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659" r:id="rId5"/>
    <p:sldMasterId id="2147483694" r:id="rId6"/>
    <p:sldMasterId id="2147483880" r:id="rId7"/>
  </p:sldMasterIdLst>
  <p:notesMasterIdLst>
    <p:notesMasterId r:id="rId122"/>
  </p:notesMasterIdLst>
  <p:sldIdLst>
    <p:sldId id="332" r:id="rId8"/>
    <p:sldId id="319" r:id="rId9"/>
    <p:sldId id="443" r:id="rId10"/>
    <p:sldId id="473" r:id="rId11"/>
    <p:sldId id="472" r:id="rId12"/>
    <p:sldId id="474" r:id="rId13"/>
    <p:sldId id="313" r:id="rId14"/>
    <p:sldId id="334" r:id="rId15"/>
    <p:sldId id="436" r:id="rId16"/>
    <p:sldId id="445" r:id="rId17"/>
    <p:sldId id="446" r:id="rId18"/>
    <p:sldId id="438" r:id="rId19"/>
    <p:sldId id="441" r:id="rId20"/>
    <p:sldId id="447" r:id="rId21"/>
    <p:sldId id="449" r:id="rId22"/>
    <p:sldId id="450" r:id="rId23"/>
    <p:sldId id="451" r:id="rId24"/>
    <p:sldId id="454" r:id="rId25"/>
    <p:sldId id="457" r:id="rId26"/>
    <p:sldId id="469" r:id="rId27"/>
    <p:sldId id="470" r:id="rId28"/>
    <p:sldId id="471" r:id="rId29"/>
    <p:sldId id="444" r:id="rId30"/>
    <p:sldId id="439" r:id="rId31"/>
    <p:sldId id="433" r:id="rId32"/>
    <p:sldId id="323" r:id="rId33"/>
    <p:sldId id="434" r:id="rId34"/>
    <p:sldId id="312" r:id="rId35"/>
    <p:sldId id="335" r:id="rId36"/>
    <p:sldId id="308" r:id="rId37"/>
    <p:sldId id="311" r:id="rId38"/>
    <p:sldId id="423" r:id="rId39"/>
    <p:sldId id="425" r:id="rId40"/>
    <p:sldId id="421" r:id="rId41"/>
    <p:sldId id="422" r:id="rId42"/>
    <p:sldId id="417" r:id="rId43"/>
    <p:sldId id="291" r:id="rId44"/>
    <p:sldId id="368" r:id="rId45"/>
    <p:sldId id="415" r:id="rId46"/>
    <p:sldId id="328" r:id="rId47"/>
    <p:sldId id="410" r:id="rId48"/>
    <p:sldId id="336" r:id="rId49"/>
    <p:sldId id="442" r:id="rId50"/>
    <p:sldId id="326" r:id="rId51"/>
    <p:sldId id="467" r:id="rId52"/>
    <p:sldId id="468" r:id="rId53"/>
    <p:sldId id="432" r:id="rId54"/>
    <p:sldId id="464" r:id="rId55"/>
    <p:sldId id="466" r:id="rId56"/>
    <p:sldId id="256" r:id="rId57"/>
    <p:sldId id="273" r:id="rId58"/>
    <p:sldId id="532" r:id="rId59"/>
    <p:sldId id="533" r:id="rId60"/>
    <p:sldId id="534" r:id="rId61"/>
    <p:sldId id="530" r:id="rId62"/>
    <p:sldId id="337" r:id="rId63"/>
    <p:sldId id="475" r:id="rId64"/>
    <p:sldId id="476" r:id="rId65"/>
    <p:sldId id="477" r:id="rId66"/>
    <p:sldId id="478" r:id="rId67"/>
    <p:sldId id="479" r:id="rId68"/>
    <p:sldId id="480" r:id="rId69"/>
    <p:sldId id="481" r:id="rId70"/>
    <p:sldId id="482" r:id="rId71"/>
    <p:sldId id="483" r:id="rId72"/>
    <p:sldId id="484" r:id="rId73"/>
    <p:sldId id="485" r:id="rId74"/>
    <p:sldId id="486" r:id="rId75"/>
    <p:sldId id="487" r:id="rId76"/>
    <p:sldId id="488" r:id="rId77"/>
    <p:sldId id="489" r:id="rId78"/>
    <p:sldId id="490" r:id="rId79"/>
    <p:sldId id="491" r:id="rId80"/>
    <p:sldId id="492" r:id="rId81"/>
    <p:sldId id="493" r:id="rId82"/>
    <p:sldId id="494" r:id="rId83"/>
    <p:sldId id="495" r:id="rId84"/>
    <p:sldId id="496" r:id="rId85"/>
    <p:sldId id="497" r:id="rId86"/>
    <p:sldId id="498" r:id="rId87"/>
    <p:sldId id="499" r:id="rId88"/>
    <p:sldId id="500" r:id="rId89"/>
    <p:sldId id="501" r:id="rId90"/>
    <p:sldId id="502" r:id="rId91"/>
    <p:sldId id="503" r:id="rId92"/>
    <p:sldId id="504" r:id="rId93"/>
    <p:sldId id="505" r:id="rId94"/>
    <p:sldId id="506" r:id="rId95"/>
    <p:sldId id="507" r:id="rId96"/>
    <p:sldId id="508" r:id="rId97"/>
    <p:sldId id="509" r:id="rId98"/>
    <p:sldId id="510" r:id="rId99"/>
    <p:sldId id="511" r:id="rId100"/>
    <p:sldId id="512" r:id="rId101"/>
    <p:sldId id="513" r:id="rId102"/>
    <p:sldId id="514" r:id="rId103"/>
    <p:sldId id="515" r:id="rId104"/>
    <p:sldId id="516" r:id="rId105"/>
    <p:sldId id="517" r:id="rId106"/>
    <p:sldId id="518" r:id="rId107"/>
    <p:sldId id="519" r:id="rId108"/>
    <p:sldId id="520" r:id="rId109"/>
    <p:sldId id="521" r:id="rId110"/>
    <p:sldId id="522" r:id="rId111"/>
    <p:sldId id="523" r:id="rId112"/>
    <p:sldId id="524" r:id="rId113"/>
    <p:sldId id="525" r:id="rId114"/>
    <p:sldId id="526" r:id="rId115"/>
    <p:sldId id="527" r:id="rId116"/>
    <p:sldId id="528" r:id="rId117"/>
    <p:sldId id="338" r:id="rId118"/>
    <p:sldId id="529" r:id="rId119"/>
    <p:sldId id="531" r:id="rId120"/>
    <p:sldId id="330"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FF692-0A1C-4E83-BF81-DF561B5BF22A}" v="176" dt="2024-08-21T19:31:05.656"/>
    <p1510:client id="{3FA3FE42-5A4D-9FF4-9B42-3E4B123C7599}" v="33" dt="2024-08-22T10:44:54.728"/>
    <p1510:client id="{4A6413CB-7E7C-03BF-E36B-CB01A6216B42}" v="57" dt="2024-08-21T20:14:08.388"/>
    <p1510:client id="{5F30C689-EFE0-2AF3-51C4-BDEE6824FD09}" v="10" dt="2024-08-21T19:47:39.793"/>
    <p1510:client id="{678FEA66-B2D4-02A8-9142-586793398818}" v="498" dt="2024-08-21T20:26:22.548"/>
    <p1510:client id="{88410B66-6CDE-7FD4-5056-16B3B4667C24}" v="4" dt="2024-08-22T14:47:31.596"/>
    <p1510:client id="{CDB65C8F-A015-7D30-5448-DF8E97256A06}" v="18" dt="2024-08-22T19:02:35.248"/>
    <p1510:client id="{F1A83508-E4B7-3390-0EC1-A13A7E78DC9A}" v="154" dt="2024-08-22T14:30:23.775"/>
    <p1510:client id="{FA436928-1AAC-96C7-D4E1-74C6F87D57DA}" v="51" dt="2024-08-21T17:28:33.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FEBBE42-6211-4097-90A7-D1761AF67345}">
      <dgm:prSet phldr="0"/>
      <dgm:spPr/>
      <dgm:t>
        <a:bodyPr/>
        <a:lstStyle/>
        <a:p>
          <a:pPr rtl="0">
            <a:defRPr cap="all"/>
          </a:pPr>
          <a:r>
            <a:rPr lang="en-US" b="1" i="1" u="sng">
              <a:solidFill>
                <a:srgbClr val="002060"/>
              </a:solidFill>
              <a:latin typeface="Calibri"/>
              <a:cs typeface="Calibri"/>
            </a:rPr>
            <a:t>Student resourc</a:t>
          </a:r>
          <a:r>
            <a:rPr lang="en-US" b="1" u="sng">
              <a:solidFill>
                <a:srgbClr val="002060"/>
              </a:solidFill>
            </a:rPr>
            <a:t>es </a:t>
          </a:r>
          <a:endParaRPr lang="en-US" b="1" u="sng">
            <a:solidFill>
              <a:srgbClr val="002060"/>
            </a:solidFill>
            <a:latin typeface="Calibri Light"/>
            <a:cs typeface="Calibri Light"/>
          </a:endParaRPr>
        </a:p>
      </dgm:t>
    </dgm:pt>
    <dgm:pt modelId="{6263920E-0AE2-4D75-97E6-BFD35D9F3718}" type="parTrans" cxnId="{7654DC6F-1D57-4ADC-8773-E38DF9B02F79}">
      <dgm:prSet/>
      <dgm:spPr/>
    </dgm:pt>
    <dgm:pt modelId="{AC9699BA-B49B-44B2-AACE-53AA01CA69AE}" type="sibTrans" cxnId="{7654DC6F-1D57-4ADC-8773-E38DF9B02F79}">
      <dgm:prSet/>
      <dgm:spPr/>
      <dgm:t>
        <a:bodyPr/>
        <a:lstStyle/>
        <a:p>
          <a:endParaRPr lang="en-US"/>
        </a:p>
      </dgm:t>
    </dgm:pt>
    <dgm:pt modelId="{B5B3E672-A1E2-44CA-8B13-576AF98A59F4}">
      <dgm:prSet phldr="0"/>
      <dgm:spPr/>
      <dgm:t>
        <a:bodyPr/>
        <a:lstStyle/>
        <a:p>
          <a:pPr>
            <a:defRPr cap="all"/>
          </a:pPr>
          <a:r>
            <a:rPr lang="en-US">
              <a:latin typeface="Calibri"/>
              <a:ea typeface="Calibri"/>
              <a:cs typeface="Calibri"/>
            </a:rPr>
            <a:t>Student health and wellness</a:t>
          </a: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a:latin typeface="Calibri"/>
              <a:ea typeface="Calibri"/>
              <a:cs typeface="Calibri"/>
            </a:rPr>
            <a:t>Navigating Grad School</a:t>
          </a:r>
          <a:r>
            <a:rPr lang="en-US">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a:defRPr cap="all"/>
          </a:pPr>
          <a:r>
            <a:rPr lang="en-US">
              <a:solidFill>
                <a:schemeClr val="bg1"/>
              </a:solidFill>
              <a:latin typeface="Calibri"/>
              <a:cs typeface="Calibri"/>
            </a:rPr>
            <a:t>Lunch with student representative </a:t>
          </a:r>
        </a:p>
      </dgm:t>
    </dgm:pt>
    <dgm:pt modelId="{65B44F52-AB10-4EDB-91CA-E815C018C304}" type="parTrans" cxnId="{C2D40A16-8E5B-4418-B714-9CD43896FF71}">
      <dgm:prSet/>
      <dgm:spPr/>
    </dgm:pt>
    <dgm:pt modelId="{F5201F8B-83E1-4061-A2A0-D0B56F1BD445}" type="sibTrans" cxnId="{C2D40A16-8E5B-4418-B714-9CD43896FF71}">
      <dgm:prSet/>
      <dgm:spPr/>
    </dgm:pt>
    <dgm:pt modelId="{49E625A5-A23D-4881-BA5D-22C6B67292E6}">
      <dgm:prSet phldr="0"/>
      <dgm:spPr/>
      <dgm:t>
        <a:bodyPr/>
        <a:lstStyle/>
        <a:p>
          <a:pPr>
            <a:defRPr cap="all"/>
          </a:pPr>
          <a:endParaRPr lang="en-US">
            <a:latin typeface="Calibri"/>
            <a:cs typeface="Calibri"/>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r>
            <a:rPr lang="en-US">
              <a:solidFill>
                <a:schemeClr val="bg1"/>
              </a:solidFill>
            </a:rPr>
            <a:t>Graduate student Union presentation</a:t>
          </a: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F5D97EC3-D80E-4BDB-BAF3-5FB343826A7A}" type="pres">
      <dgm:prSet presAssocID="{3169D6D0-E204-4972-8B9F-32D0AB57D5E1}" presName="outerComposite" presStyleCnt="0">
        <dgm:presLayoutVars>
          <dgm:chMax val="5"/>
          <dgm:dir/>
          <dgm:resizeHandles val="exact"/>
        </dgm:presLayoutVars>
      </dgm:prSet>
      <dgm:spPr/>
    </dgm:pt>
    <dgm:pt modelId="{94507CB1-0A0A-48FC-A162-FF46C3C6E84A}" type="pres">
      <dgm:prSet presAssocID="{3169D6D0-E204-4972-8B9F-32D0AB57D5E1}" presName="dummyMaxCanvas" presStyleCnt="0">
        <dgm:presLayoutVars/>
      </dgm:prSet>
      <dgm:spPr/>
    </dgm:pt>
    <dgm:pt modelId="{044A8027-D635-42DC-A7B4-4B24E173E4A0}" type="pres">
      <dgm:prSet presAssocID="{3169D6D0-E204-4972-8B9F-32D0AB57D5E1}" presName="FiveNodes_1" presStyleLbl="node1" presStyleIdx="0" presStyleCnt="5">
        <dgm:presLayoutVars>
          <dgm:bulletEnabled val="1"/>
        </dgm:presLayoutVars>
      </dgm:prSet>
      <dgm:spPr/>
    </dgm:pt>
    <dgm:pt modelId="{7827DCEF-A86E-4682-8E9F-709DD43634C2}" type="pres">
      <dgm:prSet presAssocID="{3169D6D0-E204-4972-8B9F-32D0AB57D5E1}" presName="FiveNodes_2" presStyleLbl="node1" presStyleIdx="1" presStyleCnt="5">
        <dgm:presLayoutVars>
          <dgm:bulletEnabled val="1"/>
        </dgm:presLayoutVars>
      </dgm:prSet>
      <dgm:spPr/>
    </dgm:pt>
    <dgm:pt modelId="{8D5ADA1F-7C6B-4B97-A8BE-AFB9EC1CE362}" type="pres">
      <dgm:prSet presAssocID="{3169D6D0-E204-4972-8B9F-32D0AB57D5E1}" presName="FiveNodes_3" presStyleLbl="node1" presStyleIdx="2" presStyleCnt="5">
        <dgm:presLayoutVars>
          <dgm:bulletEnabled val="1"/>
        </dgm:presLayoutVars>
      </dgm:prSet>
      <dgm:spPr/>
    </dgm:pt>
    <dgm:pt modelId="{286B4B4E-D31E-448B-A589-C5C5677A2CEC}" type="pres">
      <dgm:prSet presAssocID="{3169D6D0-E204-4972-8B9F-32D0AB57D5E1}" presName="FiveNodes_4" presStyleLbl="node1" presStyleIdx="3" presStyleCnt="5">
        <dgm:presLayoutVars>
          <dgm:bulletEnabled val="1"/>
        </dgm:presLayoutVars>
      </dgm:prSet>
      <dgm:spPr/>
    </dgm:pt>
    <dgm:pt modelId="{11FD612B-FCD0-4CB4-8755-1FB23B6389A0}" type="pres">
      <dgm:prSet presAssocID="{3169D6D0-E204-4972-8B9F-32D0AB57D5E1}" presName="FiveNodes_5" presStyleLbl="node1" presStyleIdx="4" presStyleCnt="5">
        <dgm:presLayoutVars>
          <dgm:bulletEnabled val="1"/>
        </dgm:presLayoutVars>
      </dgm:prSet>
      <dgm:spPr/>
    </dgm:pt>
    <dgm:pt modelId="{07724C17-A428-4F59-82AB-E34C9232D697}" type="pres">
      <dgm:prSet presAssocID="{3169D6D0-E204-4972-8B9F-32D0AB57D5E1}" presName="FiveConn_1-2" presStyleLbl="fgAccFollowNode1" presStyleIdx="0" presStyleCnt="4">
        <dgm:presLayoutVars>
          <dgm:bulletEnabled val="1"/>
        </dgm:presLayoutVars>
      </dgm:prSet>
      <dgm:spPr/>
    </dgm:pt>
    <dgm:pt modelId="{CD709606-533C-4D5B-92CE-1C3EF8DC7F62}" type="pres">
      <dgm:prSet presAssocID="{3169D6D0-E204-4972-8B9F-32D0AB57D5E1}" presName="FiveConn_2-3" presStyleLbl="fgAccFollowNode1" presStyleIdx="1" presStyleCnt="4">
        <dgm:presLayoutVars>
          <dgm:bulletEnabled val="1"/>
        </dgm:presLayoutVars>
      </dgm:prSet>
      <dgm:spPr/>
    </dgm:pt>
    <dgm:pt modelId="{4B1B5E1A-86B6-4658-B559-CFF156EB141C}" type="pres">
      <dgm:prSet presAssocID="{3169D6D0-E204-4972-8B9F-32D0AB57D5E1}" presName="FiveConn_3-4" presStyleLbl="fgAccFollowNode1" presStyleIdx="2" presStyleCnt="4">
        <dgm:presLayoutVars>
          <dgm:bulletEnabled val="1"/>
        </dgm:presLayoutVars>
      </dgm:prSet>
      <dgm:spPr/>
    </dgm:pt>
    <dgm:pt modelId="{683F7A52-F291-48F4-93EB-83F4F528E63F}" type="pres">
      <dgm:prSet presAssocID="{3169D6D0-E204-4972-8B9F-32D0AB57D5E1}" presName="FiveConn_4-5" presStyleLbl="fgAccFollowNode1" presStyleIdx="3" presStyleCnt="4">
        <dgm:presLayoutVars>
          <dgm:bulletEnabled val="1"/>
        </dgm:presLayoutVars>
      </dgm:prSet>
      <dgm:spPr/>
    </dgm:pt>
    <dgm:pt modelId="{751D2754-7EF5-4D34-80F8-FE011CEF8CF4}" type="pres">
      <dgm:prSet presAssocID="{3169D6D0-E204-4972-8B9F-32D0AB57D5E1}" presName="FiveNodes_1_text" presStyleLbl="node1" presStyleIdx="4" presStyleCnt="5">
        <dgm:presLayoutVars>
          <dgm:bulletEnabled val="1"/>
        </dgm:presLayoutVars>
      </dgm:prSet>
      <dgm:spPr/>
    </dgm:pt>
    <dgm:pt modelId="{DC255DD8-B00C-4A10-9BC6-B607C4245394}" type="pres">
      <dgm:prSet presAssocID="{3169D6D0-E204-4972-8B9F-32D0AB57D5E1}" presName="FiveNodes_2_text" presStyleLbl="node1" presStyleIdx="4" presStyleCnt="5">
        <dgm:presLayoutVars>
          <dgm:bulletEnabled val="1"/>
        </dgm:presLayoutVars>
      </dgm:prSet>
      <dgm:spPr/>
    </dgm:pt>
    <dgm:pt modelId="{DA18A889-20E7-43E5-9EAA-D8165B3B2DD3}" type="pres">
      <dgm:prSet presAssocID="{3169D6D0-E204-4972-8B9F-32D0AB57D5E1}" presName="FiveNodes_3_text" presStyleLbl="node1" presStyleIdx="4" presStyleCnt="5">
        <dgm:presLayoutVars>
          <dgm:bulletEnabled val="1"/>
        </dgm:presLayoutVars>
      </dgm:prSet>
      <dgm:spPr/>
    </dgm:pt>
    <dgm:pt modelId="{5E08EBBE-A6F4-4F5F-9406-E9CACFDDCF40}" type="pres">
      <dgm:prSet presAssocID="{3169D6D0-E204-4972-8B9F-32D0AB57D5E1}" presName="FiveNodes_4_text" presStyleLbl="node1" presStyleIdx="4" presStyleCnt="5">
        <dgm:presLayoutVars>
          <dgm:bulletEnabled val="1"/>
        </dgm:presLayoutVars>
      </dgm:prSet>
      <dgm:spPr/>
    </dgm:pt>
    <dgm:pt modelId="{27DC2B58-2B2E-4F24-BE53-D31A5A02BA2F}" type="pres">
      <dgm:prSet presAssocID="{3169D6D0-E204-4972-8B9F-32D0AB57D5E1}" presName="FiveNodes_5_text" presStyleLbl="node1" presStyleIdx="4" presStyleCnt="5">
        <dgm:presLayoutVars>
          <dgm:bulletEnabled val="1"/>
        </dgm:presLayoutVars>
      </dgm:prSet>
      <dgm:spPr/>
    </dgm:pt>
  </dgm:ptLst>
  <dgm:cxnLst>
    <dgm:cxn modelId="{9FFAEE01-ED28-41C5-9690-4EF4611709D4}" type="presOf" srcId="{B5B3E672-A1E2-44CA-8B13-576AF98A59F4}" destId="{7827DCEF-A86E-4682-8E9F-709DD43634C2}" srcOrd="0" destOrd="0" presId="urn:microsoft.com/office/officeart/2005/8/layout/vProcess5"/>
    <dgm:cxn modelId="{956BAC09-A308-4DD6-9485-CFCD700F695A}" type="presOf" srcId="{EAD75BA6-0F98-4DE5-B988-B722DF598C28}" destId="{CD709606-533C-4D5B-92CE-1C3EF8DC7F62}" srcOrd="0" destOrd="0" presId="urn:microsoft.com/office/officeart/2005/8/layout/vProcess5"/>
    <dgm:cxn modelId="{C2D40A16-8E5B-4418-B714-9CD43896FF71}" srcId="{3169D6D0-E204-4972-8B9F-32D0AB57D5E1}" destId="{BFD35A97-67B4-4CEE-8281-CFECEFC9E1A4}" srcOrd="4" destOrd="0" parTransId="{65B44F52-AB10-4EDB-91CA-E815C018C304}" sibTransId="{F5201F8B-83E1-4061-A2A0-D0B56F1BD445}"/>
    <dgm:cxn modelId="{B877DF39-3304-4BBD-8C1F-6C31F224A651}" type="presOf" srcId="{BFD35A97-67B4-4CEE-8281-CFECEFC9E1A4}" destId="{27DC2B58-2B2E-4F24-BE53-D31A5A02BA2F}" srcOrd="1" destOrd="0" presId="urn:microsoft.com/office/officeart/2005/8/layout/vProcess5"/>
    <dgm:cxn modelId="{269A893D-AA25-46E7-AF63-3F65B06AA52E}" type="presOf" srcId="{2E6BB2DA-90C1-46DE-AE17-78A144106FBE}" destId="{4B1B5E1A-86B6-4658-B559-CFF156EB141C}" srcOrd="0" destOrd="0" presId="urn:microsoft.com/office/officeart/2005/8/layout/vProcess5"/>
    <dgm:cxn modelId="{2858DD3F-0946-4D67-B011-9F31E8183DDA}" type="presOf" srcId="{B5B3E672-A1E2-44CA-8B13-576AF98A59F4}" destId="{DC255DD8-B00C-4A10-9BC6-B607C4245394}" srcOrd="1" destOrd="0" presId="urn:microsoft.com/office/officeart/2005/8/layout/vProcess5"/>
    <dgm:cxn modelId="{3C415348-CAA2-45E5-BC4B-3841C3B96355}" type="presOf" srcId="{3169D6D0-E204-4972-8B9F-32D0AB57D5E1}" destId="{F5D97EC3-D80E-4BDB-BAF3-5FB343826A7A}" srcOrd="0" destOrd="0" presId="urn:microsoft.com/office/officeart/2005/8/layout/vProcess5"/>
    <dgm:cxn modelId="{FE5FC16A-8733-4258-8F2D-CDD3ACB9982D}" type="presOf" srcId="{BFD35A97-67B4-4CEE-8281-CFECEFC9E1A4}" destId="{11FD612B-FCD0-4CB4-8755-1FB23B6389A0}" srcOrd="0" destOrd="0" presId="urn:microsoft.com/office/officeart/2005/8/layout/vProcess5"/>
    <dgm:cxn modelId="{D7788D6B-56BF-4F2B-8B09-ECE1BE72385D}" type="presOf" srcId="{2D4776B9-CE0B-4E2A-96EB-095623948989}" destId="{5E08EBBE-A6F4-4F5F-9406-E9CACFDDCF40}" srcOrd="1" destOrd="0" presId="urn:microsoft.com/office/officeart/2005/8/layout/vProcess5"/>
    <dgm:cxn modelId="{7B3BA14B-5B77-4D90-9A5F-ADD9394C76AB}" type="presOf" srcId="{F971FAB4-A28C-4FCE-AC0E-4D67345DFA68}" destId="{DA18A889-20E7-43E5-9EAA-D8165B3B2DD3}" srcOrd="1" destOrd="0" presId="urn:microsoft.com/office/officeart/2005/8/layout/vProcess5"/>
    <dgm:cxn modelId="{E235216D-215A-4BA2-B401-985FAA72495C}" type="presOf" srcId="{9FEBBE42-6211-4097-90A7-D1761AF67345}" destId="{751D2754-7EF5-4D34-80F8-FE011CEF8CF4}" srcOrd="1" destOrd="0" presId="urn:microsoft.com/office/officeart/2005/8/layout/vProcess5"/>
    <dgm:cxn modelId="{7654DC6F-1D57-4ADC-8773-E38DF9B02F79}" srcId="{3169D6D0-E204-4972-8B9F-32D0AB57D5E1}" destId="{9FEBBE42-6211-4097-90A7-D1761AF67345}" srcOrd="0" destOrd="0" parTransId="{6263920E-0AE2-4D75-97E6-BFD35D9F3718}" sibTransId="{AC9699BA-B49B-44B2-AACE-53AA01CA69AE}"/>
    <dgm:cxn modelId="{128C095A-7E1C-4638-80DE-3823274C7F0D}" srcId="{3169D6D0-E204-4972-8B9F-32D0AB57D5E1}" destId="{B5B3E672-A1E2-44CA-8B13-576AF98A59F4}" srcOrd="1" destOrd="0" parTransId="{17509190-7C5A-4D42-998F-3ADAC3DE8740}" sibTransId="{EAD75BA6-0F98-4DE5-B988-B722DF598C28}"/>
    <dgm:cxn modelId="{7D302B89-9EF6-42FF-880D-A35D9CB510C7}" type="presOf" srcId="{F971FAB4-A28C-4FCE-AC0E-4D67345DFA68}" destId="{8D5ADA1F-7C6B-4B97-A8BE-AFB9EC1CE362}" srcOrd="0" destOrd="0" presId="urn:microsoft.com/office/officeart/2005/8/layout/vProcess5"/>
    <dgm:cxn modelId="{5AA41D90-CBA7-4B4D-8ED3-30C87A73F35A}" type="presOf" srcId="{AC9699BA-B49B-44B2-AACE-53AA01CA69AE}" destId="{07724C17-A428-4F59-82AB-E34C9232D697}" srcOrd="0" destOrd="0" presId="urn:microsoft.com/office/officeart/2005/8/layout/vProcess5"/>
    <dgm:cxn modelId="{122506B3-6DE8-4D7C-93C9-DE69DDFBB58D}" srcId="{3169D6D0-E204-4972-8B9F-32D0AB57D5E1}" destId="{2D4776B9-CE0B-4E2A-96EB-095623948989}" srcOrd="3" destOrd="0" parTransId="{AD6ACF4C-9982-422E-AB8A-B8DF02B46C4A}" sibTransId="{C8D9A657-C756-4AFC-B023-A235E68C300F}"/>
    <dgm:cxn modelId="{52C2C7B5-B028-4344-9BA0-C10835E85A8D}" type="presOf" srcId="{C8D9A657-C756-4AFC-B023-A235E68C300F}" destId="{683F7A52-F291-48F4-93EB-83F4F528E63F}" srcOrd="0" destOrd="0" presId="urn:microsoft.com/office/officeart/2005/8/layout/vProcess5"/>
    <dgm:cxn modelId="{E33762BF-42A4-4CD9-9C41-FAA84DCDBB60}" type="presOf" srcId="{9FEBBE42-6211-4097-90A7-D1761AF67345}" destId="{044A8027-D635-42DC-A7B4-4B24E173E4A0}" srcOrd="0" destOrd="0" presId="urn:microsoft.com/office/officeart/2005/8/layout/vProcess5"/>
    <dgm:cxn modelId="{FD0077DE-5955-405E-B343-FBD86810F3E4}" srcId="{3169D6D0-E204-4972-8B9F-32D0AB57D5E1}" destId="{49E625A5-A23D-4881-BA5D-22C6B67292E6}" srcOrd="5" destOrd="0" parTransId="{744F6A31-2987-4D42-B771-90E34903DAAD}" sibTransId="{41421A35-5EBD-41A8-BDD1-1BCF7AF3E32C}"/>
    <dgm:cxn modelId="{153C50EE-C6A3-4F4C-87AB-CF650F036587}" srcId="{3169D6D0-E204-4972-8B9F-32D0AB57D5E1}" destId="{F971FAB4-A28C-4FCE-AC0E-4D67345DFA68}" srcOrd="2" destOrd="0" parTransId="{E9546AF9-2231-42E6-9C05-9F13DFC41314}" sibTransId="{2E6BB2DA-90C1-46DE-AE17-78A144106FBE}"/>
    <dgm:cxn modelId="{C638A1F8-52FA-49A6-B6AB-C5C553518EB3}" type="presOf" srcId="{2D4776B9-CE0B-4E2A-96EB-095623948989}" destId="{286B4B4E-D31E-448B-A589-C5C5677A2CEC}" srcOrd="0" destOrd="0" presId="urn:microsoft.com/office/officeart/2005/8/layout/vProcess5"/>
    <dgm:cxn modelId="{7514F63B-9FFB-4C89-9BAC-0AC048D84EB3}" type="presParOf" srcId="{F5D97EC3-D80E-4BDB-BAF3-5FB343826A7A}" destId="{94507CB1-0A0A-48FC-A162-FF46C3C6E84A}" srcOrd="0" destOrd="0" presId="urn:microsoft.com/office/officeart/2005/8/layout/vProcess5"/>
    <dgm:cxn modelId="{817CEC20-D361-45D2-91A5-33F9669D550C}" type="presParOf" srcId="{F5D97EC3-D80E-4BDB-BAF3-5FB343826A7A}" destId="{044A8027-D635-42DC-A7B4-4B24E173E4A0}" srcOrd="1" destOrd="0" presId="urn:microsoft.com/office/officeart/2005/8/layout/vProcess5"/>
    <dgm:cxn modelId="{77500E42-D64C-4778-837C-98A3722E6C19}" type="presParOf" srcId="{F5D97EC3-D80E-4BDB-BAF3-5FB343826A7A}" destId="{7827DCEF-A86E-4682-8E9F-709DD43634C2}" srcOrd="2" destOrd="0" presId="urn:microsoft.com/office/officeart/2005/8/layout/vProcess5"/>
    <dgm:cxn modelId="{F61F8328-E2AE-409B-8605-639E42364831}" type="presParOf" srcId="{F5D97EC3-D80E-4BDB-BAF3-5FB343826A7A}" destId="{8D5ADA1F-7C6B-4B97-A8BE-AFB9EC1CE362}" srcOrd="3" destOrd="0" presId="urn:microsoft.com/office/officeart/2005/8/layout/vProcess5"/>
    <dgm:cxn modelId="{B857E735-EE09-40F0-BFEB-302E99EBB843}" type="presParOf" srcId="{F5D97EC3-D80E-4BDB-BAF3-5FB343826A7A}" destId="{286B4B4E-D31E-448B-A589-C5C5677A2CEC}" srcOrd="4" destOrd="0" presId="urn:microsoft.com/office/officeart/2005/8/layout/vProcess5"/>
    <dgm:cxn modelId="{2D771103-ECAC-44AC-B077-7AA4B4EA8994}" type="presParOf" srcId="{F5D97EC3-D80E-4BDB-BAF3-5FB343826A7A}" destId="{11FD612B-FCD0-4CB4-8755-1FB23B6389A0}" srcOrd="5" destOrd="0" presId="urn:microsoft.com/office/officeart/2005/8/layout/vProcess5"/>
    <dgm:cxn modelId="{CA2C1A74-9F30-45E5-A967-03B053C59DFB}" type="presParOf" srcId="{F5D97EC3-D80E-4BDB-BAF3-5FB343826A7A}" destId="{07724C17-A428-4F59-82AB-E34C9232D697}" srcOrd="6" destOrd="0" presId="urn:microsoft.com/office/officeart/2005/8/layout/vProcess5"/>
    <dgm:cxn modelId="{D52335BE-85BA-45F8-BFFC-B13F05F188C6}" type="presParOf" srcId="{F5D97EC3-D80E-4BDB-BAF3-5FB343826A7A}" destId="{CD709606-533C-4D5B-92CE-1C3EF8DC7F62}" srcOrd="7" destOrd="0" presId="urn:microsoft.com/office/officeart/2005/8/layout/vProcess5"/>
    <dgm:cxn modelId="{B706066F-9D3F-48EE-BB49-66C1A95DAAC6}" type="presParOf" srcId="{F5D97EC3-D80E-4BDB-BAF3-5FB343826A7A}" destId="{4B1B5E1A-86B6-4658-B559-CFF156EB141C}" srcOrd="8" destOrd="0" presId="urn:microsoft.com/office/officeart/2005/8/layout/vProcess5"/>
    <dgm:cxn modelId="{A6022954-B2C3-4EEA-9D23-46063C9AE00B}" type="presParOf" srcId="{F5D97EC3-D80E-4BDB-BAF3-5FB343826A7A}" destId="{683F7A52-F291-48F4-93EB-83F4F528E63F}" srcOrd="9" destOrd="0" presId="urn:microsoft.com/office/officeart/2005/8/layout/vProcess5"/>
    <dgm:cxn modelId="{1B96A56C-60B4-46D2-9AB6-61888FCACD14}" type="presParOf" srcId="{F5D97EC3-D80E-4BDB-BAF3-5FB343826A7A}" destId="{751D2754-7EF5-4D34-80F8-FE011CEF8CF4}" srcOrd="10" destOrd="0" presId="urn:microsoft.com/office/officeart/2005/8/layout/vProcess5"/>
    <dgm:cxn modelId="{3AC6EA6F-8EFA-4E86-B462-E66439DAF7A5}" type="presParOf" srcId="{F5D97EC3-D80E-4BDB-BAF3-5FB343826A7A}" destId="{DC255DD8-B00C-4A10-9BC6-B607C4245394}" srcOrd="11" destOrd="0" presId="urn:microsoft.com/office/officeart/2005/8/layout/vProcess5"/>
    <dgm:cxn modelId="{AE559515-75F0-4554-9533-2B4D8B052286}" type="presParOf" srcId="{F5D97EC3-D80E-4BDB-BAF3-5FB343826A7A}" destId="{DA18A889-20E7-43E5-9EAA-D8165B3B2DD3}" srcOrd="12" destOrd="0" presId="urn:microsoft.com/office/officeart/2005/8/layout/vProcess5"/>
    <dgm:cxn modelId="{321B368B-6A76-4E3C-9E45-576494825BC1}" type="presParOf" srcId="{F5D97EC3-D80E-4BDB-BAF3-5FB343826A7A}" destId="{5E08EBBE-A6F4-4F5F-9406-E9CACFDDCF40}" srcOrd="13" destOrd="0" presId="urn:microsoft.com/office/officeart/2005/8/layout/vProcess5"/>
    <dgm:cxn modelId="{A5982B2C-B2A2-4904-AFE5-8AAC9A7AFF66}" type="presParOf" srcId="{F5D97EC3-D80E-4BDB-BAF3-5FB343826A7A}" destId="{27DC2B58-2B2E-4F24-BE53-D31A5A02BA2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5B3E672-A1E2-44CA-8B13-576AF98A59F4}">
      <dgm:prSet phldr="0"/>
      <dgm:spPr/>
      <dgm:t>
        <a:bodyPr/>
        <a:lstStyle/>
        <a:p>
          <a:pPr>
            <a:defRPr cap="all"/>
          </a:pPr>
          <a:r>
            <a:rPr lang="en-US" b="1" i="1">
              <a:solidFill>
                <a:schemeClr val="accent1">
                  <a:lumMod val="49000"/>
                </a:schemeClr>
              </a:solidFill>
              <a:latin typeface="Calibri"/>
              <a:cs typeface="Calibri"/>
            </a:rPr>
            <a:t>COE Graduate Council Introduction: Ioulia Valla</a:t>
          </a:r>
          <a:endParaRPr lang="en-US" b="1">
            <a:solidFill>
              <a:schemeClr val="accent1">
                <a:lumMod val="49000"/>
              </a:schemeClr>
            </a:solidFill>
            <a:latin typeface="Calibri"/>
            <a:cs typeface="Calibri"/>
          </a:endParaRP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b="1" i="1">
              <a:solidFill>
                <a:schemeClr val="accent1">
                  <a:lumMod val="49000"/>
                </a:schemeClr>
              </a:solidFill>
              <a:latin typeface="Calibri"/>
              <a:cs typeface="Calibri"/>
            </a:rPr>
            <a:t>Graduate Student Resource and Support: Aida </a:t>
          </a:r>
          <a:r>
            <a:rPr lang="en-US" b="1" i="1" err="1">
              <a:solidFill>
                <a:schemeClr val="accent1">
                  <a:lumMod val="49000"/>
                </a:schemeClr>
              </a:solidFill>
              <a:latin typeface="Calibri"/>
              <a:cs typeface="Calibri"/>
            </a:rPr>
            <a:t>Ghiaei</a:t>
          </a:r>
          <a:r>
            <a:rPr lang="en-US" b="1" i="1">
              <a:solidFill>
                <a:schemeClr val="accent1">
                  <a:lumMod val="49000"/>
                </a:schemeClr>
              </a:solidFill>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rtl="0">
            <a:defRPr cap="all"/>
          </a:pPr>
          <a:r>
            <a:rPr lang="en-US" b="1" i="1">
              <a:solidFill>
                <a:srgbClr val="000000"/>
              </a:solidFill>
              <a:latin typeface="Calibri Light" panose="020F0302020204030204"/>
            </a:rPr>
            <a:t> </a:t>
          </a:r>
          <a:r>
            <a:rPr lang="en-US" b="1" i="1">
              <a:solidFill>
                <a:schemeClr val="accent1">
                  <a:lumMod val="49000"/>
                </a:schemeClr>
              </a:solidFill>
              <a:latin typeface="Calibri"/>
              <a:cs typeface="Calibri"/>
            </a:rPr>
            <a:t> Carrier Services:</a:t>
          </a:r>
          <a:r>
            <a:rPr lang="en-US" b="1" i="1" cap="all">
              <a:solidFill>
                <a:schemeClr val="accent1">
                  <a:lumMod val="49000"/>
                </a:schemeClr>
              </a:solidFill>
              <a:latin typeface="Calibri"/>
              <a:cs typeface="Calibri"/>
            </a:rPr>
            <a:t>                   Theo Menounos</a:t>
          </a:r>
          <a:endParaRPr lang="en-US" b="1" i="1">
            <a:solidFill>
              <a:schemeClr val="accent1">
                <a:lumMod val="49000"/>
              </a:schemeClr>
            </a:solidFill>
            <a:latin typeface="Calibri"/>
            <a:cs typeface="Calibri"/>
          </a:endParaRPr>
        </a:p>
      </dgm:t>
    </dgm:pt>
    <dgm:pt modelId="{65B44F52-AB10-4EDB-91CA-E815C018C304}" type="parTrans" cxnId="{C2D40A16-8E5B-4418-B714-9CD43896FF71}">
      <dgm:prSet/>
      <dgm:spPr/>
    </dgm:pt>
    <dgm:pt modelId="{F5201F8B-83E1-4061-A2A0-D0B56F1BD445}" type="sibTrans" cxnId="{C2D40A16-8E5B-4418-B714-9CD43896FF71}">
      <dgm:prSet/>
      <dgm:spPr/>
      <dgm:t>
        <a:bodyPr/>
        <a:lstStyle/>
        <a:p>
          <a:endParaRPr lang="en-US"/>
        </a:p>
        <a:p>
          <a:endParaRPr lang="en-US"/>
        </a:p>
      </dgm:t>
    </dgm:pt>
    <dgm:pt modelId="{49E625A5-A23D-4881-BA5D-22C6B67292E6}">
      <dgm:prSet phldr="0"/>
      <dgm:spPr/>
      <dgm:t>
        <a:bodyPr/>
        <a:lstStyle/>
        <a:p>
          <a:pPr rtl="0">
            <a:defRPr cap="all"/>
          </a:pPr>
          <a:r>
            <a:rPr lang="en-US" b="1" i="1">
              <a:solidFill>
                <a:schemeClr val="accent1">
                  <a:lumMod val="49000"/>
                </a:schemeClr>
              </a:solidFill>
              <a:latin typeface="Calibri"/>
              <a:cs typeface="Arial"/>
            </a:rPr>
            <a:t>Professional Development Courses: </a:t>
          </a:r>
          <a:r>
            <a:rPr lang="en-US" b="1" i="1" err="1">
              <a:solidFill>
                <a:schemeClr val="accent1">
                  <a:lumMod val="49000"/>
                </a:schemeClr>
              </a:solidFill>
              <a:latin typeface="Calibri"/>
              <a:cs typeface="Arial"/>
            </a:rPr>
            <a:t>Fayekah</a:t>
          </a:r>
          <a:r>
            <a:rPr lang="en-US" b="1" i="1">
              <a:solidFill>
                <a:schemeClr val="accent1">
                  <a:lumMod val="49000"/>
                </a:schemeClr>
              </a:solidFill>
              <a:latin typeface="Calibri"/>
              <a:cs typeface="Arial"/>
            </a:rPr>
            <a:t> </a:t>
          </a:r>
          <a:r>
            <a:rPr lang="en-US" b="1" i="1" err="1">
              <a:solidFill>
                <a:schemeClr val="accent1">
                  <a:lumMod val="49000"/>
                </a:schemeClr>
              </a:solidFill>
              <a:latin typeface="Calibri"/>
              <a:cs typeface="Arial"/>
            </a:rPr>
            <a:t>Assanah</a:t>
          </a:r>
          <a:endParaRPr lang="en-US" b="1" i="1">
            <a:solidFill>
              <a:schemeClr val="accent1">
                <a:lumMod val="49000"/>
              </a:schemeClr>
            </a:solidFill>
            <a:latin typeface="Calibri"/>
            <a:cs typeface="Arial"/>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pPr rtl="0"/>
          <a:r>
            <a:rPr lang="en-US" b="1" i="1">
              <a:solidFill>
                <a:schemeClr val="accent1">
                  <a:lumMod val="49000"/>
                </a:schemeClr>
              </a:solidFill>
            </a:rPr>
            <a:t>Engineering Technical Services</a:t>
          </a:r>
          <a:r>
            <a:rPr lang="en-US" b="1" i="1">
              <a:solidFill>
                <a:schemeClr val="accent1">
                  <a:lumMod val="49000"/>
                </a:schemeClr>
              </a:solidFill>
              <a:latin typeface="Calibri Light" panose="020F0302020204030204"/>
            </a:rPr>
            <a:t>:</a:t>
          </a:r>
          <a:r>
            <a:rPr lang="en-US" b="1" i="1">
              <a:solidFill>
                <a:schemeClr val="accent1">
                  <a:lumMod val="49000"/>
                </a:schemeClr>
              </a:solidFill>
            </a:rPr>
            <a:t> Pete Menard</a:t>
          </a: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DFDF662B-B2FF-418F-9F00-DA934425BE5F}">
      <dgm:prSet phldr="0"/>
      <dgm:spPr/>
      <dgm:t>
        <a:bodyPr/>
        <a:lstStyle/>
        <a:p>
          <a:pPr rtl="0">
            <a:defRPr cap="all"/>
          </a:pPr>
          <a:endParaRPr lang="en-US">
            <a:latin typeface="Calibri"/>
            <a:cs typeface="Calibri"/>
          </a:endParaRPr>
        </a:p>
      </dgm:t>
    </dgm:pt>
    <dgm:pt modelId="{076198FD-C76F-4ECE-B969-9B918D0A16F8}" type="parTrans" cxnId="{289A1021-276C-4ED7-A69A-E20F5363372A}">
      <dgm:prSet/>
      <dgm:spPr/>
    </dgm:pt>
    <dgm:pt modelId="{C5685D19-8C60-4B9D-8B31-DDBBB222C5D2}" type="sibTrans" cxnId="{289A1021-276C-4ED7-A69A-E20F5363372A}">
      <dgm:prSet/>
      <dgm:spPr/>
    </dgm:pt>
    <dgm:pt modelId="{DB5F9073-28A9-4B7C-8DB7-D3F05F742A76}" type="pres">
      <dgm:prSet presAssocID="{3169D6D0-E204-4972-8B9F-32D0AB57D5E1}" presName="outerComposite" presStyleCnt="0">
        <dgm:presLayoutVars>
          <dgm:chMax val="5"/>
          <dgm:dir/>
          <dgm:resizeHandles val="exact"/>
        </dgm:presLayoutVars>
      </dgm:prSet>
      <dgm:spPr/>
    </dgm:pt>
    <dgm:pt modelId="{7F7D7F56-C2A7-4E72-B140-B2EA440BC36D}" type="pres">
      <dgm:prSet presAssocID="{3169D6D0-E204-4972-8B9F-32D0AB57D5E1}" presName="dummyMaxCanvas" presStyleCnt="0">
        <dgm:presLayoutVars/>
      </dgm:prSet>
      <dgm:spPr/>
    </dgm:pt>
    <dgm:pt modelId="{83C2487E-9707-4E11-AF51-257AF4B4D347}" type="pres">
      <dgm:prSet presAssocID="{3169D6D0-E204-4972-8B9F-32D0AB57D5E1}" presName="FiveNodes_1" presStyleLbl="node1" presStyleIdx="0" presStyleCnt="5">
        <dgm:presLayoutVars>
          <dgm:bulletEnabled val="1"/>
        </dgm:presLayoutVars>
      </dgm:prSet>
      <dgm:spPr/>
    </dgm:pt>
    <dgm:pt modelId="{91738C2D-5025-439B-AD86-BBD3C05C3447}" type="pres">
      <dgm:prSet presAssocID="{3169D6D0-E204-4972-8B9F-32D0AB57D5E1}" presName="FiveNodes_2" presStyleLbl="node1" presStyleIdx="1" presStyleCnt="5">
        <dgm:presLayoutVars>
          <dgm:bulletEnabled val="1"/>
        </dgm:presLayoutVars>
      </dgm:prSet>
      <dgm:spPr/>
    </dgm:pt>
    <dgm:pt modelId="{8CB533A4-D1AA-4CF8-8315-FD66A8AC311C}" type="pres">
      <dgm:prSet presAssocID="{3169D6D0-E204-4972-8B9F-32D0AB57D5E1}" presName="FiveNodes_3" presStyleLbl="node1" presStyleIdx="2" presStyleCnt="5">
        <dgm:presLayoutVars>
          <dgm:bulletEnabled val="1"/>
        </dgm:presLayoutVars>
      </dgm:prSet>
      <dgm:spPr/>
    </dgm:pt>
    <dgm:pt modelId="{4C12D0B2-6F7F-47E7-A288-5E125EBF1C5B}" type="pres">
      <dgm:prSet presAssocID="{3169D6D0-E204-4972-8B9F-32D0AB57D5E1}" presName="FiveNodes_4" presStyleLbl="node1" presStyleIdx="3" presStyleCnt="5">
        <dgm:presLayoutVars>
          <dgm:bulletEnabled val="1"/>
        </dgm:presLayoutVars>
      </dgm:prSet>
      <dgm:spPr/>
    </dgm:pt>
    <dgm:pt modelId="{8127C7A2-D0D7-488C-80D7-7EDC47A884DF}" type="pres">
      <dgm:prSet presAssocID="{3169D6D0-E204-4972-8B9F-32D0AB57D5E1}" presName="FiveNodes_5" presStyleLbl="node1" presStyleIdx="4" presStyleCnt="5">
        <dgm:presLayoutVars>
          <dgm:bulletEnabled val="1"/>
        </dgm:presLayoutVars>
      </dgm:prSet>
      <dgm:spPr/>
    </dgm:pt>
    <dgm:pt modelId="{53B54E03-921C-4683-A25C-BE3ACA2FAEED}" type="pres">
      <dgm:prSet presAssocID="{3169D6D0-E204-4972-8B9F-32D0AB57D5E1}" presName="FiveConn_1-2" presStyleLbl="fgAccFollowNode1" presStyleIdx="0" presStyleCnt="4">
        <dgm:presLayoutVars>
          <dgm:bulletEnabled val="1"/>
        </dgm:presLayoutVars>
      </dgm:prSet>
      <dgm:spPr/>
    </dgm:pt>
    <dgm:pt modelId="{4D5FE399-4EA6-4ED4-B605-68EF41C6C0C9}" type="pres">
      <dgm:prSet presAssocID="{3169D6D0-E204-4972-8B9F-32D0AB57D5E1}" presName="FiveConn_2-3" presStyleLbl="fgAccFollowNode1" presStyleIdx="1" presStyleCnt="4">
        <dgm:presLayoutVars>
          <dgm:bulletEnabled val="1"/>
        </dgm:presLayoutVars>
      </dgm:prSet>
      <dgm:spPr/>
    </dgm:pt>
    <dgm:pt modelId="{CFFE7B26-8636-4EAE-B246-C6C912DBBB7D}" type="pres">
      <dgm:prSet presAssocID="{3169D6D0-E204-4972-8B9F-32D0AB57D5E1}" presName="FiveConn_3-4" presStyleLbl="fgAccFollowNode1" presStyleIdx="2" presStyleCnt="4">
        <dgm:presLayoutVars>
          <dgm:bulletEnabled val="1"/>
        </dgm:presLayoutVars>
      </dgm:prSet>
      <dgm:spPr/>
    </dgm:pt>
    <dgm:pt modelId="{68177E51-1FD2-473C-ABCC-CB6FF6B25730}" type="pres">
      <dgm:prSet presAssocID="{3169D6D0-E204-4972-8B9F-32D0AB57D5E1}" presName="FiveConn_4-5" presStyleLbl="fgAccFollowNode1" presStyleIdx="3" presStyleCnt="4">
        <dgm:presLayoutVars>
          <dgm:bulletEnabled val="1"/>
        </dgm:presLayoutVars>
      </dgm:prSet>
      <dgm:spPr/>
    </dgm:pt>
    <dgm:pt modelId="{D59B484B-1906-4F1E-8CF6-1CC9B4177172}" type="pres">
      <dgm:prSet presAssocID="{3169D6D0-E204-4972-8B9F-32D0AB57D5E1}" presName="FiveNodes_1_text" presStyleLbl="node1" presStyleIdx="4" presStyleCnt="5">
        <dgm:presLayoutVars>
          <dgm:bulletEnabled val="1"/>
        </dgm:presLayoutVars>
      </dgm:prSet>
      <dgm:spPr/>
    </dgm:pt>
    <dgm:pt modelId="{A36CBEFD-89F3-4BC3-B5C7-2ED345D3D7C2}" type="pres">
      <dgm:prSet presAssocID="{3169D6D0-E204-4972-8B9F-32D0AB57D5E1}" presName="FiveNodes_2_text" presStyleLbl="node1" presStyleIdx="4" presStyleCnt="5">
        <dgm:presLayoutVars>
          <dgm:bulletEnabled val="1"/>
        </dgm:presLayoutVars>
      </dgm:prSet>
      <dgm:spPr/>
    </dgm:pt>
    <dgm:pt modelId="{D757DD8B-BA2B-41D5-A0B2-F5B74577341A}" type="pres">
      <dgm:prSet presAssocID="{3169D6D0-E204-4972-8B9F-32D0AB57D5E1}" presName="FiveNodes_3_text" presStyleLbl="node1" presStyleIdx="4" presStyleCnt="5">
        <dgm:presLayoutVars>
          <dgm:bulletEnabled val="1"/>
        </dgm:presLayoutVars>
      </dgm:prSet>
      <dgm:spPr/>
    </dgm:pt>
    <dgm:pt modelId="{8E9DD162-A1FC-420D-A681-02835B14D0F7}" type="pres">
      <dgm:prSet presAssocID="{3169D6D0-E204-4972-8B9F-32D0AB57D5E1}" presName="FiveNodes_4_text" presStyleLbl="node1" presStyleIdx="4" presStyleCnt="5">
        <dgm:presLayoutVars>
          <dgm:bulletEnabled val="1"/>
        </dgm:presLayoutVars>
      </dgm:prSet>
      <dgm:spPr/>
    </dgm:pt>
    <dgm:pt modelId="{F90D8CE3-A230-490A-97DD-B2743C0AE1B8}" type="pres">
      <dgm:prSet presAssocID="{3169D6D0-E204-4972-8B9F-32D0AB57D5E1}" presName="FiveNodes_5_text" presStyleLbl="node1" presStyleIdx="4" presStyleCnt="5">
        <dgm:presLayoutVars>
          <dgm:bulletEnabled val="1"/>
        </dgm:presLayoutVars>
      </dgm:prSet>
      <dgm:spPr/>
    </dgm:pt>
  </dgm:ptLst>
  <dgm:cxnLst>
    <dgm:cxn modelId="{58315503-D319-4C9C-AE3C-25A30C484688}" type="presOf" srcId="{EAD75BA6-0F98-4DE5-B988-B722DF598C28}" destId="{53B54E03-921C-4683-A25C-BE3ACA2FAEED}" srcOrd="0" destOrd="0" presId="urn:microsoft.com/office/officeart/2005/8/layout/vProcess5"/>
    <dgm:cxn modelId="{BC9DEF08-9321-48CC-9FB8-AD8F68824B3E}" type="presOf" srcId="{3169D6D0-E204-4972-8B9F-32D0AB57D5E1}" destId="{DB5F9073-28A9-4B7C-8DB7-D3F05F742A76}" srcOrd="0" destOrd="0" presId="urn:microsoft.com/office/officeart/2005/8/layout/vProcess5"/>
    <dgm:cxn modelId="{588BD015-5797-4EC9-BCDD-0D87F956C84D}" type="presOf" srcId="{2D4776B9-CE0B-4E2A-96EB-095623948989}" destId="{D757DD8B-BA2B-41D5-A0B2-F5B74577341A}" srcOrd="1" destOrd="0" presId="urn:microsoft.com/office/officeart/2005/8/layout/vProcess5"/>
    <dgm:cxn modelId="{C2D40A16-8E5B-4418-B714-9CD43896FF71}" srcId="{3169D6D0-E204-4972-8B9F-32D0AB57D5E1}" destId="{BFD35A97-67B4-4CEE-8281-CFECEFC9E1A4}" srcOrd="3" destOrd="0" parTransId="{65B44F52-AB10-4EDB-91CA-E815C018C304}" sibTransId="{F5201F8B-83E1-4061-A2A0-D0B56F1BD445}"/>
    <dgm:cxn modelId="{289A1021-276C-4ED7-A69A-E20F5363372A}" srcId="{3169D6D0-E204-4972-8B9F-32D0AB57D5E1}" destId="{DFDF662B-B2FF-418F-9F00-DA934425BE5F}" srcOrd="5" destOrd="0" parTransId="{076198FD-C76F-4ECE-B969-9B918D0A16F8}" sibTransId="{C5685D19-8C60-4B9D-8B31-DDBBB222C5D2}"/>
    <dgm:cxn modelId="{A9C4A65D-982C-413E-AE56-56CDA88ABBC5}" type="presOf" srcId="{49E625A5-A23D-4881-BA5D-22C6B67292E6}" destId="{8127C7A2-D0D7-488C-80D7-7EDC47A884DF}" srcOrd="0" destOrd="0" presId="urn:microsoft.com/office/officeart/2005/8/layout/vProcess5"/>
    <dgm:cxn modelId="{8C06566A-F19E-4C0B-B7E2-C3967FE187F0}" type="presOf" srcId="{BFD35A97-67B4-4CEE-8281-CFECEFC9E1A4}" destId="{4C12D0B2-6F7F-47E7-A288-5E125EBF1C5B}" srcOrd="0" destOrd="0" presId="urn:microsoft.com/office/officeart/2005/8/layout/vProcess5"/>
    <dgm:cxn modelId="{5515A270-D54C-4C5E-920D-3E45A07A45A5}" type="presOf" srcId="{F971FAB4-A28C-4FCE-AC0E-4D67345DFA68}" destId="{91738C2D-5025-439B-AD86-BBD3C05C3447}" srcOrd="0" destOrd="0" presId="urn:microsoft.com/office/officeart/2005/8/layout/vProcess5"/>
    <dgm:cxn modelId="{5454A553-49F0-49DD-92D0-D35D3A06713F}" type="presOf" srcId="{F971FAB4-A28C-4FCE-AC0E-4D67345DFA68}" destId="{A36CBEFD-89F3-4BC3-B5C7-2ED345D3D7C2}" srcOrd="1" destOrd="0" presId="urn:microsoft.com/office/officeart/2005/8/layout/vProcess5"/>
    <dgm:cxn modelId="{128C095A-7E1C-4638-80DE-3823274C7F0D}" srcId="{3169D6D0-E204-4972-8B9F-32D0AB57D5E1}" destId="{B5B3E672-A1E2-44CA-8B13-576AF98A59F4}" srcOrd="0" destOrd="0" parTransId="{17509190-7C5A-4D42-998F-3ADAC3DE8740}" sibTransId="{EAD75BA6-0F98-4DE5-B988-B722DF598C28}"/>
    <dgm:cxn modelId="{472C417C-385A-46C5-A1A4-DB03320CDF45}" type="presOf" srcId="{2D4776B9-CE0B-4E2A-96EB-095623948989}" destId="{8CB533A4-D1AA-4CF8-8315-FD66A8AC311C}" srcOrd="0" destOrd="0" presId="urn:microsoft.com/office/officeart/2005/8/layout/vProcess5"/>
    <dgm:cxn modelId="{6121457C-0005-47A5-8EA7-E053B72F6595}" type="presOf" srcId="{B5B3E672-A1E2-44CA-8B13-576AF98A59F4}" destId="{D59B484B-1906-4F1E-8CF6-1CC9B4177172}" srcOrd="1" destOrd="0" presId="urn:microsoft.com/office/officeart/2005/8/layout/vProcess5"/>
    <dgm:cxn modelId="{339EF283-B837-4650-A0CD-26271644BF61}" type="presOf" srcId="{C8D9A657-C756-4AFC-B023-A235E68C300F}" destId="{CFFE7B26-8636-4EAE-B246-C6C912DBBB7D}" srcOrd="0" destOrd="0" presId="urn:microsoft.com/office/officeart/2005/8/layout/vProcess5"/>
    <dgm:cxn modelId="{6707AF85-2CC9-4C7B-80AD-CDDC4339CB03}" type="presOf" srcId="{2E6BB2DA-90C1-46DE-AE17-78A144106FBE}" destId="{4D5FE399-4EA6-4ED4-B605-68EF41C6C0C9}" srcOrd="0" destOrd="0" presId="urn:microsoft.com/office/officeart/2005/8/layout/vProcess5"/>
    <dgm:cxn modelId="{122506B3-6DE8-4D7C-93C9-DE69DDFBB58D}" srcId="{3169D6D0-E204-4972-8B9F-32D0AB57D5E1}" destId="{2D4776B9-CE0B-4E2A-96EB-095623948989}" srcOrd="2" destOrd="0" parTransId="{AD6ACF4C-9982-422E-AB8A-B8DF02B46C4A}" sibTransId="{C8D9A657-C756-4AFC-B023-A235E68C300F}"/>
    <dgm:cxn modelId="{4C3415BE-2F05-43C2-B83B-0EA21A59890A}" type="presOf" srcId="{49E625A5-A23D-4881-BA5D-22C6B67292E6}" destId="{F90D8CE3-A230-490A-97DD-B2743C0AE1B8}" srcOrd="1" destOrd="0" presId="urn:microsoft.com/office/officeart/2005/8/layout/vProcess5"/>
    <dgm:cxn modelId="{ABE38CC7-4DEB-43FC-BBEF-E9FADAB0B603}" type="presOf" srcId="{B5B3E672-A1E2-44CA-8B13-576AF98A59F4}" destId="{83C2487E-9707-4E11-AF51-257AF4B4D347}" srcOrd="0" destOrd="0" presId="urn:microsoft.com/office/officeart/2005/8/layout/vProcess5"/>
    <dgm:cxn modelId="{FD0077DE-5955-405E-B343-FBD86810F3E4}" srcId="{3169D6D0-E204-4972-8B9F-32D0AB57D5E1}" destId="{49E625A5-A23D-4881-BA5D-22C6B67292E6}" srcOrd="4" destOrd="0" parTransId="{744F6A31-2987-4D42-B771-90E34903DAAD}" sibTransId="{41421A35-5EBD-41A8-BDD1-1BCF7AF3E32C}"/>
    <dgm:cxn modelId="{D1F7B5DE-6DAF-4F49-A402-AC7BB2672771}" type="presOf" srcId="{F5201F8B-83E1-4061-A2A0-D0B56F1BD445}" destId="{68177E51-1FD2-473C-ABCC-CB6FF6B25730}" srcOrd="0" destOrd="0" presId="urn:microsoft.com/office/officeart/2005/8/layout/vProcess5"/>
    <dgm:cxn modelId="{153C50EE-C6A3-4F4C-87AB-CF650F036587}" srcId="{3169D6D0-E204-4972-8B9F-32D0AB57D5E1}" destId="{F971FAB4-A28C-4FCE-AC0E-4D67345DFA68}" srcOrd="1" destOrd="0" parTransId="{E9546AF9-2231-42E6-9C05-9F13DFC41314}" sibTransId="{2E6BB2DA-90C1-46DE-AE17-78A144106FBE}"/>
    <dgm:cxn modelId="{428648FF-EA1C-4367-AE7F-234D54E976E0}" type="presOf" srcId="{BFD35A97-67B4-4CEE-8281-CFECEFC9E1A4}" destId="{8E9DD162-A1FC-420D-A681-02835B14D0F7}" srcOrd="1" destOrd="0" presId="urn:microsoft.com/office/officeart/2005/8/layout/vProcess5"/>
    <dgm:cxn modelId="{800AB847-E7F1-42A1-8DD2-76272E2DBCF1}" type="presParOf" srcId="{DB5F9073-28A9-4B7C-8DB7-D3F05F742A76}" destId="{7F7D7F56-C2A7-4E72-B140-B2EA440BC36D}" srcOrd="0" destOrd="0" presId="urn:microsoft.com/office/officeart/2005/8/layout/vProcess5"/>
    <dgm:cxn modelId="{76863072-2567-4D2B-A1FC-B204F60E70E9}" type="presParOf" srcId="{DB5F9073-28A9-4B7C-8DB7-D3F05F742A76}" destId="{83C2487E-9707-4E11-AF51-257AF4B4D347}" srcOrd="1" destOrd="0" presId="urn:microsoft.com/office/officeart/2005/8/layout/vProcess5"/>
    <dgm:cxn modelId="{9519F57B-8E7B-40B7-9EE0-57F640AE5ED6}" type="presParOf" srcId="{DB5F9073-28A9-4B7C-8DB7-D3F05F742A76}" destId="{91738C2D-5025-439B-AD86-BBD3C05C3447}" srcOrd="2" destOrd="0" presId="urn:microsoft.com/office/officeart/2005/8/layout/vProcess5"/>
    <dgm:cxn modelId="{A5BFC4D2-D4F5-4E8C-B922-B1F19E9D7EC5}" type="presParOf" srcId="{DB5F9073-28A9-4B7C-8DB7-D3F05F742A76}" destId="{8CB533A4-D1AA-4CF8-8315-FD66A8AC311C}" srcOrd="3" destOrd="0" presId="urn:microsoft.com/office/officeart/2005/8/layout/vProcess5"/>
    <dgm:cxn modelId="{838595DA-9B33-46BF-B1AD-EA4F572E2BBD}" type="presParOf" srcId="{DB5F9073-28A9-4B7C-8DB7-D3F05F742A76}" destId="{4C12D0B2-6F7F-47E7-A288-5E125EBF1C5B}" srcOrd="4" destOrd="0" presId="urn:microsoft.com/office/officeart/2005/8/layout/vProcess5"/>
    <dgm:cxn modelId="{0DD46677-16ED-4F30-92C1-50AEBC00BF71}" type="presParOf" srcId="{DB5F9073-28A9-4B7C-8DB7-D3F05F742A76}" destId="{8127C7A2-D0D7-488C-80D7-7EDC47A884DF}" srcOrd="5" destOrd="0" presId="urn:microsoft.com/office/officeart/2005/8/layout/vProcess5"/>
    <dgm:cxn modelId="{43A4E466-C01A-4D96-B8BE-C9BF8CC5779C}" type="presParOf" srcId="{DB5F9073-28A9-4B7C-8DB7-D3F05F742A76}" destId="{53B54E03-921C-4683-A25C-BE3ACA2FAEED}" srcOrd="6" destOrd="0" presId="urn:microsoft.com/office/officeart/2005/8/layout/vProcess5"/>
    <dgm:cxn modelId="{69B0574E-FB01-451E-98B4-BEEA585C8D8E}" type="presParOf" srcId="{DB5F9073-28A9-4B7C-8DB7-D3F05F742A76}" destId="{4D5FE399-4EA6-4ED4-B605-68EF41C6C0C9}" srcOrd="7" destOrd="0" presId="urn:microsoft.com/office/officeart/2005/8/layout/vProcess5"/>
    <dgm:cxn modelId="{F3BE3390-F2BC-4BFD-AD6D-5BC21BB1DEE8}" type="presParOf" srcId="{DB5F9073-28A9-4B7C-8DB7-D3F05F742A76}" destId="{CFFE7B26-8636-4EAE-B246-C6C912DBBB7D}" srcOrd="8" destOrd="0" presId="urn:microsoft.com/office/officeart/2005/8/layout/vProcess5"/>
    <dgm:cxn modelId="{40CCBE15-6DF4-4A5A-8BFB-E333EC635B55}" type="presParOf" srcId="{DB5F9073-28A9-4B7C-8DB7-D3F05F742A76}" destId="{68177E51-1FD2-473C-ABCC-CB6FF6B25730}" srcOrd="9" destOrd="0" presId="urn:microsoft.com/office/officeart/2005/8/layout/vProcess5"/>
    <dgm:cxn modelId="{145D4B2C-8112-479A-A683-8E8F61FFBA7A}" type="presParOf" srcId="{DB5F9073-28A9-4B7C-8DB7-D3F05F742A76}" destId="{D59B484B-1906-4F1E-8CF6-1CC9B4177172}" srcOrd="10" destOrd="0" presId="urn:microsoft.com/office/officeart/2005/8/layout/vProcess5"/>
    <dgm:cxn modelId="{1DFD7DA2-3BCB-4529-801D-B6A4A9465B86}" type="presParOf" srcId="{DB5F9073-28A9-4B7C-8DB7-D3F05F742A76}" destId="{A36CBEFD-89F3-4BC3-B5C7-2ED345D3D7C2}" srcOrd="11" destOrd="0" presId="urn:microsoft.com/office/officeart/2005/8/layout/vProcess5"/>
    <dgm:cxn modelId="{808473E2-2FF4-4BBF-86A9-5C282694A93B}" type="presParOf" srcId="{DB5F9073-28A9-4B7C-8DB7-D3F05F742A76}" destId="{D757DD8B-BA2B-41D5-A0B2-F5B74577341A}" srcOrd="12" destOrd="0" presId="urn:microsoft.com/office/officeart/2005/8/layout/vProcess5"/>
    <dgm:cxn modelId="{636D6FD7-CDC0-48FA-9116-4D6EC156991A}" type="presParOf" srcId="{DB5F9073-28A9-4B7C-8DB7-D3F05F742A76}" destId="{8E9DD162-A1FC-420D-A681-02835B14D0F7}" srcOrd="13" destOrd="0" presId="urn:microsoft.com/office/officeart/2005/8/layout/vProcess5"/>
    <dgm:cxn modelId="{EBD705C2-61F5-47A9-94CD-1FDD3C7D785D}" type="presParOf" srcId="{DB5F9073-28A9-4B7C-8DB7-D3F05F742A76}" destId="{F90D8CE3-A230-490A-97DD-B2743C0AE1B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FEBBE42-6211-4097-90A7-D1761AF67345}">
      <dgm:prSet phldr="0"/>
      <dgm:spPr/>
      <dgm:t>
        <a:bodyPr/>
        <a:lstStyle/>
        <a:p>
          <a:pPr rtl="0">
            <a:defRPr cap="all"/>
          </a:pPr>
          <a:r>
            <a:rPr lang="en-US" b="0">
              <a:solidFill>
                <a:schemeClr val="bg1"/>
              </a:solidFill>
            </a:rPr>
            <a:t>Student resources </a:t>
          </a:r>
          <a:endParaRPr lang="en-US" b="0">
            <a:solidFill>
              <a:schemeClr val="bg1"/>
            </a:solidFill>
            <a:latin typeface="Calibri Light"/>
            <a:cs typeface="Calibri Light"/>
          </a:endParaRPr>
        </a:p>
      </dgm:t>
    </dgm:pt>
    <dgm:pt modelId="{6263920E-0AE2-4D75-97E6-BFD35D9F3718}" type="parTrans" cxnId="{7654DC6F-1D57-4ADC-8773-E38DF9B02F79}">
      <dgm:prSet/>
      <dgm:spPr/>
    </dgm:pt>
    <dgm:pt modelId="{AC9699BA-B49B-44B2-AACE-53AA01CA69AE}" type="sibTrans" cxnId="{7654DC6F-1D57-4ADC-8773-E38DF9B02F79}">
      <dgm:prSet/>
      <dgm:spPr/>
      <dgm:t>
        <a:bodyPr/>
        <a:lstStyle/>
        <a:p>
          <a:endParaRPr lang="en-US"/>
        </a:p>
      </dgm:t>
    </dgm:pt>
    <dgm:pt modelId="{B5B3E672-A1E2-44CA-8B13-576AF98A59F4}">
      <dgm:prSet phldr="0"/>
      <dgm:spPr/>
      <dgm:t>
        <a:bodyPr/>
        <a:lstStyle/>
        <a:p>
          <a:pPr>
            <a:defRPr cap="all"/>
          </a:pPr>
          <a:r>
            <a:rPr lang="en-US" b="1" u="sng">
              <a:solidFill>
                <a:schemeClr val="accent1">
                  <a:lumMod val="49000"/>
                </a:schemeClr>
              </a:solidFill>
              <a:latin typeface="Calibri"/>
              <a:ea typeface="Calibri"/>
              <a:cs typeface="Calibri"/>
            </a:rPr>
            <a:t>Student health and wellness</a:t>
          </a: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a:latin typeface="Calibri"/>
              <a:ea typeface="Calibri"/>
              <a:cs typeface="Calibri"/>
            </a:rPr>
            <a:t>Navigating Grad School</a:t>
          </a:r>
          <a:r>
            <a:rPr lang="en-US">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a:defRPr cap="all"/>
          </a:pPr>
          <a:r>
            <a:rPr lang="en-US">
              <a:solidFill>
                <a:schemeClr val="bg1"/>
              </a:solidFill>
              <a:latin typeface="Calibri"/>
              <a:cs typeface="Calibri"/>
            </a:rPr>
            <a:t>Lunch with student representative </a:t>
          </a:r>
        </a:p>
      </dgm:t>
    </dgm:pt>
    <dgm:pt modelId="{65B44F52-AB10-4EDB-91CA-E815C018C304}" type="parTrans" cxnId="{C2D40A16-8E5B-4418-B714-9CD43896FF71}">
      <dgm:prSet/>
      <dgm:spPr/>
    </dgm:pt>
    <dgm:pt modelId="{F5201F8B-83E1-4061-A2A0-D0B56F1BD445}" type="sibTrans" cxnId="{C2D40A16-8E5B-4418-B714-9CD43896FF71}">
      <dgm:prSet/>
      <dgm:spPr/>
    </dgm:pt>
    <dgm:pt modelId="{49E625A5-A23D-4881-BA5D-22C6B67292E6}">
      <dgm:prSet phldr="0"/>
      <dgm:spPr/>
      <dgm:t>
        <a:bodyPr/>
        <a:lstStyle/>
        <a:p>
          <a:pPr>
            <a:defRPr cap="all"/>
          </a:pPr>
          <a:endParaRPr lang="en-US">
            <a:latin typeface="Calibri"/>
            <a:cs typeface="Calibri"/>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r>
            <a:rPr lang="en-US">
              <a:solidFill>
                <a:schemeClr val="bg1"/>
              </a:solidFill>
              <a:latin typeface="Calibri"/>
              <a:cs typeface="Calibri"/>
            </a:rPr>
            <a:t>GRADUATE STUDENT UNION PRESENTATION</a:t>
          </a:r>
          <a:endParaRPr lang="en-US">
            <a:solidFill>
              <a:schemeClr val="bg1"/>
            </a:solidFill>
          </a:endParaRP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F5D97EC3-D80E-4BDB-BAF3-5FB343826A7A}" type="pres">
      <dgm:prSet presAssocID="{3169D6D0-E204-4972-8B9F-32D0AB57D5E1}" presName="outerComposite" presStyleCnt="0">
        <dgm:presLayoutVars>
          <dgm:chMax val="5"/>
          <dgm:dir/>
          <dgm:resizeHandles val="exact"/>
        </dgm:presLayoutVars>
      </dgm:prSet>
      <dgm:spPr/>
    </dgm:pt>
    <dgm:pt modelId="{94507CB1-0A0A-48FC-A162-FF46C3C6E84A}" type="pres">
      <dgm:prSet presAssocID="{3169D6D0-E204-4972-8B9F-32D0AB57D5E1}" presName="dummyMaxCanvas" presStyleCnt="0">
        <dgm:presLayoutVars/>
      </dgm:prSet>
      <dgm:spPr/>
    </dgm:pt>
    <dgm:pt modelId="{044A8027-D635-42DC-A7B4-4B24E173E4A0}" type="pres">
      <dgm:prSet presAssocID="{3169D6D0-E204-4972-8B9F-32D0AB57D5E1}" presName="FiveNodes_1" presStyleLbl="node1" presStyleIdx="0" presStyleCnt="5">
        <dgm:presLayoutVars>
          <dgm:bulletEnabled val="1"/>
        </dgm:presLayoutVars>
      </dgm:prSet>
      <dgm:spPr/>
    </dgm:pt>
    <dgm:pt modelId="{7827DCEF-A86E-4682-8E9F-709DD43634C2}" type="pres">
      <dgm:prSet presAssocID="{3169D6D0-E204-4972-8B9F-32D0AB57D5E1}" presName="FiveNodes_2" presStyleLbl="node1" presStyleIdx="1" presStyleCnt="5">
        <dgm:presLayoutVars>
          <dgm:bulletEnabled val="1"/>
        </dgm:presLayoutVars>
      </dgm:prSet>
      <dgm:spPr/>
    </dgm:pt>
    <dgm:pt modelId="{8D5ADA1F-7C6B-4B97-A8BE-AFB9EC1CE362}" type="pres">
      <dgm:prSet presAssocID="{3169D6D0-E204-4972-8B9F-32D0AB57D5E1}" presName="FiveNodes_3" presStyleLbl="node1" presStyleIdx="2" presStyleCnt="5">
        <dgm:presLayoutVars>
          <dgm:bulletEnabled val="1"/>
        </dgm:presLayoutVars>
      </dgm:prSet>
      <dgm:spPr/>
    </dgm:pt>
    <dgm:pt modelId="{286B4B4E-D31E-448B-A589-C5C5677A2CEC}" type="pres">
      <dgm:prSet presAssocID="{3169D6D0-E204-4972-8B9F-32D0AB57D5E1}" presName="FiveNodes_4" presStyleLbl="node1" presStyleIdx="3" presStyleCnt="5">
        <dgm:presLayoutVars>
          <dgm:bulletEnabled val="1"/>
        </dgm:presLayoutVars>
      </dgm:prSet>
      <dgm:spPr/>
    </dgm:pt>
    <dgm:pt modelId="{11FD612B-FCD0-4CB4-8755-1FB23B6389A0}" type="pres">
      <dgm:prSet presAssocID="{3169D6D0-E204-4972-8B9F-32D0AB57D5E1}" presName="FiveNodes_5" presStyleLbl="node1" presStyleIdx="4" presStyleCnt="5">
        <dgm:presLayoutVars>
          <dgm:bulletEnabled val="1"/>
        </dgm:presLayoutVars>
      </dgm:prSet>
      <dgm:spPr/>
    </dgm:pt>
    <dgm:pt modelId="{07724C17-A428-4F59-82AB-E34C9232D697}" type="pres">
      <dgm:prSet presAssocID="{3169D6D0-E204-4972-8B9F-32D0AB57D5E1}" presName="FiveConn_1-2" presStyleLbl="fgAccFollowNode1" presStyleIdx="0" presStyleCnt="4">
        <dgm:presLayoutVars>
          <dgm:bulletEnabled val="1"/>
        </dgm:presLayoutVars>
      </dgm:prSet>
      <dgm:spPr/>
    </dgm:pt>
    <dgm:pt modelId="{CD709606-533C-4D5B-92CE-1C3EF8DC7F62}" type="pres">
      <dgm:prSet presAssocID="{3169D6D0-E204-4972-8B9F-32D0AB57D5E1}" presName="FiveConn_2-3" presStyleLbl="fgAccFollowNode1" presStyleIdx="1" presStyleCnt="4">
        <dgm:presLayoutVars>
          <dgm:bulletEnabled val="1"/>
        </dgm:presLayoutVars>
      </dgm:prSet>
      <dgm:spPr/>
    </dgm:pt>
    <dgm:pt modelId="{4B1B5E1A-86B6-4658-B559-CFF156EB141C}" type="pres">
      <dgm:prSet presAssocID="{3169D6D0-E204-4972-8B9F-32D0AB57D5E1}" presName="FiveConn_3-4" presStyleLbl="fgAccFollowNode1" presStyleIdx="2" presStyleCnt="4">
        <dgm:presLayoutVars>
          <dgm:bulletEnabled val="1"/>
        </dgm:presLayoutVars>
      </dgm:prSet>
      <dgm:spPr/>
    </dgm:pt>
    <dgm:pt modelId="{683F7A52-F291-48F4-93EB-83F4F528E63F}" type="pres">
      <dgm:prSet presAssocID="{3169D6D0-E204-4972-8B9F-32D0AB57D5E1}" presName="FiveConn_4-5" presStyleLbl="fgAccFollowNode1" presStyleIdx="3" presStyleCnt="4">
        <dgm:presLayoutVars>
          <dgm:bulletEnabled val="1"/>
        </dgm:presLayoutVars>
      </dgm:prSet>
      <dgm:spPr/>
    </dgm:pt>
    <dgm:pt modelId="{751D2754-7EF5-4D34-80F8-FE011CEF8CF4}" type="pres">
      <dgm:prSet presAssocID="{3169D6D0-E204-4972-8B9F-32D0AB57D5E1}" presName="FiveNodes_1_text" presStyleLbl="node1" presStyleIdx="4" presStyleCnt="5">
        <dgm:presLayoutVars>
          <dgm:bulletEnabled val="1"/>
        </dgm:presLayoutVars>
      </dgm:prSet>
      <dgm:spPr/>
    </dgm:pt>
    <dgm:pt modelId="{DC255DD8-B00C-4A10-9BC6-B607C4245394}" type="pres">
      <dgm:prSet presAssocID="{3169D6D0-E204-4972-8B9F-32D0AB57D5E1}" presName="FiveNodes_2_text" presStyleLbl="node1" presStyleIdx="4" presStyleCnt="5">
        <dgm:presLayoutVars>
          <dgm:bulletEnabled val="1"/>
        </dgm:presLayoutVars>
      </dgm:prSet>
      <dgm:spPr/>
    </dgm:pt>
    <dgm:pt modelId="{DA18A889-20E7-43E5-9EAA-D8165B3B2DD3}" type="pres">
      <dgm:prSet presAssocID="{3169D6D0-E204-4972-8B9F-32D0AB57D5E1}" presName="FiveNodes_3_text" presStyleLbl="node1" presStyleIdx="4" presStyleCnt="5">
        <dgm:presLayoutVars>
          <dgm:bulletEnabled val="1"/>
        </dgm:presLayoutVars>
      </dgm:prSet>
      <dgm:spPr/>
    </dgm:pt>
    <dgm:pt modelId="{5E08EBBE-A6F4-4F5F-9406-E9CACFDDCF40}" type="pres">
      <dgm:prSet presAssocID="{3169D6D0-E204-4972-8B9F-32D0AB57D5E1}" presName="FiveNodes_4_text" presStyleLbl="node1" presStyleIdx="4" presStyleCnt="5">
        <dgm:presLayoutVars>
          <dgm:bulletEnabled val="1"/>
        </dgm:presLayoutVars>
      </dgm:prSet>
      <dgm:spPr/>
    </dgm:pt>
    <dgm:pt modelId="{27DC2B58-2B2E-4F24-BE53-D31A5A02BA2F}" type="pres">
      <dgm:prSet presAssocID="{3169D6D0-E204-4972-8B9F-32D0AB57D5E1}" presName="FiveNodes_5_text" presStyleLbl="node1" presStyleIdx="4" presStyleCnt="5">
        <dgm:presLayoutVars>
          <dgm:bulletEnabled val="1"/>
        </dgm:presLayoutVars>
      </dgm:prSet>
      <dgm:spPr/>
    </dgm:pt>
  </dgm:ptLst>
  <dgm:cxnLst>
    <dgm:cxn modelId="{9FFAEE01-ED28-41C5-9690-4EF4611709D4}" type="presOf" srcId="{B5B3E672-A1E2-44CA-8B13-576AF98A59F4}" destId="{7827DCEF-A86E-4682-8E9F-709DD43634C2}" srcOrd="0" destOrd="0" presId="urn:microsoft.com/office/officeart/2005/8/layout/vProcess5"/>
    <dgm:cxn modelId="{956BAC09-A308-4DD6-9485-CFCD700F695A}" type="presOf" srcId="{EAD75BA6-0F98-4DE5-B988-B722DF598C28}" destId="{CD709606-533C-4D5B-92CE-1C3EF8DC7F62}" srcOrd="0" destOrd="0" presId="urn:microsoft.com/office/officeart/2005/8/layout/vProcess5"/>
    <dgm:cxn modelId="{C2D40A16-8E5B-4418-B714-9CD43896FF71}" srcId="{3169D6D0-E204-4972-8B9F-32D0AB57D5E1}" destId="{BFD35A97-67B4-4CEE-8281-CFECEFC9E1A4}" srcOrd="4" destOrd="0" parTransId="{65B44F52-AB10-4EDB-91CA-E815C018C304}" sibTransId="{F5201F8B-83E1-4061-A2A0-D0B56F1BD445}"/>
    <dgm:cxn modelId="{B877DF39-3304-4BBD-8C1F-6C31F224A651}" type="presOf" srcId="{BFD35A97-67B4-4CEE-8281-CFECEFC9E1A4}" destId="{27DC2B58-2B2E-4F24-BE53-D31A5A02BA2F}" srcOrd="1" destOrd="0" presId="urn:microsoft.com/office/officeart/2005/8/layout/vProcess5"/>
    <dgm:cxn modelId="{269A893D-AA25-46E7-AF63-3F65B06AA52E}" type="presOf" srcId="{2E6BB2DA-90C1-46DE-AE17-78A144106FBE}" destId="{4B1B5E1A-86B6-4658-B559-CFF156EB141C}" srcOrd="0" destOrd="0" presId="urn:microsoft.com/office/officeart/2005/8/layout/vProcess5"/>
    <dgm:cxn modelId="{2858DD3F-0946-4D67-B011-9F31E8183DDA}" type="presOf" srcId="{B5B3E672-A1E2-44CA-8B13-576AF98A59F4}" destId="{DC255DD8-B00C-4A10-9BC6-B607C4245394}" srcOrd="1" destOrd="0" presId="urn:microsoft.com/office/officeart/2005/8/layout/vProcess5"/>
    <dgm:cxn modelId="{3C415348-CAA2-45E5-BC4B-3841C3B96355}" type="presOf" srcId="{3169D6D0-E204-4972-8B9F-32D0AB57D5E1}" destId="{F5D97EC3-D80E-4BDB-BAF3-5FB343826A7A}" srcOrd="0" destOrd="0" presId="urn:microsoft.com/office/officeart/2005/8/layout/vProcess5"/>
    <dgm:cxn modelId="{FE5FC16A-8733-4258-8F2D-CDD3ACB9982D}" type="presOf" srcId="{BFD35A97-67B4-4CEE-8281-CFECEFC9E1A4}" destId="{11FD612B-FCD0-4CB4-8755-1FB23B6389A0}" srcOrd="0" destOrd="0" presId="urn:microsoft.com/office/officeart/2005/8/layout/vProcess5"/>
    <dgm:cxn modelId="{D7788D6B-56BF-4F2B-8B09-ECE1BE72385D}" type="presOf" srcId="{2D4776B9-CE0B-4E2A-96EB-095623948989}" destId="{5E08EBBE-A6F4-4F5F-9406-E9CACFDDCF40}" srcOrd="1" destOrd="0" presId="urn:microsoft.com/office/officeart/2005/8/layout/vProcess5"/>
    <dgm:cxn modelId="{7B3BA14B-5B77-4D90-9A5F-ADD9394C76AB}" type="presOf" srcId="{F971FAB4-A28C-4FCE-AC0E-4D67345DFA68}" destId="{DA18A889-20E7-43E5-9EAA-D8165B3B2DD3}" srcOrd="1" destOrd="0" presId="urn:microsoft.com/office/officeart/2005/8/layout/vProcess5"/>
    <dgm:cxn modelId="{E235216D-215A-4BA2-B401-985FAA72495C}" type="presOf" srcId="{9FEBBE42-6211-4097-90A7-D1761AF67345}" destId="{751D2754-7EF5-4D34-80F8-FE011CEF8CF4}" srcOrd="1" destOrd="0" presId="urn:microsoft.com/office/officeart/2005/8/layout/vProcess5"/>
    <dgm:cxn modelId="{7654DC6F-1D57-4ADC-8773-E38DF9B02F79}" srcId="{3169D6D0-E204-4972-8B9F-32D0AB57D5E1}" destId="{9FEBBE42-6211-4097-90A7-D1761AF67345}" srcOrd="0" destOrd="0" parTransId="{6263920E-0AE2-4D75-97E6-BFD35D9F3718}" sibTransId="{AC9699BA-B49B-44B2-AACE-53AA01CA69AE}"/>
    <dgm:cxn modelId="{128C095A-7E1C-4638-80DE-3823274C7F0D}" srcId="{3169D6D0-E204-4972-8B9F-32D0AB57D5E1}" destId="{B5B3E672-A1E2-44CA-8B13-576AF98A59F4}" srcOrd="1" destOrd="0" parTransId="{17509190-7C5A-4D42-998F-3ADAC3DE8740}" sibTransId="{EAD75BA6-0F98-4DE5-B988-B722DF598C28}"/>
    <dgm:cxn modelId="{7D302B89-9EF6-42FF-880D-A35D9CB510C7}" type="presOf" srcId="{F971FAB4-A28C-4FCE-AC0E-4D67345DFA68}" destId="{8D5ADA1F-7C6B-4B97-A8BE-AFB9EC1CE362}" srcOrd="0" destOrd="0" presId="urn:microsoft.com/office/officeart/2005/8/layout/vProcess5"/>
    <dgm:cxn modelId="{5AA41D90-CBA7-4B4D-8ED3-30C87A73F35A}" type="presOf" srcId="{AC9699BA-B49B-44B2-AACE-53AA01CA69AE}" destId="{07724C17-A428-4F59-82AB-E34C9232D697}" srcOrd="0" destOrd="0" presId="urn:microsoft.com/office/officeart/2005/8/layout/vProcess5"/>
    <dgm:cxn modelId="{122506B3-6DE8-4D7C-93C9-DE69DDFBB58D}" srcId="{3169D6D0-E204-4972-8B9F-32D0AB57D5E1}" destId="{2D4776B9-CE0B-4E2A-96EB-095623948989}" srcOrd="3" destOrd="0" parTransId="{AD6ACF4C-9982-422E-AB8A-B8DF02B46C4A}" sibTransId="{C8D9A657-C756-4AFC-B023-A235E68C300F}"/>
    <dgm:cxn modelId="{52C2C7B5-B028-4344-9BA0-C10835E85A8D}" type="presOf" srcId="{C8D9A657-C756-4AFC-B023-A235E68C300F}" destId="{683F7A52-F291-48F4-93EB-83F4F528E63F}" srcOrd="0" destOrd="0" presId="urn:microsoft.com/office/officeart/2005/8/layout/vProcess5"/>
    <dgm:cxn modelId="{E33762BF-42A4-4CD9-9C41-FAA84DCDBB60}" type="presOf" srcId="{9FEBBE42-6211-4097-90A7-D1761AF67345}" destId="{044A8027-D635-42DC-A7B4-4B24E173E4A0}" srcOrd="0" destOrd="0" presId="urn:microsoft.com/office/officeart/2005/8/layout/vProcess5"/>
    <dgm:cxn modelId="{FD0077DE-5955-405E-B343-FBD86810F3E4}" srcId="{3169D6D0-E204-4972-8B9F-32D0AB57D5E1}" destId="{49E625A5-A23D-4881-BA5D-22C6B67292E6}" srcOrd="5" destOrd="0" parTransId="{744F6A31-2987-4D42-B771-90E34903DAAD}" sibTransId="{41421A35-5EBD-41A8-BDD1-1BCF7AF3E32C}"/>
    <dgm:cxn modelId="{153C50EE-C6A3-4F4C-87AB-CF650F036587}" srcId="{3169D6D0-E204-4972-8B9F-32D0AB57D5E1}" destId="{F971FAB4-A28C-4FCE-AC0E-4D67345DFA68}" srcOrd="2" destOrd="0" parTransId="{E9546AF9-2231-42E6-9C05-9F13DFC41314}" sibTransId="{2E6BB2DA-90C1-46DE-AE17-78A144106FBE}"/>
    <dgm:cxn modelId="{C638A1F8-52FA-49A6-B6AB-C5C553518EB3}" type="presOf" srcId="{2D4776B9-CE0B-4E2A-96EB-095623948989}" destId="{286B4B4E-D31E-448B-A589-C5C5677A2CEC}" srcOrd="0" destOrd="0" presId="urn:microsoft.com/office/officeart/2005/8/layout/vProcess5"/>
    <dgm:cxn modelId="{7514F63B-9FFB-4C89-9BAC-0AC048D84EB3}" type="presParOf" srcId="{F5D97EC3-D80E-4BDB-BAF3-5FB343826A7A}" destId="{94507CB1-0A0A-48FC-A162-FF46C3C6E84A}" srcOrd="0" destOrd="0" presId="urn:microsoft.com/office/officeart/2005/8/layout/vProcess5"/>
    <dgm:cxn modelId="{817CEC20-D361-45D2-91A5-33F9669D550C}" type="presParOf" srcId="{F5D97EC3-D80E-4BDB-BAF3-5FB343826A7A}" destId="{044A8027-D635-42DC-A7B4-4B24E173E4A0}" srcOrd="1" destOrd="0" presId="urn:microsoft.com/office/officeart/2005/8/layout/vProcess5"/>
    <dgm:cxn modelId="{77500E42-D64C-4778-837C-98A3722E6C19}" type="presParOf" srcId="{F5D97EC3-D80E-4BDB-BAF3-5FB343826A7A}" destId="{7827DCEF-A86E-4682-8E9F-709DD43634C2}" srcOrd="2" destOrd="0" presId="urn:microsoft.com/office/officeart/2005/8/layout/vProcess5"/>
    <dgm:cxn modelId="{F61F8328-E2AE-409B-8605-639E42364831}" type="presParOf" srcId="{F5D97EC3-D80E-4BDB-BAF3-5FB343826A7A}" destId="{8D5ADA1F-7C6B-4B97-A8BE-AFB9EC1CE362}" srcOrd="3" destOrd="0" presId="urn:microsoft.com/office/officeart/2005/8/layout/vProcess5"/>
    <dgm:cxn modelId="{B857E735-EE09-40F0-BFEB-302E99EBB843}" type="presParOf" srcId="{F5D97EC3-D80E-4BDB-BAF3-5FB343826A7A}" destId="{286B4B4E-D31E-448B-A589-C5C5677A2CEC}" srcOrd="4" destOrd="0" presId="urn:microsoft.com/office/officeart/2005/8/layout/vProcess5"/>
    <dgm:cxn modelId="{2D771103-ECAC-44AC-B077-7AA4B4EA8994}" type="presParOf" srcId="{F5D97EC3-D80E-4BDB-BAF3-5FB343826A7A}" destId="{11FD612B-FCD0-4CB4-8755-1FB23B6389A0}" srcOrd="5" destOrd="0" presId="urn:microsoft.com/office/officeart/2005/8/layout/vProcess5"/>
    <dgm:cxn modelId="{CA2C1A74-9F30-45E5-A967-03B053C59DFB}" type="presParOf" srcId="{F5D97EC3-D80E-4BDB-BAF3-5FB343826A7A}" destId="{07724C17-A428-4F59-82AB-E34C9232D697}" srcOrd="6" destOrd="0" presId="urn:microsoft.com/office/officeart/2005/8/layout/vProcess5"/>
    <dgm:cxn modelId="{D52335BE-85BA-45F8-BFFC-B13F05F188C6}" type="presParOf" srcId="{F5D97EC3-D80E-4BDB-BAF3-5FB343826A7A}" destId="{CD709606-533C-4D5B-92CE-1C3EF8DC7F62}" srcOrd="7" destOrd="0" presId="urn:microsoft.com/office/officeart/2005/8/layout/vProcess5"/>
    <dgm:cxn modelId="{B706066F-9D3F-48EE-BB49-66C1A95DAAC6}" type="presParOf" srcId="{F5D97EC3-D80E-4BDB-BAF3-5FB343826A7A}" destId="{4B1B5E1A-86B6-4658-B559-CFF156EB141C}" srcOrd="8" destOrd="0" presId="urn:microsoft.com/office/officeart/2005/8/layout/vProcess5"/>
    <dgm:cxn modelId="{A6022954-B2C3-4EEA-9D23-46063C9AE00B}" type="presParOf" srcId="{F5D97EC3-D80E-4BDB-BAF3-5FB343826A7A}" destId="{683F7A52-F291-48F4-93EB-83F4F528E63F}" srcOrd="9" destOrd="0" presId="urn:microsoft.com/office/officeart/2005/8/layout/vProcess5"/>
    <dgm:cxn modelId="{1B96A56C-60B4-46D2-9AB6-61888FCACD14}" type="presParOf" srcId="{F5D97EC3-D80E-4BDB-BAF3-5FB343826A7A}" destId="{751D2754-7EF5-4D34-80F8-FE011CEF8CF4}" srcOrd="10" destOrd="0" presId="urn:microsoft.com/office/officeart/2005/8/layout/vProcess5"/>
    <dgm:cxn modelId="{3AC6EA6F-8EFA-4E86-B462-E66439DAF7A5}" type="presParOf" srcId="{F5D97EC3-D80E-4BDB-BAF3-5FB343826A7A}" destId="{DC255DD8-B00C-4A10-9BC6-B607C4245394}" srcOrd="11" destOrd="0" presId="urn:microsoft.com/office/officeart/2005/8/layout/vProcess5"/>
    <dgm:cxn modelId="{AE559515-75F0-4554-9533-2B4D8B052286}" type="presParOf" srcId="{F5D97EC3-D80E-4BDB-BAF3-5FB343826A7A}" destId="{DA18A889-20E7-43E5-9EAA-D8165B3B2DD3}" srcOrd="12" destOrd="0" presId="urn:microsoft.com/office/officeart/2005/8/layout/vProcess5"/>
    <dgm:cxn modelId="{321B368B-6A76-4E3C-9E45-576494825BC1}" type="presParOf" srcId="{F5D97EC3-D80E-4BDB-BAF3-5FB343826A7A}" destId="{5E08EBBE-A6F4-4F5F-9406-E9CACFDDCF40}" srcOrd="13" destOrd="0" presId="urn:microsoft.com/office/officeart/2005/8/layout/vProcess5"/>
    <dgm:cxn modelId="{A5982B2C-B2A2-4904-AFE5-8AAC9A7AFF66}" type="presParOf" srcId="{F5D97EC3-D80E-4BDB-BAF3-5FB343826A7A}" destId="{27DC2B58-2B2E-4F24-BE53-D31A5A02BA2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FEBBE42-6211-4097-90A7-D1761AF67345}">
      <dgm:prSet phldr="0"/>
      <dgm:spPr/>
      <dgm:t>
        <a:bodyPr/>
        <a:lstStyle/>
        <a:p>
          <a:pPr rtl="0">
            <a:defRPr cap="all"/>
          </a:pPr>
          <a:r>
            <a:rPr lang="en-US" b="0">
              <a:solidFill>
                <a:schemeClr val="bg1"/>
              </a:solidFill>
            </a:rPr>
            <a:t>Student resources </a:t>
          </a:r>
          <a:endParaRPr lang="en-US" b="0">
            <a:solidFill>
              <a:schemeClr val="bg1"/>
            </a:solidFill>
            <a:latin typeface="Calibri Light"/>
            <a:cs typeface="Calibri Light"/>
          </a:endParaRPr>
        </a:p>
      </dgm:t>
    </dgm:pt>
    <dgm:pt modelId="{6263920E-0AE2-4D75-97E6-BFD35D9F3718}" type="parTrans" cxnId="{7654DC6F-1D57-4ADC-8773-E38DF9B02F79}">
      <dgm:prSet/>
      <dgm:spPr/>
    </dgm:pt>
    <dgm:pt modelId="{AC9699BA-B49B-44B2-AACE-53AA01CA69AE}" type="sibTrans" cxnId="{7654DC6F-1D57-4ADC-8773-E38DF9B02F79}">
      <dgm:prSet/>
      <dgm:spPr/>
      <dgm:t>
        <a:bodyPr/>
        <a:lstStyle/>
        <a:p>
          <a:endParaRPr lang="en-US"/>
        </a:p>
      </dgm:t>
    </dgm:pt>
    <dgm:pt modelId="{B5B3E672-A1E2-44CA-8B13-576AF98A59F4}">
      <dgm:prSet phldr="0"/>
      <dgm:spPr/>
      <dgm:t>
        <a:bodyPr/>
        <a:lstStyle/>
        <a:p>
          <a:pPr>
            <a:defRPr cap="all"/>
          </a:pPr>
          <a:r>
            <a:rPr lang="en-US">
              <a:latin typeface="Calibri"/>
              <a:ea typeface="Calibri"/>
              <a:cs typeface="Calibri"/>
            </a:rPr>
            <a:t>Student health and wellness</a:t>
          </a: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b="1" u="sng">
              <a:solidFill>
                <a:schemeClr val="accent1">
                  <a:lumMod val="49000"/>
                </a:schemeClr>
              </a:solidFill>
              <a:latin typeface="Calibri"/>
              <a:ea typeface="Calibri"/>
              <a:cs typeface="Calibri"/>
            </a:rPr>
            <a:t>Navigating Grad School</a:t>
          </a:r>
          <a:r>
            <a:rPr lang="en-US" b="1" u="sng">
              <a:solidFill>
                <a:schemeClr val="accent1">
                  <a:lumMod val="49000"/>
                </a:schemeClr>
              </a:solidFill>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a:defRPr cap="all"/>
          </a:pPr>
          <a:r>
            <a:rPr lang="en-US">
              <a:solidFill>
                <a:schemeClr val="bg1"/>
              </a:solidFill>
              <a:latin typeface="Calibri"/>
              <a:cs typeface="Calibri"/>
            </a:rPr>
            <a:t>Lunch with student representative </a:t>
          </a:r>
        </a:p>
      </dgm:t>
    </dgm:pt>
    <dgm:pt modelId="{65B44F52-AB10-4EDB-91CA-E815C018C304}" type="parTrans" cxnId="{C2D40A16-8E5B-4418-B714-9CD43896FF71}">
      <dgm:prSet/>
      <dgm:spPr/>
    </dgm:pt>
    <dgm:pt modelId="{F5201F8B-83E1-4061-A2A0-D0B56F1BD445}" type="sibTrans" cxnId="{C2D40A16-8E5B-4418-B714-9CD43896FF71}">
      <dgm:prSet/>
      <dgm:spPr/>
    </dgm:pt>
    <dgm:pt modelId="{49E625A5-A23D-4881-BA5D-22C6B67292E6}">
      <dgm:prSet phldr="0"/>
      <dgm:spPr/>
      <dgm:t>
        <a:bodyPr/>
        <a:lstStyle/>
        <a:p>
          <a:pPr>
            <a:defRPr cap="all"/>
          </a:pPr>
          <a:endParaRPr lang="en-US">
            <a:latin typeface="Calibri"/>
            <a:cs typeface="Calibri"/>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pPr rtl="0"/>
          <a:r>
            <a:rPr lang="en-US">
              <a:solidFill>
                <a:schemeClr val="bg1"/>
              </a:solidFill>
              <a:latin typeface="Calibri"/>
              <a:cs typeface="Calibri"/>
            </a:rPr>
            <a:t>GRADUATE STUDENT UNION PRESENTATION</a:t>
          </a: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F5D97EC3-D80E-4BDB-BAF3-5FB343826A7A}" type="pres">
      <dgm:prSet presAssocID="{3169D6D0-E204-4972-8B9F-32D0AB57D5E1}" presName="outerComposite" presStyleCnt="0">
        <dgm:presLayoutVars>
          <dgm:chMax val="5"/>
          <dgm:dir/>
          <dgm:resizeHandles val="exact"/>
        </dgm:presLayoutVars>
      </dgm:prSet>
      <dgm:spPr/>
    </dgm:pt>
    <dgm:pt modelId="{94507CB1-0A0A-48FC-A162-FF46C3C6E84A}" type="pres">
      <dgm:prSet presAssocID="{3169D6D0-E204-4972-8B9F-32D0AB57D5E1}" presName="dummyMaxCanvas" presStyleCnt="0">
        <dgm:presLayoutVars/>
      </dgm:prSet>
      <dgm:spPr/>
    </dgm:pt>
    <dgm:pt modelId="{044A8027-D635-42DC-A7B4-4B24E173E4A0}" type="pres">
      <dgm:prSet presAssocID="{3169D6D0-E204-4972-8B9F-32D0AB57D5E1}" presName="FiveNodes_1" presStyleLbl="node1" presStyleIdx="0" presStyleCnt="5">
        <dgm:presLayoutVars>
          <dgm:bulletEnabled val="1"/>
        </dgm:presLayoutVars>
      </dgm:prSet>
      <dgm:spPr/>
    </dgm:pt>
    <dgm:pt modelId="{7827DCEF-A86E-4682-8E9F-709DD43634C2}" type="pres">
      <dgm:prSet presAssocID="{3169D6D0-E204-4972-8B9F-32D0AB57D5E1}" presName="FiveNodes_2" presStyleLbl="node1" presStyleIdx="1" presStyleCnt="5">
        <dgm:presLayoutVars>
          <dgm:bulletEnabled val="1"/>
        </dgm:presLayoutVars>
      </dgm:prSet>
      <dgm:spPr/>
    </dgm:pt>
    <dgm:pt modelId="{8D5ADA1F-7C6B-4B97-A8BE-AFB9EC1CE362}" type="pres">
      <dgm:prSet presAssocID="{3169D6D0-E204-4972-8B9F-32D0AB57D5E1}" presName="FiveNodes_3" presStyleLbl="node1" presStyleIdx="2" presStyleCnt="5">
        <dgm:presLayoutVars>
          <dgm:bulletEnabled val="1"/>
        </dgm:presLayoutVars>
      </dgm:prSet>
      <dgm:spPr/>
    </dgm:pt>
    <dgm:pt modelId="{286B4B4E-D31E-448B-A589-C5C5677A2CEC}" type="pres">
      <dgm:prSet presAssocID="{3169D6D0-E204-4972-8B9F-32D0AB57D5E1}" presName="FiveNodes_4" presStyleLbl="node1" presStyleIdx="3" presStyleCnt="5">
        <dgm:presLayoutVars>
          <dgm:bulletEnabled val="1"/>
        </dgm:presLayoutVars>
      </dgm:prSet>
      <dgm:spPr/>
    </dgm:pt>
    <dgm:pt modelId="{11FD612B-FCD0-4CB4-8755-1FB23B6389A0}" type="pres">
      <dgm:prSet presAssocID="{3169D6D0-E204-4972-8B9F-32D0AB57D5E1}" presName="FiveNodes_5" presStyleLbl="node1" presStyleIdx="4" presStyleCnt="5">
        <dgm:presLayoutVars>
          <dgm:bulletEnabled val="1"/>
        </dgm:presLayoutVars>
      </dgm:prSet>
      <dgm:spPr/>
    </dgm:pt>
    <dgm:pt modelId="{07724C17-A428-4F59-82AB-E34C9232D697}" type="pres">
      <dgm:prSet presAssocID="{3169D6D0-E204-4972-8B9F-32D0AB57D5E1}" presName="FiveConn_1-2" presStyleLbl="fgAccFollowNode1" presStyleIdx="0" presStyleCnt="4">
        <dgm:presLayoutVars>
          <dgm:bulletEnabled val="1"/>
        </dgm:presLayoutVars>
      </dgm:prSet>
      <dgm:spPr/>
    </dgm:pt>
    <dgm:pt modelId="{CD709606-533C-4D5B-92CE-1C3EF8DC7F62}" type="pres">
      <dgm:prSet presAssocID="{3169D6D0-E204-4972-8B9F-32D0AB57D5E1}" presName="FiveConn_2-3" presStyleLbl="fgAccFollowNode1" presStyleIdx="1" presStyleCnt="4">
        <dgm:presLayoutVars>
          <dgm:bulletEnabled val="1"/>
        </dgm:presLayoutVars>
      </dgm:prSet>
      <dgm:spPr/>
    </dgm:pt>
    <dgm:pt modelId="{4B1B5E1A-86B6-4658-B559-CFF156EB141C}" type="pres">
      <dgm:prSet presAssocID="{3169D6D0-E204-4972-8B9F-32D0AB57D5E1}" presName="FiveConn_3-4" presStyleLbl="fgAccFollowNode1" presStyleIdx="2" presStyleCnt="4">
        <dgm:presLayoutVars>
          <dgm:bulletEnabled val="1"/>
        </dgm:presLayoutVars>
      </dgm:prSet>
      <dgm:spPr/>
    </dgm:pt>
    <dgm:pt modelId="{683F7A52-F291-48F4-93EB-83F4F528E63F}" type="pres">
      <dgm:prSet presAssocID="{3169D6D0-E204-4972-8B9F-32D0AB57D5E1}" presName="FiveConn_4-5" presStyleLbl="fgAccFollowNode1" presStyleIdx="3" presStyleCnt="4">
        <dgm:presLayoutVars>
          <dgm:bulletEnabled val="1"/>
        </dgm:presLayoutVars>
      </dgm:prSet>
      <dgm:spPr/>
    </dgm:pt>
    <dgm:pt modelId="{751D2754-7EF5-4D34-80F8-FE011CEF8CF4}" type="pres">
      <dgm:prSet presAssocID="{3169D6D0-E204-4972-8B9F-32D0AB57D5E1}" presName="FiveNodes_1_text" presStyleLbl="node1" presStyleIdx="4" presStyleCnt="5">
        <dgm:presLayoutVars>
          <dgm:bulletEnabled val="1"/>
        </dgm:presLayoutVars>
      </dgm:prSet>
      <dgm:spPr/>
    </dgm:pt>
    <dgm:pt modelId="{DC255DD8-B00C-4A10-9BC6-B607C4245394}" type="pres">
      <dgm:prSet presAssocID="{3169D6D0-E204-4972-8B9F-32D0AB57D5E1}" presName="FiveNodes_2_text" presStyleLbl="node1" presStyleIdx="4" presStyleCnt="5">
        <dgm:presLayoutVars>
          <dgm:bulletEnabled val="1"/>
        </dgm:presLayoutVars>
      </dgm:prSet>
      <dgm:spPr/>
    </dgm:pt>
    <dgm:pt modelId="{DA18A889-20E7-43E5-9EAA-D8165B3B2DD3}" type="pres">
      <dgm:prSet presAssocID="{3169D6D0-E204-4972-8B9F-32D0AB57D5E1}" presName="FiveNodes_3_text" presStyleLbl="node1" presStyleIdx="4" presStyleCnt="5">
        <dgm:presLayoutVars>
          <dgm:bulletEnabled val="1"/>
        </dgm:presLayoutVars>
      </dgm:prSet>
      <dgm:spPr/>
    </dgm:pt>
    <dgm:pt modelId="{5E08EBBE-A6F4-4F5F-9406-E9CACFDDCF40}" type="pres">
      <dgm:prSet presAssocID="{3169D6D0-E204-4972-8B9F-32D0AB57D5E1}" presName="FiveNodes_4_text" presStyleLbl="node1" presStyleIdx="4" presStyleCnt="5">
        <dgm:presLayoutVars>
          <dgm:bulletEnabled val="1"/>
        </dgm:presLayoutVars>
      </dgm:prSet>
      <dgm:spPr/>
    </dgm:pt>
    <dgm:pt modelId="{27DC2B58-2B2E-4F24-BE53-D31A5A02BA2F}" type="pres">
      <dgm:prSet presAssocID="{3169D6D0-E204-4972-8B9F-32D0AB57D5E1}" presName="FiveNodes_5_text" presStyleLbl="node1" presStyleIdx="4" presStyleCnt="5">
        <dgm:presLayoutVars>
          <dgm:bulletEnabled val="1"/>
        </dgm:presLayoutVars>
      </dgm:prSet>
      <dgm:spPr/>
    </dgm:pt>
  </dgm:ptLst>
  <dgm:cxnLst>
    <dgm:cxn modelId="{9FFAEE01-ED28-41C5-9690-4EF4611709D4}" type="presOf" srcId="{B5B3E672-A1E2-44CA-8B13-576AF98A59F4}" destId="{7827DCEF-A86E-4682-8E9F-709DD43634C2}" srcOrd="0" destOrd="0" presId="urn:microsoft.com/office/officeart/2005/8/layout/vProcess5"/>
    <dgm:cxn modelId="{956BAC09-A308-4DD6-9485-CFCD700F695A}" type="presOf" srcId="{EAD75BA6-0F98-4DE5-B988-B722DF598C28}" destId="{CD709606-533C-4D5B-92CE-1C3EF8DC7F62}" srcOrd="0" destOrd="0" presId="urn:microsoft.com/office/officeart/2005/8/layout/vProcess5"/>
    <dgm:cxn modelId="{C2D40A16-8E5B-4418-B714-9CD43896FF71}" srcId="{3169D6D0-E204-4972-8B9F-32D0AB57D5E1}" destId="{BFD35A97-67B4-4CEE-8281-CFECEFC9E1A4}" srcOrd="4" destOrd="0" parTransId="{65B44F52-AB10-4EDB-91CA-E815C018C304}" sibTransId="{F5201F8B-83E1-4061-A2A0-D0B56F1BD445}"/>
    <dgm:cxn modelId="{B877DF39-3304-4BBD-8C1F-6C31F224A651}" type="presOf" srcId="{BFD35A97-67B4-4CEE-8281-CFECEFC9E1A4}" destId="{27DC2B58-2B2E-4F24-BE53-D31A5A02BA2F}" srcOrd="1" destOrd="0" presId="urn:microsoft.com/office/officeart/2005/8/layout/vProcess5"/>
    <dgm:cxn modelId="{269A893D-AA25-46E7-AF63-3F65B06AA52E}" type="presOf" srcId="{2E6BB2DA-90C1-46DE-AE17-78A144106FBE}" destId="{4B1B5E1A-86B6-4658-B559-CFF156EB141C}" srcOrd="0" destOrd="0" presId="urn:microsoft.com/office/officeart/2005/8/layout/vProcess5"/>
    <dgm:cxn modelId="{2858DD3F-0946-4D67-B011-9F31E8183DDA}" type="presOf" srcId="{B5B3E672-A1E2-44CA-8B13-576AF98A59F4}" destId="{DC255DD8-B00C-4A10-9BC6-B607C4245394}" srcOrd="1" destOrd="0" presId="urn:microsoft.com/office/officeart/2005/8/layout/vProcess5"/>
    <dgm:cxn modelId="{3C415348-CAA2-45E5-BC4B-3841C3B96355}" type="presOf" srcId="{3169D6D0-E204-4972-8B9F-32D0AB57D5E1}" destId="{F5D97EC3-D80E-4BDB-BAF3-5FB343826A7A}" srcOrd="0" destOrd="0" presId="urn:microsoft.com/office/officeart/2005/8/layout/vProcess5"/>
    <dgm:cxn modelId="{FE5FC16A-8733-4258-8F2D-CDD3ACB9982D}" type="presOf" srcId="{BFD35A97-67B4-4CEE-8281-CFECEFC9E1A4}" destId="{11FD612B-FCD0-4CB4-8755-1FB23B6389A0}" srcOrd="0" destOrd="0" presId="urn:microsoft.com/office/officeart/2005/8/layout/vProcess5"/>
    <dgm:cxn modelId="{D7788D6B-56BF-4F2B-8B09-ECE1BE72385D}" type="presOf" srcId="{2D4776B9-CE0B-4E2A-96EB-095623948989}" destId="{5E08EBBE-A6F4-4F5F-9406-E9CACFDDCF40}" srcOrd="1" destOrd="0" presId="urn:microsoft.com/office/officeart/2005/8/layout/vProcess5"/>
    <dgm:cxn modelId="{7B3BA14B-5B77-4D90-9A5F-ADD9394C76AB}" type="presOf" srcId="{F971FAB4-A28C-4FCE-AC0E-4D67345DFA68}" destId="{DA18A889-20E7-43E5-9EAA-D8165B3B2DD3}" srcOrd="1" destOrd="0" presId="urn:microsoft.com/office/officeart/2005/8/layout/vProcess5"/>
    <dgm:cxn modelId="{E235216D-215A-4BA2-B401-985FAA72495C}" type="presOf" srcId="{9FEBBE42-6211-4097-90A7-D1761AF67345}" destId="{751D2754-7EF5-4D34-80F8-FE011CEF8CF4}" srcOrd="1" destOrd="0" presId="urn:microsoft.com/office/officeart/2005/8/layout/vProcess5"/>
    <dgm:cxn modelId="{7654DC6F-1D57-4ADC-8773-E38DF9B02F79}" srcId="{3169D6D0-E204-4972-8B9F-32D0AB57D5E1}" destId="{9FEBBE42-6211-4097-90A7-D1761AF67345}" srcOrd="0" destOrd="0" parTransId="{6263920E-0AE2-4D75-97E6-BFD35D9F3718}" sibTransId="{AC9699BA-B49B-44B2-AACE-53AA01CA69AE}"/>
    <dgm:cxn modelId="{128C095A-7E1C-4638-80DE-3823274C7F0D}" srcId="{3169D6D0-E204-4972-8B9F-32D0AB57D5E1}" destId="{B5B3E672-A1E2-44CA-8B13-576AF98A59F4}" srcOrd="1" destOrd="0" parTransId="{17509190-7C5A-4D42-998F-3ADAC3DE8740}" sibTransId="{EAD75BA6-0F98-4DE5-B988-B722DF598C28}"/>
    <dgm:cxn modelId="{7D302B89-9EF6-42FF-880D-A35D9CB510C7}" type="presOf" srcId="{F971FAB4-A28C-4FCE-AC0E-4D67345DFA68}" destId="{8D5ADA1F-7C6B-4B97-A8BE-AFB9EC1CE362}" srcOrd="0" destOrd="0" presId="urn:microsoft.com/office/officeart/2005/8/layout/vProcess5"/>
    <dgm:cxn modelId="{5AA41D90-CBA7-4B4D-8ED3-30C87A73F35A}" type="presOf" srcId="{AC9699BA-B49B-44B2-AACE-53AA01CA69AE}" destId="{07724C17-A428-4F59-82AB-E34C9232D697}" srcOrd="0" destOrd="0" presId="urn:microsoft.com/office/officeart/2005/8/layout/vProcess5"/>
    <dgm:cxn modelId="{122506B3-6DE8-4D7C-93C9-DE69DDFBB58D}" srcId="{3169D6D0-E204-4972-8B9F-32D0AB57D5E1}" destId="{2D4776B9-CE0B-4E2A-96EB-095623948989}" srcOrd="3" destOrd="0" parTransId="{AD6ACF4C-9982-422E-AB8A-B8DF02B46C4A}" sibTransId="{C8D9A657-C756-4AFC-B023-A235E68C300F}"/>
    <dgm:cxn modelId="{52C2C7B5-B028-4344-9BA0-C10835E85A8D}" type="presOf" srcId="{C8D9A657-C756-4AFC-B023-A235E68C300F}" destId="{683F7A52-F291-48F4-93EB-83F4F528E63F}" srcOrd="0" destOrd="0" presId="urn:microsoft.com/office/officeart/2005/8/layout/vProcess5"/>
    <dgm:cxn modelId="{E33762BF-42A4-4CD9-9C41-FAA84DCDBB60}" type="presOf" srcId="{9FEBBE42-6211-4097-90A7-D1761AF67345}" destId="{044A8027-D635-42DC-A7B4-4B24E173E4A0}" srcOrd="0" destOrd="0" presId="urn:microsoft.com/office/officeart/2005/8/layout/vProcess5"/>
    <dgm:cxn modelId="{FD0077DE-5955-405E-B343-FBD86810F3E4}" srcId="{3169D6D0-E204-4972-8B9F-32D0AB57D5E1}" destId="{49E625A5-A23D-4881-BA5D-22C6B67292E6}" srcOrd="5" destOrd="0" parTransId="{744F6A31-2987-4D42-B771-90E34903DAAD}" sibTransId="{41421A35-5EBD-41A8-BDD1-1BCF7AF3E32C}"/>
    <dgm:cxn modelId="{153C50EE-C6A3-4F4C-87AB-CF650F036587}" srcId="{3169D6D0-E204-4972-8B9F-32D0AB57D5E1}" destId="{F971FAB4-A28C-4FCE-AC0E-4D67345DFA68}" srcOrd="2" destOrd="0" parTransId="{E9546AF9-2231-42E6-9C05-9F13DFC41314}" sibTransId="{2E6BB2DA-90C1-46DE-AE17-78A144106FBE}"/>
    <dgm:cxn modelId="{C638A1F8-52FA-49A6-B6AB-C5C553518EB3}" type="presOf" srcId="{2D4776B9-CE0B-4E2A-96EB-095623948989}" destId="{286B4B4E-D31E-448B-A589-C5C5677A2CEC}" srcOrd="0" destOrd="0" presId="urn:microsoft.com/office/officeart/2005/8/layout/vProcess5"/>
    <dgm:cxn modelId="{7514F63B-9FFB-4C89-9BAC-0AC048D84EB3}" type="presParOf" srcId="{F5D97EC3-D80E-4BDB-BAF3-5FB343826A7A}" destId="{94507CB1-0A0A-48FC-A162-FF46C3C6E84A}" srcOrd="0" destOrd="0" presId="urn:microsoft.com/office/officeart/2005/8/layout/vProcess5"/>
    <dgm:cxn modelId="{817CEC20-D361-45D2-91A5-33F9669D550C}" type="presParOf" srcId="{F5D97EC3-D80E-4BDB-BAF3-5FB343826A7A}" destId="{044A8027-D635-42DC-A7B4-4B24E173E4A0}" srcOrd="1" destOrd="0" presId="urn:microsoft.com/office/officeart/2005/8/layout/vProcess5"/>
    <dgm:cxn modelId="{77500E42-D64C-4778-837C-98A3722E6C19}" type="presParOf" srcId="{F5D97EC3-D80E-4BDB-BAF3-5FB343826A7A}" destId="{7827DCEF-A86E-4682-8E9F-709DD43634C2}" srcOrd="2" destOrd="0" presId="urn:microsoft.com/office/officeart/2005/8/layout/vProcess5"/>
    <dgm:cxn modelId="{F61F8328-E2AE-409B-8605-639E42364831}" type="presParOf" srcId="{F5D97EC3-D80E-4BDB-BAF3-5FB343826A7A}" destId="{8D5ADA1F-7C6B-4B97-A8BE-AFB9EC1CE362}" srcOrd="3" destOrd="0" presId="urn:microsoft.com/office/officeart/2005/8/layout/vProcess5"/>
    <dgm:cxn modelId="{B857E735-EE09-40F0-BFEB-302E99EBB843}" type="presParOf" srcId="{F5D97EC3-D80E-4BDB-BAF3-5FB343826A7A}" destId="{286B4B4E-D31E-448B-A589-C5C5677A2CEC}" srcOrd="4" destOrd="0" presId="urn:microsoft.com/office/officeart/2005/8/layout/vProcess5"/>
    <dgm:cxn modelId="{2D771103-ECAC-44AC-B077-7AA4B4EA8994}" type="presParOf" srcId="{F5D97EC3-D80E-4BDB-BAF3-5FB343826A7A}" destId="{11FD612B-FCD0-4CB4-8755-1FB23B6389A0}" srcOrd="5" destOrd="0" presId="urn:microsoft.com/office/officeart/2005/8/layout/vProcess5"/>
    <dgm:cxn modelId="{CA2C1A74-9F30-45E5-A967-03B053C59DFB}" type="presParOf" srcId="{F5D97EC3-D80E-4BDB-BAF3-5FB343826A7A}" destId="{07724C17-A428-4F59-82AB-E34C9232D697}" srcOrd="6" destOrd="0" presId="urn:microsoft.com/office/officeart/2005/8/layout/vProcess5"/>
    <dgm:cxn modelId="{D52335BE-85BA-45F8-BFFC-B13F05F188C6}" type="presParOf" srcId="{F5D97EC3-D80E-4BDB-BAF3-5FB343826A7A}" destId="{CD709606-533C-4D5B-92CE-1C3EF8DC7F62}" srcOrd="7" destOrd="0" presId="urn:microsoft.com/office/officeart/2005/8/layout/vProcess5"/>
    <dgm:cxn modelId="{B706066F-9D3F-48EE-BB49-66C1A95DAAC6}" type="presParOf" srcId="{F5D97EC3-D80E-4BDB-BAF3-5FB343826A7A}" destId="{4B1B5E1A-86B6-4658-B559-CFF156EB141C}" srcOrd="8" destOrd="0" presId="urn:microsoft.com/office/officeart/2005/8/layout/vProcess5"/>
    <dgm:cxn modelId="{A6022954-B2C3-4EEA-9D23-46063C9AE00B}" type="presParOf" srcId="{F5D97EC3-D80E-4BDB-BAF3-5FB343826A7A}" destId="{683F7A52-F291-48F4-93EB-83F4F528E63F}" srcOrd="9" destOrd="0" presId="urn:microsoft.com/office/officeart/2005/8/layout/vProcess5"/>
    <dgm:cxn modelId="{1B96A56C-60B4-46D2-9AB6-61888FCACD14}" type="presParOf" srcId="{F5D97EC3-D80E-4BDB-BAF3-5FB343826A7A}" destId="{751D2754-7EF5-4D34-80F8-FE011CEF8CF4}" srcOrd="10" destOrd="0" presId="urn:microsoft.com/office/officeart/2005/8/layout/vProcess5"/>
    <dgm:cxn modelId="{3AC6EA6F-8EFA-4E86-B462-E66439DAF7A5}" type="presParOf" srcId="{F5D97EC3-D80E-4BDB-BAF3-5FB343826A7A}" destId="{DC255DD8-B00C-4A10-9BC6-B607C4245394}" srcOrd="11" destOrd="0" presId="urn:microsoft.com/office/officeart/2005/8/layout/vProcess5"/>
    <dgm:cxn modelId="{AE559515-75F0-4554-9533-2B4D8B052286}" type="presParOf" srcId="{F5D97EC3-D80E-4BDB-BAF3-5FB343826A7A}" destId="{DA18A889-20E7-43E5-9EAA-D8165B3B2DD3}" srcOrd="12" destOrd="0" presId="urn:microsoft.com/office/officeart/2005/8/layout/vProcess5"/>
    <dgm:cxn modelId="{321B368B-6A76-4E3C-9E45-576494825BC1}" type="presParOf" srcId="{F5D97EC3-D80E-4BDB-BAF3-5FB343826A7A}" destId="{5E08EBBE-A6F4-4F5F-9406-E9CACFDDCF40}" srcOrd="13" destOrd="0" presId="urn:microsoft.com/office/officeart/2005/8/layout/vProcess5"/>
    <dgm:cxn modelId="{A5982B2C-B2A2-4904-AFE5-8AAC9A7AFF66}" type="presParOf" srcId="{F5D97EC3-D80E-4BDB-BAF3-5FB343826A7A}" destId="{27DC2B58-2B2E-4F24-BE53-D31A5A02BA2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CB729AB-D9CA-4620-B20F-57B980292E30}">
      <dgm:prSet phldr="0"/>
      <dgm:spPr/>
      <dgm:t>
        <a:bodyPr/>
        <a:lstStyle/>
        <a:p>
          <a:pPr algn="l" rtl="0">
            <a:defRPr cap="all"/>
          </a:pPr>
          <a:r>
            <a:rPr lang="en-US" b="1" i="1">
              <a:latin typeface="Calibri"/>
              <a:cs typeface="Calibri"/>
            </a:rPr>
            <a:t>Networking and Leadership Panel </a:t>
          </a:r>
        </a:p>
      </dgm:t>
    </dgm:pt>
    <dgm:pt modelId="{C4DEDDBF-3D54-4422-B281-DE00B183862F}" type="parTrans" cxnId="{98B0E9FA-A17A-4649-8D46-6B1FFB3CBFC1}">
      <dgm:prSet/>
      <dgm:spPr/>
    </dgm:pt>
    <dgm:pt modelId="{0882189F-3EC7-41D4-B87D-FFE0CB2173D3}" type="sibTrans" cxnId="{98B0E9FA-A17A-4649-8D46-6B1FFB3CBFC1}">
      <dgm:prSet/>
      <dgm:spPr/>
      <dgm:t>
        <a:bodyPr/>
        <a:lstStyle/>
        <a:p>
          <a:endParaRPr lang="en-US"/>
        </a:p>
      </dgm:t>
    </dgm:pt>
    <dgm:pt modelId="{29680899-7FD6-4B5C-91AB-EECF1739A2BB}">
      <dgm:prSet phldr="0"/>
      <dgm:spPr/>
      <dgm:t>
        <a:bodyPr/>
        <a:lstStyle/>
        <a:p>
          <a:pPr algn="l" rtl="0">
            <a:defRPr cap="all"/>
          </a:pPr>
          <a:r>
            <a:rPr lang="en-US" b="1" i="1">
              <a:solidFill>
                <a:schemeClr val="bg1"/>
              </a:solidFill>
              <a:latin typeface="Calibri"/>
              <a:cs typeface="Calibri"/>
            </a:rPr>
            <a:t> </a:t>
          </a:r>
          <a:r>
            <a:rPr lang="en-US" b="1" i="1">
              <a:solidFill>
                <a:schemeClr val="bg1"/>
              </a:solidFill>
            </a:rPr>
            <a:t>SAGE</a:t>
          </a:r>
          <a:r>
            <a:rPr lang="en-US" b="1" i="1">
              <a:solidFill>
                <a:schemeClr val="bg1"/>
              </a:solidFill>
              <a:latin typeface="Calibri Light" panose="020F0302020204030204"/>
            </a:rPr>
            <a:t>,</a:t>
          </a:r>
          <a:r>
            <a:rPr lang="en-US" b="1" i="1">
              <a:solidFill>
                <a:schemeClr val="bg1"/>
              </a:solidFill>
            </a:rPr>
            <a:t> Grad SWE</a:t>
          </a:r>
          <a:r>
            <a:rPr lang="en-US" b="1" i="1">
              <a:solidFill>
                <a:schemeClr val="bg1"/>
              </a:solidFill>
              <a:latin typeface="Calibri Light" panose="020F0302020204030204"/>
            </a:rPr>
            <a:t>,</a:t>
          </a:r>
          <a:r>
            <a:rPr lang="en-US" b="1" i="1">
              <a:solidFill>
                <a:schemeClr val="bg1"/>
              </a:solidFill>
            </a:rPr>
            <a:t> JLLA</a:t>
          </a:r>
          <a:r>
            <a:rPr lang="en-US" b="1" i="1">
              <a:solidFill>
                <a:schemeClr val="bg1"/>
              </a:solidFill>
              <a:latin typeface="Calibri Light" panose="020F0302020204030204"/>
            </a:rPr>
            <a:t>, </a:t>
          </a:r>
          <a:r>
            <a:rPr lang="en-US" b="1" i="1">
              <a:solidFill>
                <a:schemeClr val="bg1"/>
              </a:solidFill>
            </a:rPr>
            <a:t>Black STEM</a:t>
          </a:r>
          <a:r>
            <a:rPr lang="en-US" b="1" i="1">
              <a:solidFill>
                <a:schemeClr val="bg1"/>
              </a:solidFill>
              <a:latin typeface="Calibri Light" panose="020F0302020204030204"/>
            </a:rPr>
            <a:t>, ITE, Grad SHPE</a:t>
          </a:r>
          <a:endParaRPr lang="en-US" b="1" i="1">
            <a:solidFill>
              <a:schemeClr val="bg1"/>
            </a:solidFill>
          </a:endParaRPr>
        </a:p>
      </dgm:t>
    </dgm:pt>
    <dgm:pt modelId="{3BEFD3F6-C7F3-48EE-A81F-E12C750AE0C8}" type="parTrans" cxnId="{E8370CB6-ACA7-4ED8-8768-11913D07919A}">
      <dgm:prSet/>
      <dgm:spPr/>
    </dgm:pt>
    <dgm:pt modelId="{1F5EA3F9-69EE-4023-B2A8-1DF705D28A87}" type="sibTrans" cxnId="{E8370CB6-ACA7-4ED8-8768-11913D07919A}">
      <dgm:prSet/>
      <dgm:spPr/>
      <dgm:t>
        <a:bodyPr/>
        <a:lstStyle/>
        <a:p>
          <a:endParaRPr lang="en-US"/>
        </a:p>
      </dgm:t>
    </dgm:pt>
    <dgm:pt modelId="{33A24AB9-25A4-4362-8A75-49AF6140D6AE}">
      <dgm:prSet phldr="0"/>
      <dgm:spPr/>
      <dgm:t>
        <a:bodyPr/>
        <a:lstStyle/>
        <a:p>
          <a:pPr algn="l">
            <a:defRPr cap="all"/>
          </a:pPr>
          <a:r>
            <a:rPr lang="en-US" b="1" i="1">
              <a:latin typeface="Calibri"/>
              <a:cs typeface="Calibri"/>
            </a:rPr>
            <a:t>Managing Multiple Rolls as a Graduate Student-Ioulia Valla</a:t>
          </a:r>
        </a:p>
      </dgm:t>
    </dgm:pt>
    <dgm:pt modelId="{CCA4F38E-62BF-48AE-9484-C6EA65DCF8B7}" type="parTrans" cxnId="{ECF6F268-0C38-4396-8ADA-9721CB9B2036}">
      <dgm:prSet/>
      <dgm:spPr/>
    </dgm:pt>
    <dgm:pt modelId="{0465D7C7-477C-414A-A96C-DD02876AE5E4}" type="sibTrans" cxnId="{ECF6F268-0C38-4396-8ADA-9721CB9B2036}">
      <dgm:prSet/>
      <dgm:spPr/>
      <dgm:t>
        <a:bodyPr/>
        <a:lstStyle/>
        <a:p>
          <a:endParaRPr lang="en-US"/>
        </a:p>
      </dgm:t>
    </dgm:pt>
    <dgm:pt modelId="{632EE79B-DFCB-4B2B-B23B-5CF12E8A0F59}">
      <dgm:prSet phldr="0"/>
      <dgm:spPr/>
      <dgm:t>
        <a:bodyPr/>
        <a:lstStyle/>
        <a:p>
          <a:pPr algn="l">
            <a:defRPr cap="all"/>
          </a:pPr>
          <a:r>
            <a:rPr lang="en-US" b="1" i="1">
              <a:latin typeface="Calibri"/>
              <a:cs typeface="Calibri"/>
            </a:rPr>
            <a:t>Round table discussions with student leaders        </a:t>
          </a:r>
          <a:endParaRPr lang="en-US"/>
        </a:p>
      </dgm:t>
    </dgm:pt>
    <dgm:pt modelId="{D1313E69-748F-4C70-9C66-63E9F0057926}" type="parTrans" cxnId="{373DC6EF-D8A0-4DF2-A03F-6A6636F6FD56}">
      <dgm:prSet/>
      <dgm:spPr/>
    </dgm:pt>
    <dgm:pt modelId="{23E341D4-5A81-4017-B7B7-2AD7E6A5BB66}" type="sibTrans" cxnId="{373DC6EF-D8A0-4DF2-A03F-6A6636F6FD56}">
      <dgm:prSet/>
      <dgm:spPr/>
      <dgm:t>
        <a:bodyPr/>
        <a:lstStyle/>
        <a:p>
          <a:endParaRPr lang="en-US"/>
        </a:p>
      </dgm:t>
    </dgm:pt>
    <dgm:pt modelId="{DB5F9073-28A9-4B7C-8DB7-D3F05F742A76}" type="pres">
      <dgm:prSet presAssocID="{3169D6D0-E204-4972-8B9F-32D0AB57D5E1}" presName="outerComposite" presStyleCnt="0">
        <dgm:presLayoutVars>
          <dgm:chMax val="5"/>
          <dgm:dir/>
          <dgm:resizeHandles val="exact"/>
        </dgm:presLayoutVars>
      </dgm:prSet>
      <dgm:spPr/>
    </dgm:pt>
    <dgm:pt modelId="{7F7D7F56-C2A7-4E72-B140-B2EA440BC36D}" type="pres">
      <dgm:prSet presAssocID="{3169D6D0-E204-4972-8B9F-32D0AB57D5E1}" presName="dummyMaxCanvas" presStyleCnt="0">
        <dgm:presLayoutVars/>
      </dgm:prSet>
      <dgm:spPr/>
    </dgm:pt>
    <dgm:pt modelId="{819F3775-44E6-4896-93F5-EE92F4B4B00C}" type="pres">
      <dgm:prSet presAssocID="{3169D6D0-E204-4972-8B9F-32D0AB57D5E1}" presName="FourNodes_1" presStyleLbl="node1" presStyleIdx="0" presStyleCnt="4">
        <dgm:presLayoutVars>
          <dgm:bulletEnabled val="1"/>
        </dgm:presLayoutVars>
      </dgm:prSet>
      <dgm:spPr/>
    </dgm:pt>
    <dgm:pt modelId="{F44A55A1-3997-4DB1-9C7B-CEA810A85CD2}" type="pres">
      <dgm:prSet presAssocID="{3169D6D0-E204-4972-8B9F-32D0AB57D5E1}" presName="FourNodes_2" presStyleLbl="node1" presStyleIdx="1" presStyleCnt="4">
        <dgm:presLayoutVars>
          <dgm:bulletEnabled val="1"/>
        </dgm:presLayoutVars>
      </dgm:prSet>
      <dgm:spPr/>
    </dgm:pt>
    <dgm:pt modelId="{C287F00C-26C0-4D84-8619-D431F0F986C7}" type="pres">
      <dgm:prSet presAssocID="{3169D6D0-E204-4972-8B9F-32D0AB57D5E1}" presName="FourNodes_3" presStyleLbl="node1" presStyleIdx="2" presStyleCnt="4">
        <dgm:presLayoutVars>
          <dgm:bulletEnabled val="1"/>
        </dgm:presLayoutVars>
      </dgm:prSet>
      <dgm:spPr/>
    </dgm:pt>
    <dgm:pt modelId="{AC9ADD4D-24E2-479A-AB2B-B261E65F8492}" type="pres">
      <dgm:prSet presAssocID="{3169D6D0-E204-4972-8B9F-32D0AB57D5E1}" presName="FourNodes_4" presStyleLbl="node1" presStyleIdx="3" presStyleCnt="4">
        <dgm:presLayoutVars>
          <dgm:bulletEnabled val="1"/>
        </dgm:presLayoutVars>
      </dgm:prSet>
      <dgm:spPr/>
    </dgm:pt>
    <dgm:pt modelId="{EE7D51F7-A666-4D61-ACFC-5126406C7D75}" type="pres">
      <dgm:prSet presAssocID="{3169D6D0-E204-4972-8B9F-32D0AB57D5E1}" presName="FourConn_1-2" presStyleLbl="fgAccFollowNode1" presStyleIdx="0" presStyleCnt="3">
        <dgm:presLayoutVars>
          <dgm:bulletEnabled val="1"/>
        </dgm:presLayoutVars>
      </dgm:prSet>
      <dgm:spPr/>
    </dgm:pt>
    <dgm:pt modelId="{007F98A0-BA82-4C10-BFAE-8BDED020AA1E}" type="pres">
      <dgm:prSet presAssocID="{3169D6D0-E204-4972-8B9F-32D0AB57D5E1}" presName="FourConn_2-3" presStyleLbl="fgAccFollowNode1" presStyleIdx="1" presStyleCnt="3">
        <dgm:presLayoutVars>
          <dgm:bulletEnabled val="1"/>
        </dgm:presLayoutVars>
      </dgm:prSet>
      <dgm:spPr/>
    </dgm:pt>
    <dgm:pt modelId="{2B733E41-8A49-4FA9-A792-D9752BB4480B}" type="pres">
      <dgm:prSet presAssocID="{3169D6D0-E204-4972-8B9F-32D0AB57D5E1}" presName="FourConn_3-4" presStyleLbl="fgAccFollowNode1" presStyleIdx="2" presStyleCnt="3">
        <dgm:presLayoutVars>
          <dgm:bulletEnabled val="1"/>
        </dgm:presLayoutVars>
      </dgm:prSet>
      <dgm:spPr/>
    </dgm:pt>
    <dgm:pt modelId="{B9A8041E-1F93-4D54-927A-86A5213E993B}" type="pres">
      <dgm:prSet presAssocID="{3169D6D0-E204-4972-8B9F-32D0AB57D5E1}" presName="FourNodes_1_text" presStyleLbl="node1" presStyleIdx="3" presStyleCnt="4">
        <dgm:presLayoutVars>
          <dgm:bulletEnabled val="1"/>
        </dgm:presLayoutVars>
      </dgm:prSet>
      <dgm:spPr/>
    </dgm:pt>
    <dgm:pt modelId="{84984289-0511-4BD6-A1FE-35FCCF46D903}" type="pres">
      <dgm:prSet presAssocID="{3169D6D0-E204-4972-8B9F-32D0AB57D5E1}" presName="FourNodes_2_text" presStyleLbl="node1" presStyleIdx="3" presStyleCnt="4">
        <dgm:presLayoutVars>
          <dgm:bulletEnabled val="1"/>
        </dgm:presLayoutVars>
      </dgm:prSet>
      <dgm:spPr/>
    </dgm:pt>
    <dgm:pt modelId="{4501F703-C1CC-477B-A263-D8A65A8DE11F}" type="pres">
      <dgm:prSet presAssocID="{3169D6D0-E204-4972-8B9F-32D0AB57D5E1}" presName="FourNodes_3_text" presStyleLbl="node1" presStyleIdx="3" presStyleCnt="4">
        <dgm:presLayoutVars>
          <dgm:bulletEnabled val="1"/>
        </dgm:presLayoutVars>
      </dgm:prSet>
      <dgm:spPr/>
    </dgm:pt>
    <dgm:pt modelId="{5884AD25-91CA-4FB1-907A-72C0F77A5984}" type="pres">
      <dgm:prSet presAssocID="{3169D6D0-E204-4972-8B9F-32D0AB57D5E1}" presName="FourNodes_4_text" presStyleLbl="node1" presStyleIdx="3" presStyleCnt="4">
        <dgm:presLayoutVars>
          <dgm:bulletEnabled val="1"/>
        </dgm:presLayoutVars>
      </dgm:prSet>
      <dgm:spPr/>
    </dgm:pt>
  </dgm:ptLst>
  <dgm:cxnLst>
    <dgm:cxn modelId="{4BC2B201-2326-4DAD-94BC-FDF95F7663E5}" type="presOf" srcId="{0465D7C7-477C-414A-A96C-DD02876AE5E4}" destId="{2B733E41-8A49-4FA9-A792-D9752BB4480B}" srcOrd="0" destOrd="0" presId="urn:microsoft.com/office/officeart/2005/8/layout/vProcess5"/>
    <dgm:cxn modelId="{BC9DEF08-9321-48CC-9FB8-AD8F68824B3E}" type="presOf" srcId="{3169D6D0-E204-4972-8B9F-32D0AB57D5E1}" destId="{DB5F9073-28A9-4B7C-8DB7-D3F05F742A76}" srcOrd="0" destOrd="0" presId="urn:microsoft.com/office/officeart/2005/8/layout/vProcess5"/>
    <dgm:cxn modelId="{EA343A13-06D7-437B-91A9-AE97C908A123}" type="presOf" srcId="{6CB729AB-D9CA-4620-B20F-57B980292E30}" destId="{819F3775-44E6-4896-93F5-EE92F4B4B00C}" srcOrd="0" destOrd="0" presId="urn:microsoft.com/office/officeart/2005/8/layout/vProcess5"/>
    <dgm:cxn modelId="{F7384333-2975-4030-89A5-537444A5278A}" type="presOf" srcId="{632EE79B-DFCB-4B2B-B23B-5CF12E8A0F59}" destId="{AC9ADD4D-24E2-479A-AB2B-B261E65F8492}" srcOrd="0" destOrd="0" presId="urn:microsoft.com/office/officeart/2005/8/layout/vProcess5"/>
    <dgm:cxn modelId="{0FBBD162-75F6-43DA-A167-C95A71CD457D}" type="presOf" srcId="{33A24AB9-25A4-4362-8A75-49AF6140D6AE}" destId="{4501F703-C1CC-477B-A263-D8A65A8DE11F}" srcOrd="1" destOrd="0" presId="urn:microsoft.com/office/officeart/2005/8/layout/vProcess5"/>
    <dgm:cxn modelId="{ECF6F268-0C38-4396-8ADA-9721CB9B2036}" srcId="{3169D6D0-E204-4972-8B9F-32D0AB57D5E1}" destId="{33A24AB9-25A4-4362-8A75-49AF6140D6AE}" srcOrd="2" destOrd="0" parTransId="{CCA4F38E-62BF-48AE-9484-C6EA65DCF8B7}" sibTransId="{0465D7C7-477C-414A-A96C-DD02876AE5E4}"/>
    <dgm:cxn modelId="{766E1671-D448-4E8D-981C-7E1E99E329D1}" type="presOf" srcId="{29680899-7FD6-4B5C-91AB-EECF1739A2BB}" destId="{F44A55A1-3997-4DB1-9C7B-CEA810A85CD2}" srcOrd="0" destOrd="0" presId="urn:microsoft.com/office/officeart/2005/8/layout/vProcess5"/>
    <dgm:cxn modelId="{6B2C208A-E9EC-4DA1-81DC-4A1907D2272E}" type="presOf" srcId="{0882189F-3EC7-41D4-B87D-FFE0CB2173D3}" destId="{EE7D51F7-A666-4D61-ACFC-5126406C7D75}" srcOrd="0" destOrd="0" presId="urn:microsoft.com/office/officeart/2005/8/layout/vProcess5"/>
    <dgm:cxn modelId="{37E5E4A1-C7C8-4F79-B95D-1A0534A73EC7}" type="presOf" srcId="{6CB729AB-D9CA-4620-B20F-57B980292E30}" destId="{B9A8041E-1F93-4D54-927A-86A5213E993B}" srcOrd="1" destOrd="0" presId="urn:microsoft.com/office/officeart/2005/8/layout/vProcess5"/>
    <dgm:cxn modelId="{4AE8E0A4-9ACE-477D-9EC6-88328866F32A}" type="presOf" srcId="{29680899-7FD6-4B5C-91AB-EECF1739A2BB}" destId="{84984289-0511-4BD6-A1FE-35FCCF46D903}" srcOrd="1" destOrd="0" presId="urn:microsoft.com/office/officeart/2005/8/layout/vProcess5"/>
    <dgm:cxn modelId="{E8370CB6-ACA7-4ED8-8768-11913D07919A}" srcId="{3169D6D0-E204-4972-8B9F-32D0AB57D5E1}" destId="{29680899-7FD6-4B5C-91AB-EECF1739A2BB}" srcOrd="1" destOrd="0" parTransId="{3BEFD3F6-C7F3-48EE-A81F-E12C750AE0C8}" sibTransId="{1F5EA3F9-69EE-4023-B2A8-1DF705D28A87}"/>
    <dgm:cxn modelId="{CC82D0C1-D44A-4EAA-9EE7-A3610ACCC0A7}" type="presOf" srcId="{33A24AB9-25A4-4362-8A75-49AF6140D6AE}" destId="{C287F00C-26C0-4D84-8619-D431F0F986C7}" srcOrd="0" destOrd="0" presId="urn:microsoft.com/office/officeart/2005/8/layout/vProcess5"/>
    <dgm:cxn modelId="{F302C3E0-A251-448E-A612-9CC543153092}" type="presOf" srcId="{1F5EA3F9-69EE-4023-B2A8-1DF705D28A87}" destId="{007F98A0-BA82-4C10-BFAE-8BDED020AA1E}" srcOrd="0" destOrd="0" presId="urn:microsoft.com/office/officeart/2005/8/layout/vProcess5"/>
    <dgm:cxn modelId="{373DC6EF-D8A0-4DF2-A03F-6A6636F6FD56}" srcId="{3169D6D0-E204-4972-8B9F-32D0AB57D5E1}" destId="{632EE79B-DFCB-4B2B-B23B-5CF12E8A0F59}" srcOrd="3" destOrd="0" parTransId="{D1313E69-748F-4C70-9C66-63E9F0057926}" sibTransId="{23E341D4-5A81-4017-B7B7-2AD7E6A5BB66}"/>
    <dgm:cxn modelId="{D20A4CF0-35F9-4160-A0B7-4473869C98A9}" type="presOf" srcId="{632EE79B-DFCB-4B2B-B23B-5CF12E8A0F59}" destId="{5884AD25-91CA-4FB1-907A-72C0F77A5984}" srcOrd="1" destOrd="0" presId="urn:microsoft.com/office/officeart/2005/8/layout/vProcess5"/>
    <dgm:cxn modelId="{98B0E9FA-A17A-4649-8D46-6B1FFB3CBFC1}" srcId="{3169D6D0-E204-4972-8B9F-32D0AB57D5E1}" destId="{6CB729AB-D9CA-4620-B20F-57B980292E30}" srcOrd="0" destOrd="0" parTransId="{C4DEDDBF-3D54-4422-B281-DE00B183862F}" sibTransId="{0882189F-3EC7-41D4-B87D-FFE0CB2173D3}"/>
    <dgm:cxn modelId="{71E78B6C-0043-4263-8655-B388ED19B36A}" type="presParOf" srcId="{DB5F9073-28A9-4B7C-8DB7-D3F05F742A76}" destId="{7F7D7F56-C2A7-4E72-B140-B2EA440BC36D}" srcOrd="0" destOrd="0" presId="urn:microsoft.com/office/officeart/2005/8/layout/vProcess5"/>
    <dgm:cxn modelId="{D0D99B3F-C523-40AD-8381-1101C084DC92}" type="presParOf" srcId="{DB5F9073-28A9-4B7C-8DB7-D3F05F742A76}" destId="{819F3775-44E6-4896-93F5-EE92F4B4B00C}" srcOrd="1" destOrd="0" presId="urn:microsoft.com/office/officeart/2005/8/layout/vProcess5"/>
    <dgm:cxn modelId="{28D86E6F-F566-49A7-BE91-BC3BACD318FC}" type="presParOf" srcId="{DB5F9073-28A9-4B7C-8DB7-D3F05F742A76}" destId="{F44A55A1-3997-4DB1-9C7B-CEA810A85CD2}" srcOrd="2" destOrd="0" presId="urn:microsoft.com/office/officeart/2005/8/layout/vProcess5"/>
    <dgm:cxn modelId="{B0C39679-C5DC-4C79-B17E-9547AB8005BA}" type="presParOf" srcId="{DB5F9073-28A9-4B7C-8DB7-D3F05F742A76}" destId="{C287F00C-26C0-4D84-8619-D431F0F986C7}" srcOrd="3" destOrd="0" presId="urn:microsoft.com/office/officeart/2005/8/layout/vProcess5"/>
    <dgm:cxn modelId="{6ACF0211-8596-457D-8C3D-6CFA5DF3B6C8}" type="presParOf" srcId="{DB5F9073-28A9-4B7C-8DB7-D3F05F742A76}" destId="{AC9ADD4D-24E2-479A-AB2B-B261E65F8492}" srcOrd="4" destOrd="0" presId="urn:microsoft.com/office/officeart/2005/8/layout/vProcess5"/>
    <dgm:cxn modelId="{2C0BA66D-6465-4730-A7C4-F360A99B226A}" type="presParOf" srcId="{DB5F9073-28A9-4B7C-8DB7-D3F05F742A76}" destId="{EE7D51F7-A666-4D61-ACFC-5126406C7D75}" srcOrd="5" destOrd="0" presId="urn:microsoft.com/office/officeart/2005/8/layout/vProcess5"/>
    <dgm:cxn modelId="{9EE920E7-2043-43F0-94A8-ABE35F95EEC8}" type="presParOf" srcId="{DB5F9073-28A9-4B7C-8DB7-D3F05F742A76}" destId="{007F98A0-BA82-4C10-BFAE-8BDED020AA1E}" srcOrd="6" destOrd="0" presId="urn:microsoft.com/office/officeart/2005/8/layout/vProcess5"/>
    <dgm:cxn modelId="{165CEEA7-882B-4CA9-8E12-4CBFC34E106C}" type="presParOf" srcId="{DB5F9073-28A9-4B7C-8DB7-D3F05F742A76}" destId="{2B733E41-8A49-4FA9-A792-D9752BB4480B}" srcOrd="7" destOrd="0" presId="urn:microsoft.com/office/officeart/2005/8/layout/vProcess5"/>
    <dgm:cxn modelId="{5838BA19-C338-4A4D-8F91-171BED0A8883}" type="presParOf" srcId="{DB5F9073-28A9-4B7C-8DB7-D3F05F742A76}" destId="{B9A8041E-1F93-4D54-927A-86A5213E993B}" srcOrd="8" destOrd="0" presId="urn:microsoft.com/office/officeart/2005/8/layout/vProcess5"/>
    <dgm:cxn modelId="{52DE5973-84A1-4792-BFB7-60175F3A272C}" type="presParOf" srcId="{DB5F9073-28A9-4B7C-8DB7-D3F05F742A76}" destId="{84984289-0511-4BD6-A1FE-35FCCF46D903}" srcOrd="9" destOrd="0" presId="urn:microsoft.com/office/officeart/2005/8/layout/vProcess5"/>
    <dgm:cxn modelId="{C1893AE2-B138-40D5-A72F-3258064CF6A1}" type="presParOf" srcId="{DB5F9073-28A9-4B7C-8DB7-D3F05F742A76}" destId="{4501F703-C1CC-477B-A263-D8A65A8DE11F}" srcOrd="10" destOrd="0" presId="urn:microsoft.com/office/officeart/2005/8/layout/vProcess5"/>
    <dgm:cxn modelId="{825C8E7A-A775-4E96-AB05-C70A1B983A97}" type="presParOf" srcId="{DB5F9073-28A9-4B7C-8DB7-D3F05F742A76}" destId="{5884AD25-91CA-4FB1-907A-72C0F77A598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FEBBE42-6211-4097-90A7-D1761AF67345}">
      <dgm:prSet phldr="0"/>
      <dgm:spPr/>
      <dgm:t>
        <a:bodyPr/>
        <a:lstStyle/>
        <a:p>
          <a:pPr rtl="0">
            <a:defRPr cap="all"/>
          </a:pPr>
          <a:r>
            <a:rPr lang="en-US" b="0">
              <a:solidFill>
                <a:schemeClr val="bg1"/>
              </a:solidFill>
            </a:rPr>
            <a:t>Student resources </a:t>
          </a:r>
          <a:endParaRPr lang="en-US" b="0">
            <a:solidFill>
              <a:schemeClr val="bg1"/>
            </a:solidFill>
            <a:latin typeface="Calibri Light"/>
            <a:cs typeface="Calibri Light"/>
          </a:endParaRPr>
        </a:p>
      </dgm:t>
    </dgm:pt>
    <dgm:pt modelId="{6263920E-0AE2-4D75-97E6-BFD35D9F3718}" type="parTrans" cxnId="{7654DC6F-1D57-4ADC-8773-E38DF9B02F79}">
      <dgm:prSet/>
      <dgm:spPr/>
    </dgm:pt>
    <dgm:pt modelId="{AC9699BA-B49B-44B2-AACE-53AA01CA69AE}" type="sibTrans" cxnId="{7654DC6F-1D57-4ADC-8773-E38DF9B02F79}">
      <dgm:prSet/>
      <dgm:spPr/>
      <dgm:t>
        <a:bodyPr/>
        <a:lstStyle/>
        <a:p>
          <a:endParaRPr lang="en-US"/>
        </a:p>
      </dgm:t>
    </dgm:pt>
    <dgm:pt modelId="{B5B3E672-A1E2-44CA-8B13-576AF98A59F4}">
      <dgm:prSet phldr="0"/>
      <dgm:spPr/>
      <dgm:t>
        <a:bodyPr/>
        <a:lstStyle/>
        <a:p>
          <a:pPr>
            <a:defRPr cap="all"/>
          </a:pPr>
          <a:r>
            <a:rPr lang="en-US">
              <a:latin typeface="Calibri"/>
              <a:ea typeface="Calibri"/>
              <a:cs typeface="Calibri"/>
            </a:rPr>
            <a:t>Student health and wellness</a:t>
          </a: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a:latin typeface="Calibri"/>
              <a:ea typeface="Calibri"/>
              <a:cs typeface="Calibri"/>
            </a:rPr>
            <a:t>Navigating Grad School</a:t>
          </a:r>
          <a:r>
            <a:rPr lang="en-US">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a:defRPr cap="all"/>
          </a:pPr>
          <a:r>
            <a:rPr lang="en-US">
              <a:solidFill>
                <a:schemeClr val="bg1"/>
              </a:solidFill>
              <a:latin typeface="Calibri"/>
              <a:cs typeface="Calibri"/>
            </a:rPr>
            <a:t>Lunch with student representative </a:t>
          </a:r>
        </a:p>
      </dgm:t>
    </dgm:pt>
    <dgm:pt modelId="{65B44F52-AB10-4EDB-91CA-E815C018C304}" type="parTrans" cxnId="{C2D40A16-8E5B-4418-B714-9CD43896FF71}">
      <dgm:prSet/>
      <dgm:spPr/>
    </dgm:pt>
    <dgm:pt modelId="{F5201F8B-83E1-4061-A2A0-D0B56F1BD445}" type="sibTrans" cxnId="{C2D40A16-8E5B-4418-B714-9CD43896FF71}">
      <dgm:prSet/>
      <dgm:spPr/>
    </dgm:pt>
    <dgm:pt modelId="{49E625A5-A23D-4881-BA5D-22C6B67292E6}">
      <dgm:prSet phldr="0"/>
      <dgm:spPr/>
      <dgm:t>
        <a:bodyPr/>
        <a:lstStyle/>
        <a:p>
          <a:pPr>
            <a:defRPr cap="all"/>
          </a:pPr>
          <a:endParaRPr lang="en-US">
            <a:latin typeface="Calibri"/>
            <a:cs typeface="Calibri"/>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pPr rtl="0"/>
          <a:r>
            <a:rPr lang="en-US" b="1" u="sng">
              <a:solidFill>
                <a:schemeClr val="accent1">
                  <a:lumMod val="49000"/>
                </a:schemeClr>
              </a:solidFill>
              <a:latin typeface="Calibri"/>
              <a:cs typeface="Calibri"/>
            </a:rPr>
            <a:t>GRADUATE STUDENT UNION PRESENTATION</a:t>
          </a: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F5D97EC3-D80E-4BDB-BAF3-5FB343826A7A}" type="pres">
      <dgm:prSet presAssocID="{3169D6D0-E204-4972-8B9F-32D0AB57D5E1}" presName="outerComposite" presStyleCnt="0">
        <dgm:presLayoutVars>
          <dgm:chMax val="5"/>
          <dgm:dir/>
          <dgm:resizeHandles val="exact"/>
        </dgm:presLayoutVars>
      </dgm:prSet>
      <dgm:spPr/>
    </dgm:pt>
    <dgm:pt modelId="{94507CB1-0A0A-48FC-A162-FF46C3C6E84A}" type="pres">
      <dgm:prSet presAssocID="{3169D6D0-E204-4972-8B9F-32D0AB57D5E1}" presName="dummyMaxCanvas" presStyleCnt="0">
        <dgm:presLayoutVars/>
      </dgm:prSet>
      <dgm:spPr/>
    </dgm:pt>
    <dgm:pt modelId="{044A8027-D635-42DC-A7B4-4B24E173E4A0}" type="pres">
      <dgm:prSet presAssocID="{3169D6D0-E204-4972-8B9F-32D0AB57D5E1}" presName="FiveNodes_1" presStyleLbl="node1" presStyleIdx="0" presStyleCnt="5">
        <dgm:presLayoutVars>
          <dgm:bulletEnabled val="1"/>
        </dgm:presLayoutVars>
      </dgm:prSet>
      <dgm:spPr/>
    </dgm:pt>
    <dgm:pt modelId="{7827DCEF-A86E-4682-8E9F-709DD43634C2}" type="pres">
      <dgm:prSet presAssocID="{3169D6D0-E204-4972-8B9F-32D0AB57D5E1}" presName="FiveNodes_2" presStyleLbl="node1" presStyleIdx="1" presStyleCnt="5">
        <dgm:presLayoutVars>
          <dgm:bulletEnabled val="1"/>
        </dgm:presLayoutVars>
      </dgm:prSet>
      <dgm:spPr/>
    </dgm:pt>
    <dgm:pt modelId="{8D5ADA1F-7C6B-4B97-A8BE-AFB9EC1CE362}" type="pres">
      <dgm:prSet presAssocID="{3169D6D0-E204-4972-8B9F-32D0AB57D5E1}" presName="FiveNodes_3" presStyleLbl="node1" presStyleIdx="2" presStyleCnt="5">
        <dgm:presLayoutVars>
          <dgm:bulletEnabled val="1"/>
        </dgm:presLayoutVars>
      </dgm:prSet>
      <dgm:spPr/>
    </dgm:pt>
    <dgm:pt modelId="{286B4B4E-D31E-448B-A589-C5C5677A2CEC}" type="pres">
      <dgm:prSet presAssocID="{3169D6D0-E204-4972-8B9F-32D0AB57D5E1}" presName="FiveNodes_4" presStyleLbl="node1" presStyleIdx="3" presStyleCnt="5">
        <dgm:presLayoutVars>
          <dgm:bulletEnabled val="1"/>
        </dgm:presLayoutVars>
      </dgm:prSet>
      <dgm:spPr/>
    </dgm:pt>
    <dgm:pt modelId="{11FD612B-FCD0-4CB4-8755-1FB23B6389A0}" type="pres">
      <dgm:prSet presAssocID="{3169D6D0-E204-4972-8B9F-32D0AB57D5E1}" presName="FiveNodes_5" presStyleLbl="node1" presStyleIdx="4" presStyleCnt="5">
        <dgm:presLayoutVars>
          <dgm:bulletEnabled val="1"/>
        </dgm:presLayoutVars>
      </dgm:prSet>
      <dgm:spPr/>
    </dgm:pt>
    <dgm:pt modelId="{07724C17-A428-4F59-82AB-E34C9232D697}" type="pres">
      <dgm:prSet presAssocID="{3169D6D0-E204-4972-8B9F-32D0AB57D5E1}" presName="FiveConn_1-2" presStyleLbl="fgAccFollowNode1" presStyleIdx="0" presStyleCnt="4">
        <dgm:presLayoutVars>
          <dgm:bulletEnabled val="1"/>
        </dgm:presLayoutVars>
      </dgm:prSet>
      <dgm:spPr/>
    </dgm:pt>
    <dgm:pt modelId="{CD709606-533C-4D5B-92CE-1C3EF8DC7F62}" type="pres">
      <dgm:prSet presAssocID="{3169D6D0-E204-4972-8B9F-32D0AB57D5E1}" presName="FiveConn_2-3" presStyleLbl="fgAccFollowNode1" presStyleIdx="1" presStyleCnt="4">
        <dgm:presLayoutVars>
          <dgm:bulletEnabled val="1"/>
        </dgm:presLayoutVars>
      </dgm:prSet>
      <dgm:spPr/>
    </dgm:pt>
    <dgm:pt modelId="{4B1B5E1A-86B6-4658-B559-CFF156EB141C}" type="pres">
      <dgm:prSet presAssocID="{3169D6D0-E204-4972-8B9F-32D0AB57D5E1}" presName="FiveConn_3-4" presStyleLbl="fgAccFollowNode1" presStyleIdx="2" presStyleCnt="4">
        <dgm:presLayoutVars>
          <dgm:bulletEnabled val="1"/>
        </dgm:presLayoutVars>
      </dgm:prSet>
      <dgm:spPr/>
    </dgm:pt>
    <dgm:pt modelId="{683F7A52-F291-48F4-93EB-83F4F528E63F}" type="pres">
      <dgm:prSet presAssocID="{3169D6D0-E204-4972-8B9F-32D0AB57D5E1}" presName="FiveConn_4-5" presStyleLbl="fgAccFollowNode1" presStyleIdx="3" presStyleCnt="4">
        <dgm:presLayoutVars>
          <dgm:bulletEnabled val="1"/>
        </dgm:presLayoutVars>
      </dgm:prSet>
      <dgm:spPr/>
    </dgm:pt>
    <dgm:pt modelId="{751D2754-7EF5-4D34-80F8-FE011CEF8CF4}" type="pres">
      <dgm:prSet presAssocID="{3169D6D0-E204-4972-8B9F-32D0AB57D5E1}" presName="FiveNodes_1_text" presStyleLbl="node1" presStyleIdx="4" presStyleCnt="5">
        <dgm:presLayoutVars>
          <dgm:bulletEnabled val="1"/>
        </dgm:presLayoutVars>
      </dgm:prSet>
      <dgm:spPr/>
    </dgm:pt>
    <dgm:pt modelId="{DC255DD8-B00C-4A10-9BC6-B607C4245394}" type="pres">
      <dgm:prSet presAssocID="{3169D6D0-E204-4972-8B9F-32D0AB57D5E1}" presName="FiveNodes_2_text" presStyleLbl="node1" presStyleIdx="4" presStyleCnt="5">
        <dgm:presLayoutVars>
          <dgm:bulletEnabled val="1"/>
        </dgm:presLayoutVars>
      </dgm:prSet>
      <dgm:spPr/>
    </dgm:pt>
    <dgm:pt modelId="{DA18A889-20E7-43E5-9EAA-D8165B3B2DD3}" type="pres">
      <dgm:prSet presAssocID="{3169D6D0-E204-4972-8B9F-32D0AB57D5E1}" presName="FiveNodes_3_text" presStyleLbl="node1" presStyleIdx="4" presStyleCnt="5">
        <dgm:presLayoutVars>
          <dgm:bulletEnabled val="1"/>
        </dgm:presLayoutVars>
      </dgm:prSet>
      <dgm:spPr/>
    </dgm:pt>
    <dgm:pt modelId="{5E08EBBE-A6F4-4F5F-9406-E9CACFDDCF40}" type="pres">
      <dgm:prSet presAssocID="{3169D6D0-E204-4972-8B9F-32D0AB57D5E1}" presName="FiveNodes_4_text" presStyleLbl="node1" presStyleIdx="4" presStyleCnt="5">
        <dgm:presLayoutVars>
          <dgm:bulletEnabled val="1"/>
        </dgm:presLayoutVars>
      </dgm:prSet>
      <dgm:spPr/>
    </dgm:pt>
    <dgm:pt modelId="{27DC2B58-2B2E-4F24-BE53-D31A5A02BA2F}" type="pres">
      <dgm:prSet presAssocID="{3169D6D0-E204-4972-8B9F-32D0AB57D5E1}" presName="FiveNodes_5_text" presStyleLbl="node1" presStyleIdx="4" presStyleCnt="5">
        <dgm:presLayoutVars>
          <dgm:bulletEnabled val="1"/>
        </dgm:presLayoutVars>
      </dgm:prSet>
      <dgm:spPr/>
    </dgm:pt>
  </dgm:ptLst>
  <dgm:cxnLst>
    <dgm:cxn modelId="{9FFAEE01-ED28-41C5-9690-4EF4611709D4}" type="presOf" srcId="{B5B3E672-A1E2-44CA-8B13-576AF98A59F4}" destId="{7827DCEF-A86E-4682-8E9F-709DD43634C2}" srcOrd="0" destOrd="0" presId="urn:microsoft.com/office/officeart/2005/8/layout/vProcess5"/>
    <dgm:cxn modelId="{956BAC09-A308-4DD6-9485-CFCD700F695A}" type="presOf" srcId="{EAD75BA6-0F98-4DE5-B988-B722DF598C28}" destId="{CD709606-533C-4D5B-92CE-1C3EF8DC7F62}" srcOrd="0" destOrd="0" presId="urn:microsoft.com/office/officeart/2005/8/layout/vProcess5"/>
    <dgm:cxn modelId="{C2D40A16-8E5B-4418-B714-9CD43896FF71}" srcId="{3169D6D0-E204-4972-8B9F-32D0AB57D5E1}" destId="{BFD35A97-67B4-4CEE-8281-CFECEFC9E1A4}" srcOrd="4" destOrd="0" parTransId="{65B44F52-AB10-4EDB-91CA-E815C018C304}" sibTransId="{F5201F8B-83E1-4061-A2A0-D0B56F1BD445}"/>
    <dgm:cxn modelId="{B877DF39-3304-4BBD-8C1F-6C31F224A651}" type="presOf" srcId="{BFD35A97-67B4-4CEE-8281-CFECEFC9E1A4}" destId="{27DC2B58-2B2E-4F24-BE53-D31A5A02BA2F}" srcOrd="1" destOrd="0" presId="urn:microsoft.com/office/officeart/2005/8/layout/vProcess5"/>
    <dgm:cxn modelId="{269A893D-AA25-46E7-AF63-3F65B06AA52E}" type="presOf" srcId="{2E6BB2DA-90C1-46DE-AE17-78A144106FBE}" destId="{4B1B5E1A-86B6-4658-B559-CFF156EB141C}" srcOrd="0" destOrd="0" presId="urn:microsoft.com/office/officeart/2005/8/layout/vProcess5"/>
    <dgm:cxn modelId="{2858DD3F-0946-4D67-B011-9F31E8183DDA}" type="presOf" srcId="{B5B3E672-A1E2-44CA-8B13-576AF98A59F4}" destId="{DC255DD8-B00C-4A10-9BC6-B607C4245394}" srcOrd="1" destOrd="0" presId="urn:microsoft.com/office/officeart/2005/8/layout/vProcess5"/>
    <dgm:cxn modelId="{3C415348-CAA2-45E5-BC4B-3841C3B96355}" type="presOf" srcId="{3169D6D0-E204-4972-8B9F-32D0AB57D5E1}" destId="{F5D97EC3-D80E-4BDB-BAF3-5FB343826A7A}" srcOrd="0" destOrd="0" presId="urn:microsoft.com/office/officeart/2005/8/layout/vProcess5"/>
    <dgm:cxn modelId="{FE5FC16A-8733-4258-8F2D-CDD3ACB9982D}" type="presOf" srcId="{BFD35A97-67B4-4CEE-8281-CFECEFC9E1A4}" destId="{11FD612B-FCD0-4CB4-8755-1FB23B6389A0}" srcOrd="0" destOrd="0" presId="urn:microsoft.com/office/officeart/2005/8/layout/vProcess5"/>
    <dgm:cxn modelId="{D7788D6B-56BF-4F2B-8B09-ECE1BE72385D}" type="presOf" srcId="{2D4776B9-CE0B-4E2A-96EB-095623948989}" destId="{5E08EBBE-A6F4-4F5F-9406-E9CACFDDCF40}" srcOrd="1" destOrd="0" presId="urn:microsoft.com/office/officeart/2005/8/layout/vProcess5"/>
    <dgm:cxn modelId="{7B3BA14B-5B77-4D90-9A5F-ADD9394C76AB}" type="presOf" srcId="{F971FAB4-A28C-4FCE-AC0E-4D67345DFA68}" destId="{DA18A889-20E7-43E5-9EAA-D8165B3B2DD3}" srcOrd="1" destOrd="0" presId="urn:microsoft.com/office/officeart/2005/8/layout/vProcess5"/>
    <dgm:cxn modelId="{E235216D-215A-4BA2-B401-985FAA72495C}" type="presOf" srcId="{9FEBBE42-6211-4097-90A7-D1761AF67345}" destId="{751D2754-7EF5-4D34-80F8-FE011CEF8CF4}" srcOrd="1" destOrd="0" presId="urn:microsoft.com/office/officeart/2005/8/layout/vProcess5"/>
    <dgm:cxn modelId="{7654DC6F-1D57-4ADC-8773-E38DF9B02F79}" srcId="{3169D6D0-E204-4972-8B9F-32D0AB57D5E1}" destId="{9FEBBE42-6211-4097-90A7-D1761AF67345}" srcOrd="0" destOrd="0" parTransId="{6263920E-0AE2-4D75-97E6-BFD35D9F3718}" sibTransId="{AC9699BA-B49B-44B2-AACE-53AA01CA69AE}"/>
    <dgm:cxn modelId="{128C095A-7E1C-4638-80DE-3823274C7F0D}" srcId="{3169D6D0-E204-4972-8B9F-32D0AB57D5E1}" destId="{B5B3E672-A1E2-44CA-8B13-576AF98A59F4}" srcOrd="1" destOrd="0" parTransId="{17509190-7C5A-4D42-998F-3ADAC3DE8740}" sibTransId="{EAD75BA6-0F98-4DE5-B988-B722DF598C28}"/>
    <dgm:cxn modelId="{7D302B89-9EF6-42FF-880D-A35D9CB510C7}" type="presOf" srcId="{F971FAB4-A28C-4FCE-AC0E-4D67345DFA68}" destId="{8D5ADA1F-7C6B-4B97-A8BE-AFB9EC1CE362}" srcOrd="0" destOrd="0" presId="urn:microsoft.com/office/officeart/2005/8/layout/vProcess5"/>
    <dgm:cxn modelId="{5AA41D90-CBA7-4B4D-8ED3-30C87A73F35A}" type="presOf" srcId="{AC9699BA-B49B-44B2-AACE-53AA01CA69AE}" destId="{07724C17-A428-4F59-82AB-E34C9232D697}" srcOrd="0" destOrd="0" presId="urn:microsoft.com/office/officeart/2005/8/layout/vProcess5"/>
    <dgm:cxn modelId="{122506B3-6DE8-4D7C-93C9-DE69DDFBB58D}" srcId="{3169D6D0-E204-4972-8B9F-32D0AB57D5E1}" destId="{2D4776B9-CE0B-4E2A-96EB-095623948989}" srcOrd="3" destOrd="0" parTransId="{AD6ACF4C-9982-422E-AB8A-B8DF02B46C4A}" sibTransId="{C8D9A657-C756-4AFC-B023-A235E68C300F}"/>
    <dgm:cxn modelId="{52C2C7B5-B028-4344-9BA0-C10835E85A8D}" type="presOf" srcId="{C8D9A657-C756-4AFC-B023-A235E68C300F}" destId="{683F7A52-F291-48F4-93EB-83F4F528E63F}" srcOrd="0" destOrd="0" presId="urn:microsoft.com/office/officeart/2005/8/layout/vProcess5"/>
    <dgm:cxn modelId="{E33762BF-42A4-4CD9-9C41-FAA84DCDBB60}" type="presOf" srcId="{9FEBBE42-6211-4097-90A7-D1761AF67345}" destId="{044A8027-D635-42DC-A7B4-4B24E173E4A0}" srcOrd="0" destOrd="0" presId="urn:microsoft.com/office/officeart/2005/8/layout/vProcess5"/>
    <dgm:cxn modelId="{FD0077DE-5955-405E-B343-FBD86810F3E4}" srcId="{3169D6D0-E204-4972-8B9F-32D0AB57D5E1}" destId="{49E625A5-A23D-4881-BA5D-22C6B67292E6}" srcOrd="5" destOrd="0" parTransId="{744F6A31-2987-4D42-B771-90E34903DAAD}" sibTransId="{41421A35-5EBD-41A8-BDD1-1BCF7AF3E32C}"/>
    <dgm:cxn modelId="{153C50EE-C6A3-4F4C-87AB-CF650F036587}" srcId="{3169D6D0-E204-4972-8B9F-32D0AB57D5E1}" destId="{F971FAB4-A28C-4FCE-AC0E-4D67345DFA68}" srcOrd="2" destOrd="0" parTransId="{E9546AF9-2231-42E6-9C05-9F13DFC41314}" sibTransId="{2E6BB2DA-90C1-46DE-AE17-78A144106FBE}"/>
    <dgm:cxn modelId="{C638A1F8-52FA-49A6-B6AB-C5C553518EB3}" type="presOf" srcId="{2D4776B9-CE0B-4E2A-96EB-095623948989}" destId="{286B4B4E-D31E-448B-A589-C5C5677A2CEC}" srcOrd="0" destOrd="0" presId="urn:microsoft.com/office/officeart/2005/8/layout/vProcess5"/>
    <dgm:cxn modelId="{7514F63B-9FFB-4C89-9BAC-0AC048D84EB3}" type="presParOf" srcId="{F5D97EC3-D80E-4BDB-BAF3-5FB343826A7A}" destId="{94507CB1-0A0A-48FC-A162-FF46C3C6E84A}" srcOrd="0" destOrd="0" presId="urn:microsoft.com/office/officeart/2005/8/layout/vProcess5"/>
    <dgm:cxn modelId="{817CEC20-D361-45D2-91A5-33F9669D550C}" type="presParOf" srcId="{F5D97EC3-D80E-4BDB-BAF3-5FB343826A7A}" destId="{044A8027-D635-42DC-A7B4-4B24E173E4A0}" srcOrd="1" destOrd="0" presId="urn:microsoft.com/office/officeart/2005/8/layout/vProcess5"/>
    <dgm:cxn modelId="{77500E42-D64C-4778-837C-98A3722E6C19}" type="presParOf" srcId="{F5D97EC3-D80E-4BDB-BAF3-5FB343826A7A}" destId="{7827DCEF-A86E-4682-8E9F-709DD43634C2}" srcOrd="2" destOrd="0" presId="urn:microsoft.com/office/officeart/2005/8/layout/vProcess5"/>
    <dgm:cxn modelId="{F61F8328-E2AE-409B-8605-639E42364831}" type="presParOf" srcId="{F5D97EC3-D80E-4BDB-BAF3-5FB343826A7A}" destId="{8D5ADA1F-7C6B-4B97-A8BE-AFB9EC1CE362}" srcOrd="3" destOrd="0" presId="urn:microsoft.com/office/officeart/2005/8/layout/vProcess5"/>
    <dgm:cxn modelId="{B857E735-EE09-40F0-BFEB-302E99EBB843}" type="presParOf" srcId="{F5D97EC3-D80E-4BDB-BAF3-5FB343826A7A}" destId="{286B4B4E-D31E-448B-A589-C5C5677A2CEC}" srcOrd="4" destOrd="0" presId="urn:microsoft.com/office/officeart/2005/8/layout/vProcess5"/>
    <dgm:cxn modelId="{2D771103-ECAC-44AC-B077-7AA4B4EA8994}" type="presParOf" srcId="{F5D97EC3-D80E-4BDB-BAF3-5FB343826A7A}" destId="{11FD612B-FCD0-4CB4-8755-1FB23B6389A0}" srcOrd="5" destOrd="0" presId="urn:microsoft.com/office/officeart/2005/8/layout/vProcess5"/>
    <dgm:cxn modelId="{CA2C1A74-9F30-45E5-A967-03B053C59DFB}" type="presParOf" srcId="{F5D97EC3-D80E-4BDB-BAF3-5FB343826A7A}" destId="{07724C17-A428-4F59-82AB-E34C9232D697}" srcOrd="6" destOrd="0" presId="urn:microsoft.com/office/officeart/2005/8/layout/vProcess5"/>
    <dgm:cxn modelId="{D52335BE-85BA-45F8-BFFC-B13F05F188C6}" type="presParOf" srcId="{F5D97EC3-D80E-4BDB-BAF3-5FB343826A7A}" destId="{CD709606-533C-4D5B-92CE-1C3EF8DC7F62}" srcOrd="7" destOrd="0" presId="urn:microsoft.com/office/officeart/2005/8/layout/vProcess5"/>
    <dgm:cxn modelId="{B706066F-9D3F-48EE-BB49-66C1A95DAAC6}" type="presParOf" srcId="{F5D97EC3-D80E-4BDB-BAF3-5FB343826A7A}" destId="{4B1B5E1A-86B6-4658-B559-CFF156EB141C}" srcOrd="8" destOrd="0" presId="urn:microsoft.com/office/officeart/2005/8/layout/vProcess5"/>
    <dgm:cxn modelId="{A6022954-B2C3-4EEA-9D23-46063C9AE00B}" type="presParOf" srcId="{F5D97EC3-D80E-4BDB-BAF3-5FB343826A7A}" destId="{683F7A52-F291-48F4-93EB-83F4F528E63F}" srcOrd="9" destOrd="0" presId="urn:microsoft.com/office/officeart/2005/8/layout/vProcess5"/>
    <dgm:cxn modelId="{1B96A56C-60B4-46D2-9AB6-61888FCACD14}" type="presParOf" srcId="{F5D97EC3-D80E-4BDB-BAF3-5FB343826A7A}" destId="{751D2754-7EF5-4D34-80F8-FE011CEF8CF4}" srcOrd="10" destOrd="0" presId="urn:microsoft.com/office/officeart/2005/8/layout/vProcess5"/>
    <dgm:cxn modelId="{3AC6EA6F-8EFA-4E86-B462-E66439DAF7A5}" type="presParOf" srcId="{F5D97EC3-D80E-4BDB-BAF3-5FB343826A7A}" destId="{DC255DD8-B00C-4A10-9BC6-B607C4245394}" srcOrd="11" destOrd="0" presId="urn:microsoft.com/office/officeart/2005/8/layout/vProcess5"/>
    <dgm:cxn modelId="{AE559515-75F0-4554-9533-2B4D8B052286}" type="presParOf" srcId="{F5D97EC3-D80E-4BDB-BAF3-5FB343826A7A}" destId="{DA18A889-20E7-43E5-9EAA-D8165B3B2DD3}" srcOrd="12" destOrd="0" presId="urn:microsoft.com/office/officeart/2005/8/layout/vProcess5"/>
    <dgm:cxn modelId="{321B368B-6A76-4E3C-9E45-576494825BC1}" type="presParOf" srcId="{F5D97EC3-D80E-4BDB-BAF3-5FB343826A7A}" destId="{5E08EBBE-A6F4-4F5F-9406-E9CACFDDCF40}" srcOrd="13" destOrd="0" presId="urn:microsoft.com/office/officeart/2005/8/layout/vProcess5"/>
    <dgm:cxn modelId="{A5982B2C-B2A2-4904-AFE5-8AAC9A7AFF66}" type="presParOf" srcId="{F5D97EC3-D80E-4BDB-BAF3-5FB343826A7A}" destId="{27DC2B58-2B2E-4F24-BE53-D31A5A02BA2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69D6D0-E204-4972-8B9F-32D0AB57D5E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FEBBE42-6211-4097-90A7-D1761AF67345}">
      <dgm:prSet phldr="0"/>
      <dgm:spPr/>
      <dgm:t>
        <a:bodyPr/>
        <a:lstStyle/>
        <a:p>
          <a:pPr rtl="0">
            <a:defRPr cap="all"/>
          </a:pPr>
          <a:r>
            <a:rPr lang="en-US" b="0">
              <a:solidFill>
                <a:schemeClr val="bg1"/>
              </a:solidFill>
            </a:rPr>
            <a:t>Student resources </a:t>
          </a:r>
          <a:endParaRPr lang="en-US" b="0">
            <a:solidFill>
              <a:schemeClr val="bg1"/>
            </a:solidFill>
            <a:latin typeface="Calibri Light"/>
            <a:cs typeface="Calibri Light"/>
          </a:endParaRPr>
        </a:p>
      </dgm:t>
    </dgm:pt>
    <dgm:pt modelId="{6263920E-0AE2-4D75-97E6-BFD35D9F3718}" type="parTrans" cxnId="{7654DC6F-1D57-4ADC-8773-E38DF9B02F79}">
      <dgm:prSet/>
      <dgm:spPr/>
    </dgm:pt>
    <dgm:pt modelId="{AC9699BA-B49B-44B2-AACE-53AA01CA69AE}" type="sibTrans" cxnId="{7654DC6F-1D57-4ADC-8773-E38DF9B02F79}">
      <dgm:prSet/>
      <dgm:spPr/>
      <dgm:t>
        <a:bodyPr/>
        <a:lstStyle/>
        <a:p>
          <a:endParaRPr lang="en-US"/>
        </a:p>
      </dgm:t>
    </dgm:pt>
    <dgm:pt modelId="{B5B3E672-A1E2-44CA-8B13-576AF98A59F4}">
      <dgm:prSet phldr="0"/>
      <dgm:spPr/>
      <dgm:t>
        <a:bodyPr/>
        <a:lstStyle/>
        <a:p>
          <a:pPr>
            <a:defRPr cap="all"/>
          </a:pPr>
          <a:r>
            <a:rPr lang="en-US">
              <a:latin typeface="Calibri"/>
              <a:ea typeface="Calibri"/>
              <a:cs typeface="Calibri"/>
            </a:rPr>
            <a:t>Student health and wellness</a:t>
          </a:r>
        </a:p>
      </dgm:t>
    </dgm:pt>
    <dgm:pt modelId="{17509190-7C5A-4D42-998F-3ADAC3DE8740}" type="parTrans" cxnId="{128C095A-7E1C-4638-80DE-3823274C7F0D}">
      <dgm:prSet/>
      <dgm:spPr/>
    </dgm:pt>
    <dgm:pt modelId="{EAD75BA6-0F98-4DE5-B988-B722DF598C28}" type="sibTrans" cxnId="{128C095A-7E1C-4638-80DE-3823274C7F0D}">
      <dgm:prSet/>
      <dgm:spPr/>
      <dgm:t>
        <a:bodyPr/>
        <a:lstStyle/>
        <a:p>
          <a:endParaRPr lang="en-US"/>
        </a:p>
      </dgm:t>
    </dgm:pt>
    <dgm:pt modelId="{F971FAB4-A28C-4FCE-AC0E-4D67345DFA68}">
      <dgm:prSet phldr="0"/>
      <dgm:spPr/>
      <dgm:t>
        <a:bodyPr/>
        <a:lstStyle/>
        <a:p>
          <a:pPr rtl="0">
            <a:defRPr cap="all"/>
          </a:pPr>
          <a:r>
            <a:rPr lang="en-US">
              <a:latin typeface="Calibri"/>
              <a:ea typeface="Calibri"/>
              <a:cs typeface="Calibri"/>
            </a:rPr>
            <a:t>Navigating Grad School</a:t>
          </a:r>
          <a:r>
            <a:rPr lang="en-US">
              <a:latin typeface="Calibri"/>
              <a:cs typeface="Calibri"/>
            </a:rPr>
            <a:t> </a:t>
          </a:r>
        </a:p>
      </dgm:t>
    </dgm:pt>
    <dgm:pt modelId="{E9546AF9-2231-42E6-9C05-9F13DFC41314}" type="parTrans" cxnId="{153C50EE-C6A3-4F4C-87AB-CF650F036587}">
      <dgm:prSet/>
      <dgm:spPr/>
    </dgm:pt>
    <dgm:pt modelId="{2E6BB2DA-90C1-46DE-AE17-78A144106FBE}" type="sibTrans" cxnId="{153C50EE-C6A3-4F4C-87AB-CF650F036587}">
      <dgm:prSet/>
      <dgm:spPr/>
      <dgm:t>
        <a:bodyPr/>
        <a:lstStyle/>
        <a:p>
          <a:endParaRPr lang="en-US"/>
        </a:p>
        <a:p>
          <a:endParaRPr lang="en-US"/>
        </a:p>
      </dgm:t>
    </dgm:pt>
    <dgm:pt modelId="{BFD35A97-67B4-4CEE-8281-CFECEFC9E1A4}">
      <dgm:prSet phldr="0"/>
      <dgm:spPr/>
      <dgm:t>
        <a:bodyPr/>
        <a:lstStyle/>
        <a:p>
          <a:pPr>
            <a:defRPr cap="all"/>
          </a:pPr>
          <a:r>
            <a:rPr lang="en-US" b="1">
              <a:solidFill>
                <a:schemeClr val="accent1">
                  <a:lumMod val="49000"/>
                </a:schemeClr>
              </a:solidFill>
              <a:latin typeface="Calibri"/>
              <a:cs typeface="Calibri"/>
            </a:rPr>
            <a:t>Lunch with student representative </a:t>
          </a:r>
        </a:p>
      </dgm:t>
    </dgm:pt>
    <dgm:pt modelId="{65B44F52-AB10-4EDB-91CA-E815C018C304}" type="parTrans" cxnId="{C2D40A16-8E5B-4418-B714-9CD43896FF71}">
      <dgm:prSet/>
      <dgm:spPr/>
    </dgm:pt>
    <dgm:pt modelId="{F5201F8B-83E1-4061-A2A0-D0B56F1BD445}" type="sibTrans" cxnId="{C2D40A16-8E5B-4418-B714-9CD43896FF71}">
      <dgm:prSet/>
      <dgm:spPr/>
    </dgm:pt>
    <dgm:pt modelId="{49E625A5-A23D-4881-BA5D-22C6B67292E6}">
      <dgm:prSet phldr="0"/>
      <dgm:spPr/>
      <dgm:t>
        <a:bodyPr/>
        <a:lstStyle/>
        <a:p>
          <a:pPr>
            <a:defRPr cap="all"/>
          </a:pPr>
          <a:endParaRPr lang="en-US">
            <a:latin typeface="Calibri"/>
            <a:cs typeface="Calibri"/>
          </a:endParaRPr>
        </a:p>
      </dgm:t>
    </dgm:pt>
    <dgm:pt modelId="{744F6A31-2987-4D42-B771-90E34903DAAD}" type="parTrans" cxnId="{FD0077DE-5955-405E-B343-FBD86810F3E4}">
      <dgm:prSet/>
      <dgm:spPr/>
    </dgm:pt>
    <dgm:pt modelId="{41421A35-5EBD-41A8-BDD1-1BCF7AF3E32C}" type="sibTrans" cxnId="{FD0077DE-5955-405E-B343-FBD86810F3E4}">
      <dgm:prSet/>
      <dgm:spPr/>
    </dgm:pt>
    <dgm:pt modelId="{2D4776B9-CE0B-4E2A-96EB-095623948989}">
      <dgm:prSet phldr="0"/>
      <dgm:spPr/>
      <dgm:t>
        <a:bodyPr/>
        <a:lstStyle/>
        <a:p>
          <a:pPr rtl="0"/>
          <a:r>
            <a:rPr lang="en-US">
              <a:solidFill>
                <a:schemeClr val="bg1"/>
              </a:solidFill>
              <a:latin typeface="Calibri Light" panose="020F0302020204030204"/>
            </a:rPr>
            <a:t>GRADUATE STUDENT UNION PRESENTATION</a:t>
          </a:r>
          <a:endParaRPr lang="en-US">
            <a:solidFill>
              <a:schemeClr val="bg1"/>
            </a:solidFill>
          </a:endParaRPr>
        </a:p>
      </dgm:t>
    </dgm:pt>
    <dgm:pt modelId="{AD6ACF4C-9982-422E-AB8A-B8DF02B46C4A}" type="parTrans" cxnId="{122506B3-6DE8-4D7C-93C9-DE69DDFBB58D}">
      <dgm:prSet/>
      <dgm:spPr/>
    </dgm:pt>
    <dgm:pt modelId="{C8D9A657-C756-4AFC-B023-A235E68C300F}" type="sibTrans" cxnId="{122506B3-6DE8-4D7C-93C9-DE69DDFBB58D}">
      <dgm:prSet/>
      <dgm:spPr/>
      <dgm:t>
        <a:bodyPr/>
        <a:lstStyle/>
        <a:p>
          <a:endParaRPr lang="en-US"/>
        </a:p>
      </dgm:t>
    </dgm:pt>
    <dgm:pt modelId="{F5D97EC3-D80E-4BDB-BAF3-5FB343826A7A}" type="pres">
      <dgm:prSet presAssocID="{3169D6D0-E204-4972-8B9F-32D0AB57D5E1}" presName="outerComposite" presStyleCnt="0">
        <dgm:presLayoutVars>
          <dgm:chMax val="5"/>
          <dgm:dir/>
          <dgm:resizeHandles val="exact"/>
        </dgm:presLayoutVars>
      </dgm:prSet>
      <dgm:spPr/>
    </dgm:pt>
    <dgm:pt modelId="{94507CB1-0A0A-48FC-A162-FF46C3C6E84A}" type="pres">
      <dgm:prSet presAssocID="{3169D6D0-E204-4972-8B9F-32D0AB57D5E1}" presName="dummyMaxCanvas" presStyleCnt="0">
        <dgm:presLayoutVars/>
      </dgm:prSet>
      <dgm:spPr/>
    </dgm:pt>
    <dgm:pt modelId="{044A8027-D635-42DC-A7B4-4B24E173E4A0}" type="pres">
      <dgm:prSet presAssocID="{3169D6D0-E204-4972-8B9F-32D0AB57D5E1}" presName="FiveNodes_1" presStyleLbl="node1" presStyleIdx="0" presStyleCnt="5">
        <dgm:presLayoutVars>
          <dgm:bulletEnabled val="1"/>
        </dgm:presLayoutVars>
      </dgm:prSet>
      <dgm:spPr/>
    </dgm:pt>
    <dgm:pt modelId="{7827DCEF-A86E-4682-8E9F-709DD43634C2}" type="pres">
      <dgm:prSet presAssocID="{3169D6D0-E204-4972-8B9F-32D0AB57D5E1}" presName="FiveNodes_2" presStyleLbl="node1" presStyleIdx="1" presStyleCnt="5">
        <dgm:presLayoutVars>
          <dgm:bulletEnabled val="1"/>
        </dgm:presLayoutVars>
      </dgm:prSet>
      <dgm:spPr/>
    </dgm:pt>
    <dgm:pt modelId="{8D5ADA1F-7C6B-4B97-A8BE-AFB9EC1CE362}" type="pres">
      <dgm:prSet presAssocID="{3169D6D0-E204-4972-8B9F-32D0AB57D5E1}" presName="FiveNodes_3" presStyleLbl="node1" presStyleIdx="2" presStyleCnt="5">
        <dgm:presLayoutVars>
          <dgm:bulletEnabled val="1"/>
        </dgm:presLayoutVars>
      </dgm:prSet>
      <dgm:spPr/>
    </dgm:pt>
    <dgm:pt modelId="{286B4B4E-D31E-448B-A589-C5C5677A2CEC}" type="pres">
      <dgm:prSet presAssocID="{3169D6D0-E204-4972-8B9F-32D0AB57D5E1}" presName="FiveNodes_4" presStyleLbl="node1" presStyleIdx="3" presStyleCnt="5">
        <dgm:presLayoutVars>
          <dgm:bulletEnabled val="1"/>
        </dgm:presLayoutVars>
      </dgm:prSet>
      <dgm:spPr/>
    </dgm:pt>
    <dgm:pt modelId="{11FD612B-FCD0-4CB4-8755-1FB23B6389A0}" type="pres">
      <dgm:prSet presAssocID="{3169D6D0-E204-4972-8B9F-32D0AB57D5E1}" presName="FiveNodes_5" presStyleLbl="node1" presStyleIdx="4" presStyleCnt="5">
        <dgm:presLayoutVars>
          <dgm:bulletEnabled val="1"/>
        </dgm:presLayoutVars>
      </dgm:prSet>
      <dgm:spPr/>
    </dgm:pt>
    <dgm:pt modelId="{07724C17-A428-4F59-82AB-E34C9232D697}" type="pres">
      <dgm:prSet presAssocID="{3169D6D0-E204-4972-8B9F-32D0AB57D5E1}" presName="FiveConn_1-2" presStyleLbl="fgAccFollowNode1" presStyleIdx="0" presStyleCnt="4">
        <dgm:presLayoutVars>
          <dgm:bulletEnabled val="1"/>
        </dgm:presLayoutVars>
      </dgm:prSet>
      <dgm:spPr/>
    </dgm:pt>
    <dgm:pt modelId="{CD709606-533C-4D5B-92CE-1C3EF8DC7F62}" type="pres">
      <dgm:prSet presAssocID="{3169D6D0-E204-4972-8B9F-32D0AB57D5E1}" presName="FiveConn_2-3" presStyleLbl="fgAccFollowNode1" presStyleIdx="1" presStyleCnt="4">
        <dgm:presLayoutVars>
          <dgm:bulletEnabled val="1"/>
        </dgm:presLayoutVars>
      </dgm:prSet>
      <dgm:spPr/>
    </dgm:pt>
    <dgm:pt modelId="{4B1B5E1A-86B6-4658-B559-CFF156EB141C}" type="pres">
      <dgm:prSet presAssocID="{3169D6D0-E204-4972-8B9F-32D0AB57D5E1}" presName="FiveConn_3-4" presStyleLbl="fgAccFollowNode1" presStyleIdx="2" presStyleCnt="4">
        <dgm:presLayoutVars>
          <dgm:bulletEnabled val="1"/>
        </dgm:presLayoutVars>
      </dgm:prSet>
      <dgm:spPr/>
    </dgm:pt>
    <dgm:pt modelId="{683F7A52-F291-48F4-93EB-83F4F528E63F}" type="pres">
      <dgm:prSet presAssocID="{3169D6D0-E204-4972-8B9F-32D0AB57D5E1}" presName="FiveConn_4-5" presStyleLbl="fgAccFollowNode1" presStyleIdx="3" presStyleCnt="4">
        <dgm:presLayoutVars>
          <dgm:bulletEnabled val="1"/>
        </dgm:presLayoutVars>
      </dgm:prSet>
      <dgm:spPr/>
    </dgm:pt>
    <dgm:pt modelId="{751D2754-7EF5-4D34-80F8-FE011CEF8CF4}" type="pres">
      <dgm:prSet presAssocID="{3169D6D0-E204-4972-8B9F-32D0AB57D5E1}" presName="FiveNodes_1_text" presStyleLbl="node1" presStyleIdx="4" presStyleCnt="5">
        <dgm:presLayoutVars>
          <dgm:bulletEnabled val="1"/>
        </dgm:presLayoutVars>
      </dgm:prSet>
      <dgm:spPr/>
    </dgm:pt>
    <dgm:pt modelId="{DC255DD8-B00C-4A10-9BC6-B607C4245394}" type="pres">
      <dgm:prSet presAssocID="{3169D6D0-E204-4972-8B9F-32D0AB57D5E1}" presName="FiveNodes_2_text" presStyleLbl="node1" presStyleIdx="4" presStyleCnt="5">
        <dgm:presLayoutVars>
          <dgm:bulletEnabled val="1"/>
        </dgm:presLayoutVars>
      </dgm:prSet>
      <dgm:spPr/>
    </dgm:pt>
    <dgm:pt modelId="{DA18A889-20E7-43E5-9EAA-D8165B3B2DD3}" type="pres">
      <dgm:prSet presAssocID="{3169D6D0-E204-4972-8B9F-32D0AB57D5E1}" presName="FiveNodes_3_text" presStyleLbl="node1" presStyleIdx="4" presStyleCnt="5">
        <dgm:presLayoutVars>
          <dgm:bulletEnabled val="1"/>
        </dgm:presLayoutVars>
      </dgm:prSet>
      <dgm:spPr/>
    </dgm:pt>
    <dgm:pt modelId="{5E08EBBE-A6F4-4F5F-9406-E9CACFDDCF40}" type="pres">
      <dgm:prSet presAssocID="{3169D6D0-E204-4972-8B9F-32D0AB57D5E1}" presName="FiveNodes_4_text" presStyleLbl="node1" presStyleIdx="4" presStyleCnt="5">
        <dgm:presLayoutVars>
          <dgm:bulletEnabled val="1"/>
        </dgm:presLayoutVars>
      </dgm:prSet>
      <dgm:spPr/>
    </dgm:pt>
    <dgm:pt modelId="{27DC2B58-2B2E-4F24-BE53-D31A5A02BA2F}" type="pres">
      <dgm:prSet presAssocID="{3169D6D0-E204-4972-8B9F-32D0AB57D5E1}" presName="FiveNodes_5_text" presStyleLbl="node1" presStyleIdx="4" presStyleCnt="5">
        <dgm:presLayoutVars>
          <dgm:bulletEnabled val="1"/>
        </dgm:presLayoutVars>
      </dgm:prSet>
      <dgm:spPr/>
    </dgm:pt>
  </dgm:ptLst>
  <dgm:cxnLst>
    <dgm:cxn modelId="{9FFAEE01-ED28-41C5-9690-4EF4611709D4}" type="presOf" srcId="{B5B3E672-A1E2-44CA-8B13-576AF98A59F4}" destId="{7827DCEF-A86E-4682-8E9F-709DD43634C2}" srcOrd="0" destOrd="0" presId="urn:microsoft.com/office/officeart/2005/8/layout/vProcess5"/>
    <dgm:cxn modelId="{956BAC09-A308-4DD6-9485-CFCD700F695A}" type="presOf" srcId="{EAD75BA6-0F98-4DE5-B988-B722DF598C28}" destId="{CD709606-533C-4D5B-92CE-1C3EF8DC7F62}" srcOrd="0" destOrd="0" presId="urn:microsoft.com/office/officeart/2005/8/layout/vProcess5"/>
    <dgm:cxn modelId="{C2D40A16-8E5B-4418-B714-9CD43896FF71}" srcId="{3169D6D0-E204-4972-8B9F-32D0AB57D5E1}" destId="{BFD35A97-67B4-4CEE-8281-CFECEFC9E1A4}" srcOrd="4" destOrd="0" parTransId="{65B44F52-AB10-4EDB-91CA-E815C018C304}" sibTransId="{F5201F8B-83E1-4061-A2A0-D0B56F1BD445}"/>
    <dgm:cxn modelId="{B877DF39-3304-4BBD-8C1F-6C31F224A651}" type="presOf" srcId="{BFD35A97-67B4-4CEE-8281-CFECEFC9E1A4}" destId="{27DC2B58-2B2E-4F24-BE53-D31A5A02BA2F}" srcOrd="1" destOrd="0" presId="urn:microsoft.com/office/officeart/2005/8/layout/vProcess5"/>
    <dgm:cxn modelId="{269A893D-AA25-46E7-AF63-3F65B06AA52E}" type="presOf" srcId="{2E6BB2DA-90C1-46DE-AE17-78A144106FBE}" destId="{4B1B5E1A-86B6-4658-B559-CFF156EB141C}" srcOrd="0" destOrd="0" presId="urn:microsoft.com/office/officeart/2005/8/layout/vProcess5"/>
    <dgm:cxn modelId="{2858DD3F-0946-4D67-B011-9F31E8183DDA}" type="presOf" srcId="{B5B3E672-A1E2-44CA-8B13-576AF98A59F4}" destId="{DC255DD8-B00C-4A10-9BC6-B607C4245394}" srcOrd="1" destOrd="0" presId="urn:microsoft.com/office/officeart/2005/8/layout/vProcess5"/>
    <dgm:cxn modelId="{3C415348-CAA2-45E5-BC4B-3841C3B96355}" type="presOf" srcId="{3169D6D0-E204-4972-8B9F-32D0AB57D5E1}" destId="{F5D97EC3-D80E-4BDB-BAF3-5FB343826A7A}" srcOrd="0" destOrd="0" presId="urn:microsoft.com/office/officeart/2005/8/layout/vProcess5"/>
    <dgm:cxn modelId="{FE5FC16A-8733-4258-8F2D-CDD3ACB9982D}" type="presOf" srcId="{BFD35A97-67B4-4CEE-8281-CFECEFC9E1A4}" destId="{11FD612B-FCD0-4CB4-8755-1FB23B6389A0}" srcOrd="0" destOrd="0" presId="urn:microsoft.com/office/officeart/2005/8/layout/vProcess5"/>
    <dgm:cxn modelId="{D7788D6B-56BF-4F2B-8B09-ECE1BE72385D}" type="presOf" srcId="{2D4776B9-CE0B-4E2A-96EB-095623948989}" destId="{5E08EBBE-A6F4-4F5F-9406-E9CACFDDCF40}" srcOrd="1" destOrd="0" presId="urn:microsoft.com/office/officeart/2005/8/layout/vProcess5"/>
    <dgm:cxn modelId="{7B3BA14B-5B77-4D90-9A5F-ADD9394C76AB}" type="presOf" srcId="{F971FAB4-A28C-4FCE-AC0E-4D67345DFA68}" destId="{DA18A889-20E7-43E5-9EAA-D8165B3B2DD3}" srcOrd="1" destOrd="0" presId="urn:microsoft.com/office/officeart/2005/8/layout/vProcess5"/>
    <dgm:cxn modelId="{E235216D-215A-4BA2-B401-985FAA72495C}" type="presOf" srcId="{9FEBBE42-6211-4097-90A7-D1761AF67345}" destId="{751D2754-7EF5-4D34-80F8-FE011CEF8CF4}" srcOrd="1" destOrd="0" presId="urn:microsoft.com/office/officeart/2005/8/layout/vProcess5"/>
    <dgm:cxn modelId="{7654DC6F-1D57-4ADC-8773-E38DF9B02F79}" srcId="{3169D6D0-E204-4972-8B9F-32D0AB57D5E1}" destId="{9FEBBE42-6211-4097-90A7-D1761AF67345}" srcOrd="0" destOrd="0" parTransId="{6263920E-0AE2-4D75-97E6-BFD35D9F3718}" sibTransId="{AC9699BA-B49B-44B2-AACE-53AA01CA69AE}"/>
    <dgm:cxn modelId="{128C095A-7E1C-4638-80DE-3823274C7F0D}" srcId="{3169D6D0-E204-4972-8B9F-32D0AB57D5E1}" destId="{B5B3E672-A1E2-44CA-8B13-576AF98A59F4}" srcOrd="1" destOrd="0" parTransId="{17509190-7C5A-4D42-998F-3ADAC3DE8740}" sibTransId="{EAD75BA6-0F98-4DE5-B988-B722DF598C28}"/>
    <dgm:cxn modelId="{7D302B89-9EF6-42FF-880D-A35D9CB510C7}" type="presOf" srcId="{F971FAB4-A28C-4FCE-AC0E-4D67345DFA68}" destId="{8D5ADA1F-7C6B-4B97-A8BE-AFB9EC1CE362}" srcOrd="0" destOrd="0" presId="urn:microsoft.com/office/officeart/2005/8/layout/vProcess5"/>
    <dgm:cxn modelId="{5AA41D90-CBA7-4B4D-8ED3-30C87A73F35A}" type="presOf" srcId="{AC9699BA-B49B-44B2-AACE-53AA01CA69AE}" destId="{07724C17-A428-4F59-82AB-E34C9232D697}" srcOrd="0" destOrd="0" presId="urn:microsoft.com/office/officeart/2005/8/layout/vProcess5"/>
    <dgm:cxn modelId="{122506B3-6DE8-4D7C-93C9-DE69DDFBB58D}" srcId="{3169D6D0-E204-4972-8B9F-32D0AB57D5E1}" destId="{2D4776B9-CE0B-4E2A-96EB-095623948989}" srcOrd="3" destOrd="0" parTransId="{AD6ACF4C-9982-422E-AB8A-B8DF02B46C4A}" sibTransId="{C8D9A657-C756-4AFC-B023-A235E68C300F}"/>
    <dgm:cxn modelId="{52C2C7B5-B028-4344-9BA0-C10835E85A8D}" type="presOf" srcId="{C8D9A657-C756-4AFC-B023-A235E68C300F}" destId="{683F7A52-F291-48F4-93EB-83F4F528E63F}" srcOrd="0" destOrd="0" presId="urn:microsoft.com/office/officeart/2005/8/layout/vProcess5"/>
    <dgm:cxn modelId="{E33762BF-42A4-4CD9-9C41-FAA84DCDBB60}" type="presOf" srcId="{9FEBBE42-6211-4097-90A7-D1761AF67345}" destId="{044A8027-D635-42DC-A7B4-4B24E173E4A0}" srcOrd="0" destOrd="0" presId="urn:microsoft.com/office/officeart/2005/8/layout/vProcess5"/>
    <dgm:cxn modelId="{FD0077DE-5955-405E-B343-FBD86810F3E4}" srcId="{3169D6D0-E204-4972-8B9F-32D0AB57D5E1}" destId="{49E625A5-A23D-4881-BA5D-22C6B67292E6}" srcOrd="5" destOrd="0" parTransId="{744F6A31-2987-4D42-B771-90E34903DAAD}" sibTransId="{41421A35-5EBD-41A8-BDD1-1BCF7AF3E32C}"/>
    <dgm:cxn modelId="{153C50EE-C6A3-4F4C-87AB-CF650F036587}" srcId="{3169D6D0-E204-4972-8B9F-32D0AB57D5E1}" destId="{F971FAB4-A28C-4FCE-AC0E-4D67345DFA68}" srcOrd="2" destOrd="0" parTransId="{E9546AF9-2231-42E6-9C05-9F13DFC41314}" sibTransId="{2E6BB2DA-90C1-46DE-AE17-78A144106FBE}"/>
    <dgm:cxn modelId="{C638A1F8-52FA-49A6-B6AB-C5C553518EB3}" type="presOf" srcId="{2D4776B9-CE0B-4E2A-96EB-095623948989}" destId="{286B4B4E-D31E-448B-A589-C5C5677A2CEC}" srcOrd="0" destOrd="0" presId="urn:microsoft.com/office/officeart/2005/8/layout/vProcess5"/>
    <dgm:cxn modelId="{7514F63B-9FFB-4C89-9BAC-0AC048D84EB3}" type="presParOf" srcId="{F5D97EC3-D80E-4BDB-BAF3-5FB343826A7A}" destId="{94507CB1-0A0A-48FC-A162-FF46C3C6E84A}" srcOrd="0" destOrd="0" presId="urn:microsoft.com/office/officeart/2005/8/layout/vProcess5"/>
    <dgm:cxn modelId="{817CEC20-D361-45D2-91A5-33F9669D550C}" type="presParOf" srcId="{F5D97EC3-D80E-4BDB-BAF3-5FB343826A7A}" destId="{044A8027-D635-42DC-A7B4-4B24E173E4A0}" srcOrd="1" destOrd="0" presId="urn:microsoft.com/office/officeart/2005/8/layout/vProcess5"/>
    <dgm:cxn modelId="{77500E42-D64C-4778-837C-98A3722E6C19}" type="presParOf" srcId="{F5D97EC3-D80E-4BDB-BAF3-5FB343826A7A}" destId="{7827DCEF-A86E-4682-8E9F-709DD43634C2}" srcOrd="2" destOrd="0" presId="urn:microsoft.com/office/officeart/2005/8/layout/vProcess5"/>
    <dgm:cxn modelId="{F61F8328-E2AE-409B-8605-639E42364831}" type="presParOf" srcId="{F5D97EC3-D80E-4BDB-BAF3-5FB343826A7A}" destId="{8D5ADA1F-7C6B-4B97-A8BE-AFB9EC1CE362}" srcOrd="3" destOrd="0" presId="urn:microsoft.com/office/officeart/2005/8/layout/vProcess5"/>
    <dgm:cxn modelId="{B857E735-EE09-40F0-BFEB-302E99EBB843}" type="presParOf" srcId="{F5D97EC3-D80E-4BDB-BAF3-5FB343826A7A}" destId="{286B4B4E-D31E-448B-A589-C5C5677A2CEC}" srcOrd="4" destOrd="0" presId="urn:microsoft.com/office/officeart/2005/8/layout/vProcess5"/>
    <dgm:cxn modelId="{2D771103-ECAC-44AC-B077-7AA4B4EA8994}" type="presParOf" srcId="{F5D97EC3-D80E-4BDB-BAF3-5FB343826A7A}" destId="{11FD612B-FCD0-4CB4-8755-1FB23B6389A0}" srcOrd="5" destOrd="0" presId="urn:microsoft.com/office/officeart/2005/8/layout/vProcess5"/>
    <dgm:cxn modelId="{CA2C1A74-9F30-45E5-A967-03B053C59DFB}" type="presParOf" srcId="{F5D97EC3-D80E-4BDB-BAF3-5FB343826A7A}" destId="{07724C17-A428-4F59-82AB-E34C9232D697}" srcOrd="6" destOrd="0" presId="urn:microsoft.com/office/officeart/2005/8/layout/vProcess5"/>
    <dgm:cxn modelId="{D52335BE-85BA-45F8-BFFC-B13F05F188C6}" type="presParOf" srcId="{F5D97EC3-D80E-4BDB-BAF3-5FB343826A7A}" destId="{CD709606-533C-4D5B-92CE-1C3EF8DC7F62}" srcOrd="7" destOrd="0" presId="urn:microsoft.com/office/officeart/2005/8/layout/vProcess5"/>
    <dgm:cxn modelId="{B706066F-9D3F-48EE-BB49-66C1A95DAAC6}" type="presParOf" srcId="{F5D97EC3-D80E-4BDB-BAF3-5FB343826A7A}" destId="{4B1B5E1A-86B6-4658-B559-CFF156EB141C}" srcOrd="8" destOrd="0" presId="urn:microsoft.com/office/officeart/2005/8/layout/vProcess5"/>
    <dgm:cxn modelId="{A6022954-B2C3-4EEA-9D23-46063C9AE00B}" type="presParOf" srcId="{F5D97EC3-D80E-4BDB-BAF3-5FB343826A7A}" destId="{683F7A52-F291-48F4-93EB-83F4F528E63F}" srcOrd="9" destOrd="0" presId="urn:microsoft.com/office/officeart/2005/8/layout/vProcess5"/>
    <dgm:cxn modelId="{1B96A56C-60B4-46D2-9AB6-61888FCACD14}" type="presParOf" srcId="{F5D97EC3-D80E-4BDB-BAF3-5FB343826A7A}" destId="{751D2754-7EF5-4D34-80F8-FE011CEF8CF4}" srcOrd="10" destOrd="0" presId="urn:microsoft.com/office/officeart/2005/8/layout/vProcess5"/>
    <dgm:cxn modelId="{3AC6EA6F-8EFA-4E86-B462-E66439DAF7A5}" type="presParOf" srcId="{F5D97EC3-D80E-4BDB-BAF3-5FB343826A7A}" destId="{DC255DD8-B00C-4A10-9BC6-B607C4245394}" srcOrd="11" destOrd="0" presId="urn:microsoft.com/office/officeart/2005/8/layout/vProcess5"/>
    <dgm:cxn modelId="{AE559515-75F0-4554-9533-2B4D8B052286}" type="presParOf" srcId="{F5D97EC3-D80E-4BDB-BAF3-5FB343826A7A}" destId="{DA18A889-20E7-43E5-9EAA-D8165B3B2DD3}" srcOrd="12" destOrd="0" presId="urn:microsoft.com/office/officeart/2005/8/layout/vProcess5"/>
    <dgm:cxn modelId="{321B368B-6A76-4E3C-9E45-576494825BC1}" type="presParOf" srcId="{F5D97EC3-D80E-4BDB-BAF3-5FB343826A7A}" destId="{5E08EBBE-A6F4-4F5F-9406-E9CACFDDCF40}" srcOrd="13" destOrd="0" presId="urn:microsoft.com/office/officeart/2005/8/layout/vProcess5"/>
    <dgm:cxn modelId="{A5982B2C-B2A2-4904-AFE5-8AAC9A7AFF66}" type="presParOf" srcId="{F5D97EC3-D80E-4BDB-BAF3-5FB343826A7A}" destId="{27DC2B58-2B2E-4F24-BE53-D31A5A02BA2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8027-D635-42DC-A7B4-4B24E173E4A0}">
      <dsp:nvSpPr>
        <dsp:cNvPr id="0" name=""/>
        <dsp:cNvSpPr/>
      </dsp:nvSpPr>
      <dsp:spPr>
        <a:xfrm>
          <a:off x="0" y="0"/>
          <a:ext cx="8477859" cy="8189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defRPr cap="all"/>
          </a:pPr>
          <a:r>
            <a:rPr lang="en-US" sz="3300" b="1" i="1" u="sng" kern="1200">
              <a:solidFill>
                <a:srgbClr val="002060"/>
              </a:solidFill>
              <a:latin typeface="Calibri"/>
              <a:cs typeface="Calibri"/>
            </a:rPr>
            <a:t>Student resourc</a:t>
          </a:r>
          <a:r>
            <a:rPr lang="en-US" sz="3300" b="1" u="sng" kern="1200">
              <a:solidFill>
                <a:srgbClr val="002060"/>
              </a:solidFill>
            </a:rPr>
            <a:t>es </a:t>
          </a:r>
          <a:endParaRPr lang="en-US" sz="3300" b="1" u="sng" kern="1200">
            <a:solidFill>
              <a:srgbClr val="002060"/>
            </a:solidFill>
            <a:latin typeface="Calibri Light"/>
            <a:cs typeface="Calibri Light"/>
          </a:endParaRPr>
        </a:p>
      </dsp:txBody>
      <dsp:txXfrm>
        <a:off x="23986" y="23986"/>
        <a:ext cx="7498320" cy="770987"/>
      </dsp:txXfrm>
    </dsp:sp>
    <dsp:sp modelId="{7827DCEF-A86E-4682-8E9F-709DD43634C2}">
      <dsp:nvSpPr>
        <dsp:cNvPr id="0" name=""/>
        <dsp:cNvSpPr/>
      </dsp:nvSpPr>
      <dsp:spPr>
        <a:xfrm>
          <a:off x="633086" y="932704"/>
          <a:ext cx="8477859" cy="818959"/>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defRPr cap="all"/>
          </a:pPr>
          <a:r>
            <a:rPr lang="en-US" sz="3300" kern="1200">
              <a:latin typeface="Calibri"/>
              <a:ea typeface="Calibri"/>
              <a:cs typeface="Calibri"/>
            </a:rPr>
            <a:t>Student health and wellness</a:t>
          </a:r>
        </a:p>
      </dsp:txBody>
      <dsp:txXfrm>
        <a:off x="657072" y="956690"/>
        <a:ext cx="7264476" cy="770987"/>
      </dsp:txXfrm>
    </dsp:sp>
    <dsp:sp modelId="{8D5ADA1F-7C6B-4B97-A8BE-AFB9EC1CE362}">
      <dsp:nvSpPr>
        <dsp:cNvPr id="0" name=""/>
        <dsp:cNvSpPr/>
      </dsp:nvSpPr>
      <dsp:spPr>
        <a:xfrm>
          <a:off x="1266173" y="1865408"/>
          <a:ext cx="8477859" cy="81895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defRPr cap="all"/>
          </a:pPr>
          <a:r>
            <a:rPr lang="en-US" sz="3300" kern="1200">
              <a:latin typeface="Calibri"/>
              <a:ea typeface="Calibri"/>
              <a:cs typeface="Calibri"/>
            </a:rPr>
            <a:t>Navigating Grad School</a:t>
          </a:r>
          <a:r>
            <a:rPr lang="en-US" sz="3300" kern="1200">
              <a:latin typeface="Calibri"/>
              <a:cs typeface="Calibri"/>
            </a:rPr>
            <a:t> </a:t>
          </a:r>
        </a:p>
      </dsp:txBody>
      <dsp:txXfrm>
        <a:off x="1290159" y="1889394"/>
        <a:ext cx="7264476" cy="770987"/>
      </dsp:txXfrm>
    </dsp:sp>
    <dsp:sp modelId="{286B4B4E-D31E-448B-A589-C5C5677A2CEC}">
      <dsp:nvSpPr>
        <dsp:cNvPr id="0" name=""/>
        <dsp:cNvSpPr/>
      </dsp:nvSpPr>
      <dsp:spPr>
        <a:xfrm>
          <a:off x="1899260" y="2798112"/>
          <a:ext cx="8477859" cy="818959"/>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solidFill>
                <a:schemeClr val="bg1"/>
              </a:solidFill>
            </a:rPr>
            <a:t>Graduate student Union presentation</a:t>
          </a:r>
        </a:p>
      </dsp:txBody>
      <dsp:txXfrm>
        <a:off x="1923246" y="2822098"/>
        <a:ext cx="7264476" cy="770987"/>
      </dsp:txXfrm>
    </dsp:sp>
    <dsp:sp modelId="{11FD612B-FCD0-4CB4-8755-1FB23B6389A0}">
      <dsp:nvSpPr>
        <dsp:cNvPr id="0" name=""/>
        <dsp:cNvSpPr/>
      </dsp:nvSpPr>
      <dsp:spPr>
        <a:xfrm>
          <a:off x="2532347" y="3730817"/>
          <a:ext cx="8477859" cy="8189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defRPr cap="all"/>
          </a:pPr>
          <a:r>
            <a:rPr lang="en-US" sz="3300" kern="1200">
              <a:solidFill>
                <a:schemeClr val="bg1"/>
              </a:solidFill>
              <a:latin typeface="Calibri"/>
              <a:cs typeface="Calibri"/>
            </a:rPr>
            <a:t>Lunch with student representative </a:t>
          </a:r>
        </a:p>
      </dsp:txBody>
      <dsp:txXfrm>
        <a:off x="2556333" y="3754803"/>
        <a:ext cx="7264476" cy="770987"/>
      </dsp:txXfrm>
    </dsp:sp>
    <dsp:sp modelId="{07724C17-A428-4F59-82AB-E34C9232D697}">
      <dsp:nvSpPr>
        <dsp:cNvPr id="0" name=""/>
        <dsp:cNvSpPr/>
      </dsp:nvSpPr>
      <dsp:spPr>
        <a:xfrm>
          <a:off x="7945535" y="598295"/>
          <a:ext cx="532323" cy="5323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65308" y="598295"/>
        <a:ext cx="292777" cy="400573"/>
      </dsp:txXfrm>
    </dsp:sp>
    <dsp:sp modelId="{CD709606-533C-4D5B-92CE-1C3EF8DC7F62}">
      <dsp:nvSpPr>
        <dsp:cNvPr id="0" name=""/>
        <dsp:cNvSpPr/>
      </dsp:nvSpPr>
      <dsp:spPr>
        <a:xfrm>
          <a:off x="8578622" y="1530999"/>
          <a:ext cx="532323" cy="532323"/>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98395" y="1530999"/>
        <a:ext cx="292777" cy="400573"/>
      </dsp:txXfrm>
    </dsp:sp>
    <dsp:sp modelId="{4B1B5E1A-86B6-4658-B559-CFF156EB141C}">
      <dsp:nvSpPr>
        <dsp:cNvPr id="0" name=""/>
        <dsp:cNvSpPr/>
      </dsp:nvSpPr>
      <dsp:spPr>
        <a:xfrm>
          <a:off x="9211709" y="2450054"/>
          <a:ext cx="532323" cy="532323"/>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endParaRPr lang="en-US" sz="1100" kern="1200"/>
        </a:p>
      </dsp:txBody>
      <dsp:txXfrm>
        <a:off x="9331482" y="2450054"/>
        <a:ext cx="292777" cy="400573"/>
      </dsp:txXfrm>
    </dsp:sp>
    <dsp:sp modelId="{683F7A52-F291-48F4-93EB-83F4F528E63F}">
      <dsp:nvSpPr>
        <dsp:cNvPr id="0" name=""/>
        <dsp:cNvSpPr/>
      </dsp:nvSpPr>
      <dsp:spPr>
        <a:xfrm>
          <a:off x="9844796" y="3391858"/>
          <a:ext cx="532323" cy="53232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64569" y="3391858"/>
        <a:ext cx="292777" cy="400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2487E-9707-4E11-AF51-257AF4B4D347}">
      <dsp:nvSpPr>
        <dsp:cNvPr id="0" name=""/>
        <dsp:cNvSpPr/>
      </dsp:nvSpPr>
      <dsp:spPr>
        <a:xfrm>
          <a:off x="0" y="0"/>
          <a:ext cx="5188773" cy="9960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cap="all"/>
          </a:pPr>
          <a:r>
            <a:rPr lang="en-US" sz="2300" b="1" i="1" kern="1200">
              <a:solidFill>
                <a:schemeClr val="accent1">
                  <a:lumMod val="49000"/>
                </a:schemeClr>
              </a:solidFill>
              <a:latin typeface="Calibri"/>
              <a:cs typeface="Calibri"/>
            </a:rPr>
            <a:t>COE Graduate Council Introduction: Ioulia Valla</a:t>
          </a:r>
          <a:endParaRPr lang="en-US" sz="2300" b="1" kern="1200">
            <a:solidFill>
              <a:schemeClr val="accent1">
                <a:lumMod val="49000"/>
              </a:schemeClr>
            </a:solidFill>
            <a:latin typeface="Calibri"/>
            <a:cs typeface="Calibri"/>
          </a:endParaRPr>
        </a:p>
      </dsp:txBody>
      <dsp:txXfrm>
        <a:off x="29172" y="29172"/>
        <a:ext cx="3997457" cy="937675"/>
      </dsp:txXfrm>
    </dsp:sp>
    <dsp:sp modelId="{91738C2D-5025-439B-AD86-BBD3C05C3447}">
      <dsp:nvSpPr>
        <dsp:cNvPr id="0" name=""/>
        <dsp:cNvSpPr/>
      </dsp:nvSpPr>
      <dsp:spPr>
        <a:xfrm>
          <a:off x="387473" y="1134355"/>
          <a:ext cx="5188773" cy="9960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defRPr cap="all"/>
          </a:pPr>
          <a:r>
            <a:rPr lang="en-US" sz="2300" b="1" i="1" kern="1200">
              <a:solidFill>
                <a:schemeClr val="accent1">
                  <a:lumMod val="49000"/>
                </a:schemeClr>
              </a:solidFill>
              <a:latin typeface="Calibri"/>
              <a:cs typeface="Calibri"/>
            </a:rPr>
            <a:t>Graduate Student Resource and Support: Aida </a:t>
          </a:r>
          <a:r>
            <a:rPr lang="en-US" sz="2300" b="1" i="1" kern="1200" err="1">
              <a:solidFill>
                <a:schemeClr val="accent1">
                  <a:lumMod val="49000"/>
                </a:schemeClr>
              </a:solidFill>
              <a:latin typeface="Calibri"/>
              <a:cs typeface="Calibri"/>
            </a:rPr>
            <a:t>Ghiaei</a:t>
          </a:r>
          <a:r>
            <a:rPr lang="en-US" sz="2300" b="1" i="1" kern="1200">
              <a:solidFill>
                <a:schemeClr val="accent1">
                  <a:lumMod val="49000"/>
                </a:schemeClr>
              </a:solidFill>
              <a:latin typeface="Calibri"/>
              <a:cs typeface="Calibri"/>
            </a:rPr>
            <a:t> </a:t>
          </a:r>
        </a:p>
      </dsp:txBody>
      <dsp:txXfrm>
        <a:off x="416645" y="1163527"/>
        <a:ext cx="4095543" cy="937675"/>
      </dsp:txXfrm>
    </dsp:sp>
    <dsp:sp modelId="{8CB533A4-D1AA-4CF8-8315-FD66A8AC311C}">
      <dsp:nvSpPr>
        <dsp:cNvPr id="0" name=""/>
        <dsp:cNvSpPr/>
      </dsp:nvSpPr>
      <dsp:spPr>
        <a:xfrm>
          <a:off x="774946" y="2268711"/>
          <a:ext cx="5188773" cy="99601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i="1" kern="1200">
              <a:solidFill>
                <a:schemeClr val="accent1">
                  <a:lumMod val="49000"/>
                </a:schemeClr>
              </a:solidFill>
            </a:rPr>
            <a:t>Engineering Technical Services</a:t>
          </a:r>
          <a:r>
            <a:rPr lang="en-US" sz="2300" b="1" i="1" kern="1200">
              <a:solidFill>
                <a:schemeClr val="accent1">
                  <a:lumMod val="49000"/>
                </a:schemeClr>
              </a:solidFill>
              <a:latin typeface="Calibri Light" panose="020F0302020204030204"/>
            </a:rPr>
            <a:t>:</a:t>
          </a:r>
          <a:r>
            <a:rPr lang="en-US" sz="2300" b="1" i="1" kern="1200">
              <a:solidFill>
                <a:schemeClr val="accent1">
                  <a:lumMod val="49000"/>
                </a:schemeClr>
              </a:solidFill>
            </a:rPr>
            <a:t> Pete Menard</a:t>
          </a:r>
        </a:p>
      </dsp:txBody>
      <dsp:txXfrm>
        <a:off x="804118" y="2297883"/>
        <a:ext cx="4095543" cy="937675"/>
      </dsp:txXfrm>
    </dsp:sp>
    <dsp:sp modelId="{4C12D0B2-6F7F-47E7-A288-5E125EBF1C5B}">
      <dsp:nvSpPr>
        <dsp:cNvPr id="0" name=""/>
        <dsp:cNvSpPr/>
      </dsp:nvSpPr>
      <dsp:spPr>
        <a:xfrm>
          <a:off x="1162420" y="3403067"/>
          <a:ext cx="5188773" cy="99601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defRPr cap="all"/>
          </a:pPr>
          <a:r>
            <a:rPr lang="en-US" sz="2300" b="1" i="1" kern="1200">
              <a:solidFill>
                <a:srgbClr val="000000"/>
              </a:solidFill>
              <a:latin typeface="Calibri Light" panose="020F0302020204030204"/>
            </a:rPr>
            <a:t> </a:t>
          </a:r>
          <a:r>
            <a:rPr lang="en-US" sz="2300" b="1" i="1" kern="1200">
              <a:solidFill>
                <a:schemeClr val="accent1">
                  <a:lumMod val="49000"/>
                </a:schemeClr>
              </a:solidFill>
              <a:latin typeface="Calibri"/>
              <a:cs typeface="Calibri"/>
            </a:rPr>
            <a:t> Carrier Services:</a:t>
          </a:r>
          <a:r>
            <a:rPr lang="en-US" sz="2300" b="1" i="1" kern="1200" cap="all">
              <a:solidFill>
                <a:schemeClr val="accent1">
                  <a:lumMod val="49000"/>
                </a:schemeClr>
              </a:solidFill>
              <a:latin typeface="Calibri"/>
              <a:cs typeface="Calibri"/>
            </a:rPr>
            <a:t>                   Theo Menounos</a:t>
          </a:r>
          <a:endParaRPr lang="en-US" sz="2300" b="1" i="1" kern="1200">
            <a:solidFill>
              <a:schemeClr val="accent1">
                <a:lumMod val="49000"/>
              </a:schemeClr>
            </a:solidFill>
            <a:latin typeface="Calibri"/>
            <a:cs typeface="Calibri"/>
          </a:endParaRPr>
        </a:p>
      </dsp:txBody>
      <dsp:txXfrm>
        <a:off x="1191592" y="3432239"/>
        <a:ext cx="4095543" cy="937675"/>
      </dsp:txXfrm>
    </dsp:sp>
    <dsp:sp modelId="{8127C7A2-D0D7-488C-80D7-7EDC47A884DF}">
      <dsp:nvSpPr>
        <dsp:cNvPr id="0" name=""/>
        <dsp:cNvSpPr/>
      </dsp:nvSpPr>
      <dsp:spPr>
        <a:xfrm>
          <a:off x="1549893" y="4537423"/>
          <a:ext cx="5188773" cy="99601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defRPr cap="all"/>
          </a:pPr>
          <a:r>
            <a:rPr lang="en-US" sz="2300" b="1" i="1" kern="1200">
              <a:solidFill>
                <a:schemeClr val="accent1">
                  <a:lumMod val="49000"/>
                </a:schemeClr>
              </a:solidFill>
              <a:latin typeface="Calibri"/>
              <a:cs typeface="Arial"/>
            </a:rPr>
            <a:t>Professional Development Courses: </a:t>
          </a:r>
          <a:r>
            <a:rPr lang="en-US" sz="2300" b="1" i="1" kern="1200" err="1">
              <a:solidFill>
                <a:schemeClr val="accent1">
                  <a:lumMod val="49000"/>
                </a:schemeClr>
              </a:solidFill>
              <a:latin typeface="Calibri"/>
              <a:cs typeface="Arial"/>
            </a:rPr>
            <a:t>Fayekah</a:t>
          </a:r>
          <a:r>
            <a:rPr lang="en-US" sz="2300" b="1" i="1" kern="1200">
              <a:solidFill>
                <a:schemeClr val="accent1">
                  <a:lumMod val="49000"/>
                </a:schemeClr>
              </a:solidFill>
              <a:latin typeface="Calibri"/>
              <a:cs typeface="Arial"/>
            </a:rPr>
            <a:t> </a:t>
          </a:r>
          <a:r>
            <a:rPr lang="en-US" sz="2300" b="1" i="1" kern="1200" err="1">
              <a:solidFill>
                <a:schemeClr val="accent1">
                  <a:lumMod val="49000"/>
                </a:schemeClr>
              </a:solidFill>
              <a:latin typeface="Calibri"/>
              <a:cs typeface="Arial"/>
            </a:rPr>
            <a:t>Assanah</a:t>
          </a:r>
          <a:endParaRPr lang="en-US" sz="2300" b="1" i="1" kern="1200">
            <a:solidFill>
              <a:schemeClr val="accent1">
                <a:lumMod val="49000"/>
              </a:schemeClr>
            </a:solidFill>
            <a:latin typeface="Calibri"/>
            <a:cs typeface="Arial"/>
          </a:endParaRPr>
        </a:p>
      </dsp:txBody>
      <dsp:txXfrm>
        <a:off x="1579065" y="4566595"/>
        <a:ext cx="4095543" cy="937675"/>
      </dsp:txXfrm>
    </dsp:sp>
    <dsp:sp modelId="{53B54E03-921C-4683-A25C-BE3ACA2FAEED}">
      <dsp:nvSpPr>
        <dsp:cNvPr id="0" name=""/>
        <dsp:cNvSpPr/>
      </dsp:nvSpPr>
      <dsp:spPr>
        <a:xfrm>
          <a:off x="4541360" y="727647"/>
          <a:ext cx="647412" cy="64741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687028" y="727647"/>
        <a:ext cx="356076" cy="487178"/>
      </dsp:txXfrm>
    </dsp:sp>
    <dsp:sp modelId="{4D5FE399-4EA6-4ED4-B605-68EF41C6C0C9}">
      <dsp:nvSpPr>
        <dsp:cNvPr id="0" name=""/>
        <dsp:cNvSpPr/>
      </dsp:nvSpPr>
      <dsp:spPr>
        <a:xfrm>
          <a:off x="4928834" y="1862003"/>
          <a:ext cx="647412" cy="64741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a:off x="5074502" y="1862003"/>
        <a:ext cx="356076" cy="487178"/>
      </dsp:txXfrm>
    </dsp:sp>
    <dsp:sp modelId="{CFFE7B26-8636-4EAE-B246-C6C912DBBB7D}">
      <dsp:nvSpPr>
        <dsp:cNvPr id="0" name=""/>
        <dsp:cNvSpPr/>
      </dsp:nvSpPr>
      <dsp:spPr>
        <a:xfrm>
          <a:off x="5316307" y="2979759"/>
          <a:ext cx="647412" cy="64741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461975" y="2979759"/>
        <a:ext cx="356076" cy="487178"/>
      </dsp:txXfrm>
    </dsp:sp>
    <dsp:sp modelId="{68177E51-1FD2-473C-ABCC-CB6FF6B25730}">
      <dsp:nvSpPr>
        <dsp:cNvPr id="0" name=""/>
        <dsp:cNvSpPr/>
      </dsp:nvSpPr>
      <dsp:spPr>
        <a:xfrm>
          <a:off x="5703780" y="4125181"/>
          <a:ext cx="647412" cy="64741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a:off x="5849448" y="4125181"/>
        <a:ext cx="356076" cy="487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8027-D635-42DC-A7B4-4B24E173E4A0}">
      <dsp:nvSpPr>
        <dsp:cNvPr id="0" name=""/>
        <dsp:cNvSpPr/>
      </dsp:nvSpPr>
      <dsp:spPr>
        <a:xfrm>
          <a:off x="0" y="0"/>
          <a:ext cx="8477859" cy="8189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b="0" kern="1200">
              <a:solidFill>
                <a:schemeClr val="bg1"/>
              </a:solidFill>
            </a:rPr>
            <a:t>Student resources </a:t>
          </a:r>
          <a:endParaRPr lang="en-US" sz="3000" b="0" kern="1200">
            <a:solidFill>
              <a:schemeClr val="bg1"/>
            </a:solidFill>
            <a:latin typeface="Calibri Light"/>
            <a:cs typeface="Calibri Light"/>
          </a:endParaRPr>
        </a:p>
      </dsp:txBody>
      <dsp:txXfrm>
        <a:off x="23986" y="23986"/>
        <a:ext cx="7498320" cy="770987"/>
      </dsp:txXfrm>
    </dsp:sp>
    <dsp:sp modelId="{7827DCEF-A86E-4682-8E9F-709DD43634C2}">
      <dsp:nvSpPr>
        <dsp:cNvPr id="0" name=""/>
        <dsp:cNvSpPr/>
      </dsp:nvSpPr>
      <dsp:spPr>
        <a:xfrm>
          <a:off x="633086" y="932704"/>
          <a:ext cx="8477859" cy="818959"/>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b="1" u="sng" kern="1200">
              <a:solidFill>
                <a:schemeClr val="accent1">
                  <a:lumMod val="49000"/>
                </a:schemeClr>
              </a:solidFill>
              <a:latin typeface="Calibri"/>
              <a:ea typeface="Calibri"/>
              <a:cs typeface="Calibri"/>
            </a:rPr>
            <a:t>Student health and wellness</a:t>
          </a:r>
        </a:p>
      </dsp:txBody>
      <dsp:txXfrm>
        <a:off x="657072" y="956690"/>
        <a:ext cx="7264476" cy="770987"/>
      </dsp:txXfrm>
    </dsp:sp>
    <dsp:sp modelId="{8D5ADA1F-7C6B-4B97-A8BE-AFB9EC1CE362}">
      <dsp:nvSpPr>
        <dsp:cNvPr id="0" name=""/>
        <dsp:cNvSpPr/>
      </dsp:nvSpPr>
      <dsp:spPr>
        <a:xfrm>
          <a:off x="1266173" y="1865408"/>
          <a:ext cx="8477859" cy="81895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kern="1200">
              <a:latin typeface="Calibri"/>
              <a:ea typeface="Calibri"/>
              <a:cs typeface="Calibri"/>
            </a:rPr>
            <a:t>Navigating Grad School</a:t>
          </a:r>
          <a:r>
            <a:rPr lang="en-US" sz="3000" kern="1200">
              <a:latin typeface="Calibri"/>
              <a:cs typeface="Calibri"/>
            </a:rPr>
            <a:t> </a:t>
          </a:r>
        </a:p>
      </dsp:txBody>
      <dsp:txXfrm>
        <a:off x="1290159" y="1889394"/>
        <a:ext cx="7264476" cy="770987"/>
      </dsp:txXfrm>
    </dsp:sp>
    <dsp:sp modelId="{286B4B4E-D31E-448B-A589-C5C5677A2CEC}">
      <dsp:nvSpPr>
        <dsp:cNvPr id="0" name=""/>
        <dsp:cNvSpPr/>
      </dsp:nvSpPr>
      <dsp:spPr>
        <a:xfrm>
          <a:off x="1899260" y="2798112"/>
          <a:ext cx="8477859" cy="818959"/>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1"/>
              </a:solidFill>
              <a:latin typeface="Calibri"/>
              <a:cs typeface="Calibri"/>
            </a:rPr>
            <a:t>GRADUATE STUDENT UNION PRESENTATION</a:t>
          </a:r>
          <a:endParaRPr lang="en-US" sz="3000" kern="1200">
            <a:solidFill>
              <a:schemeClr val="bg1"/>
            </a:solidFill>
          </a:endParaRPr>
        </a:p>
      </dsp:txBody>
      <dsp:txXfrm>
        <a:off x="1923246" y="2822098"/>
        <a:ext cx="7264476" cy="770987"/>
      </dsp:txXfrm>
    </dsp:sp>
    <dsp:sp modelId="{11FD612B-FCD0-4CB4-8755-1FB23B6389A0}">
      <dsp:nvSpPr>
        <dsp:cNvPr id="0" name=""/>
        <dsp:cNvSpPr/>
      </dsp:nvSpPr>
      <dsp:spPr>
        <a:xfrm>
          <a:off x="2532347" y="3730817"/>
          <a:ext cx="8477859" cy="8189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kern="1200">
              <a:solidFill>
                <a:schemeClr val="bg1"/>
              </a:solidFill>
              <a:latin typeface="Calibri"/>
              <a:cs typeface="Calibri"/>
            </a:rPr>
            <a:t>Lunch with student representative </a:t>
          </a:r>
        </a:p>
      </dsp:txBody>
      <dsp:txXfrm>
        <a:off x="2556333" y="3754803"/>
        <a:ext cx="7264476" cy="770987"/>
      </dsp:txXfrm>
    </dsp:sp>
    <dsp:sp modelId="{07724C17-A428-4F59-82AB-E34C9232D697}">
      <dsp:nvSpPr>
        <dsp:cNvPr id="0" name=""/>
        <dsp:cNvSpPr/>
      </dsp:nvSpPr>
      <dsp:spPr>
        <a:xfrm>
          <a:off x="7945535" y="598295"/>
          <a:ext cx="532323" cy="5323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65308" y="598295"/>
        <a:ext cx="292777" cy="400573"/>
      </dsp:txXfrm>
    </dsp:sp>
    <dsp:sp modelId="{CD709606-533C-4D5B-92CE-1C3EF8DC7F62}">
      <dsp:nvSpPr>
        <dsp:cNvPr id="0" name=""/>
        <dsp:cNvSpPr/>
      </dsp:nvSpPr>
      <dsp:spPr>
        <a:xfrm>
          <a:off x="8578622" y="1530999"/>
          <a:ext cx="532323" cy="532323"/>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98395" y="1530999"/>
        <a:ext cx="292777" cy="400573"/>
      </dsp:txXfrm>
    </dsp:sp>
    <dsp:sp modelId="{4B1B5E1A-86B6-4658-B559-CFF156EB141C}">
      <dsp:nvSpPr>
        <dsp:cNvPr id="0" name=""/>
        <dsp:cNvSpPr/>
      </dsp:nvSpPr>
      <dsp:spPr>
        <a:xfrm>
          <a:off x="9211709" y="2450054"/>
          <a:ext cx="532323" cy="532323"/>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endParaRPr lang="en-US" sz="1100" kern="1200"/>
        </a:p>
      </dsp:txBody>
      <dsp:txXfrm>
        <a:off x="9331482" y="2450054"/>
        <a:ext cx="292777" cy="400573"/>
      </dsp:txXfrm>
    </dsp:sp>
    <dsp:sp modelId="{683F7A52-F291-48F4-93EB-83F4F528E63F}">
      <dsp:nvSpPr>
        <dsp:cNvPr id="0" name=""/>
        <dsp:cNvSpPr/>
      </dsp:nvSpPr>
      <dsp:spPr>
        <a:xfrm>
          <a:off x="9844796" y="3391858"/>
          <a:ext cx="532323" cy="53232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64569" y="3391858"/>
        <a:ext cx="292777" cy="4005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8027-D635-42DC-A7B4-4B24E173E4A0}">
      <dsp:nvSpPr>
        <dsp:cNvPr id="0" name=""/>
        <dsp:cNvSpPr/>
      </dsp:nvSpPr>
      <dsp:spPr>
        <a:xfrm>
          <a:off x="0" y="0"/>
          <a:ext cx="8477859" cy="8189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b="0" kern="1200">
              <a:solidFill>
                <a:schemeClr val="bg1"/>
              </a:solidFill>
            </a:rPr>
            <a:t>Student resources </a:t>
          </a:r>
          <a:endParaRPr lang="en-US" sz="3000" b="0" kern="1200">
            <a:solidFill>
              <a:schemeClr val="bg1"/>
            </a:solidFill>
            <a:latin typeface="Calibri Light"/>
            <a:cs typeface="Calibri Light"/>
          </a:endParaRPr>
        </a:p>
      </dsp:txBody>
      <dsp:txXfrm>
        <a:off x="23986" y="23986"/>
        <a:ext cx="7498320" cy="770987"/>
      </dsp:txXfrm>
    </dsp:sp>
    <dsp:sp modelId="{7827DCEF-A86E-4682-8E9F-709DD43634C2}">
      <dsp:nvSpPr>
        <dsp:cNvPr id="0" name=""/>
        <dsp:cNvSpPr/>
      </dsp:nvSpPr>
      <dsp:spPr>
        <a:xfrm>
          <a:off x="633086" y="932704"/>
          <a:ext cx="8477859" cy="818959"/>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kern="1200">
              <a:latin typeface="Calibri"/>
              <a:ea typeface="Calibri"/>
              <a:cs typeface="Calibri"/>
            </a:rPr>
            <a:t>Student health and wellness</a:t>
          </a:r>
        </a:p>
      </dsp:txBody>
      <dsp:txXfrm>
        <a:off x="657072" y="956690"/>
        <a:ext cx="7264476" cy="770987"/>
      </dsp:txXfrm>
    </dsp:sp>
    <dsp:sp modelId="{8D5ADA1F-7C6B-4B97-A8BE-AFB9EC1CE362}">
      <dsp:nvSpPr>
        <dsp:cNvPr id="0" name=""/>
        <dsp:cNvSpPr/>
      </dsp:nvSpPr>
      <dsp:spPr>
        <a:xfrm>
          <a:off x="1266173" y="1865408"/>
          <a:ext cx="8477859" cy="81895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b="1" u="sng" kern="1200">
              <a:solidFill>
                <a:schemeClr val="accent1">
                  <a:lumMod val="49000"/>
                </a:schemeClr>
              </a:solidFill>
              <a:latin typeface="Calibri"/>
              <a:ea typeface="Calibri"/>
              <a:cs typeface="Calibri"/>
            </a:rPr>
            <a:t>Navigating Grad School</a:t>
          </a:r>
          <a:r>
            <a:rPr lang="en-US" sz="3000" b="1" u="sng" kern="1200">
              <a:solidFill>
                <a:schemeClr val="accent1">
                  <a:lumMod val="49000"/>
                </a:schemeClr>
              </a:solidFill>
              <a:latin typeface="Calibri"/>
              <a:cs typeface="Calibri"/>
            </a:rPr>
            <a:t> </a:t>
          </a:r>
        </a:p>
      </dsp:txBody>
      <dsp:txXfrm>
        <a:off x="1290159" y="1889394"/>
        <a:ext cx="7264476" cy="770987"/>
      </dsp:txXfrm>
    </dsp:sp>
    <dsp:sp modelId="{286B4B4E-D31E-448B-A589-C5C5677A2CEC}">
      <dsp:nvSpPr>
        <dsp:cNvPr id="0" name=""/>
        <dsp:cNvSpPr/>
      </dsp:nvSpPr>
      <dsp:spPr>
        <a:xfrm>
          <a:off x="1899260" y="2798112"/>
          <a:ext cx="8477859" cy="818959"/>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a:solidFill>
                <a:schemeClr val="bg1"/>
              </a:solidFill>
              <a:latin typeface="Calibri"/>
              <a:cs typeface="Calibri"/>
            </a:rPr>
            <a:t>GRADUATE STUDENT UNION PRESENTATION</a:t>
          </a:r>
        </a:p>
      </dsp:txBody>
      <dsp:txXfrm>
        <a:off x="1923246" y="2822098"/>
        <a:ext cx="7264476" cy="770987"/>
      </dsp:txXfrm>
    </dsp:sp>
    <dsp:sp modelId="{11FD612B-FCD0-4CB4-8755-1FB23B6389A0}">
      <dsp:nvSpPr>
        <dsp:cNvPr id="0" name=""/>
        <dsp:cNvSpPr/>
      </dsp:nvSpPr>
      <dsp:spPr>
        <a:xfrm>
          <a:off x="2532347" y="3730817"/>
          <a:ext cx="8477859" cy="8189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kern="1200">
              <a:solidFill>
                <a:schemeClr val="bg1"/>
              </a:solidFill>
              <a:latin typeface="Calibri"/>
              <a:cs typeface="Calibri"/>
            </a:rPr>
            <a:t>Lunch with student representative </a:t>
          </a:r>
        </a:p>
      </dsp:txBody>
      <dsp:txXfrm>
        <a:off x="2556333" y="3754803"/>
        <a:ext cx="7264476" cy="770987"/>
      </dsp:txXfrm>
    </dsp:sp>
    <dsp:sp modelId="{07724C17-A428-4F59-82AB-E34C9232D697}">
      <dsp:nvSpPr>
        <dsp:cNvPr id="0" name=""/>
        <dsp:cNvSpPr/>
      </dsp:nvSpPr>
      <dsp:spPr>
        <a:xfrm>
          <a:off x="7945535" y="598295"/>
          <a:ext cx="532323" cy="5323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65308" y="598295"/>
        <a:ext cx="292777" cy="400573"/>
      </dsp:txXfrm>
    </dsp:sp>
    <dsp:sp modelId="{CD709606-533C-4D5B-92CE-1C3EF8DC7F62}">
      <dsp:nvSpPr>
        <dsp:cNvPr id="0" name=""/>
        <dsp:cNvSpPr/>
      </dsp:nvSpPr>
      <dsp:spPr>
        <a:xfrm>
          <a:off x="8578622" y="1530999"/>
          <a:ext cx="532323" cy="532323"/>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98395" y="1530999"/>
        <a:ext cx="292777" cy="400573"/>
      </dsp:txXfrm>
    </dsp:sp>
    <dsp:sp modelId="{4B1B5E1A-86B6-4658-B559-CFF156EB141C}">
      <dsp:nvSpPr>
        <dsp:cNvPr id="0" name=""/>
        <dsp:cNvSpPr/>
      </dsp:nvSpPr>
      <dsp:spPr>
        <a:xfrm>
          <a:off x="9211709" y="2450054"/>
          <a:ext cx="532323" cy="532323"/>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endParaRPr lang="en-US" sz="1100" kern="1200"/>
        </a:p>
      </dsp:txBody>
      <dsp:txXfrm>
        <a:off x="9331482" y="2450054"/>
        <a:ext cx="292777" cy="400573"/>
      </dsp:txXfrm>
    </dsp:sp>
    <dsp:sp modelId="{683F7A52-F291-48F4-93EB-83F4F528E63F}">
      <dsp:nvSpPr>
        <dsp:cNvPr id="0" name=""/>
        <dsp:cNvSpPr/>
      </dsp:nvSpPr>
      <dsp:spPr>
        <a:xfrm>
          <a:off x="9844796" y="3391858"/>
          <a:ext cx="532323" cy="53232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64569" y="3391858"/>
        <a:ext cx="292777" cy="400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F3775-44E6-4896-93F5-EE92F4B4B00C}">
      <dsp:nvSpPr>
        <dsp:cNvPr id="0" name=""/>
        <dsp:cNvSpPr/>
      </dsp:nvSpPr>
      <dsp:spPr>
        <a:xfrm>
          <a:off x="0" y="0"/>
          <a:ext cx="5000164" cy="10611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defRPr cap="all"/>
          </a:pPr>
          <a:r>
            <a:rPr lang="en-US" sz="2000" b="1" i="1" kern="1200">
              <a:latin typeface="Calibri"/>
              <a:cs typeface="Calibri"/>
            </a:rPr>
            <a:t>Networking and Leadership Panel </a:t>
          </a:r>
        </a:p>
      </dsp:txBody>
      <dsp:txXfrm>
        <a:off x="31081" y="31081"/>
        <a:ext cx="3765398" cy="999018"/>
      </dsp:txXfrm>
    </dsp:sp>
    <dsp:sp modelId="{F44A55A1-3997-4DB1-9C7B-CEA810A85CD2}">
      <dsp:nvSpPr>
        <dsp:cNvPr id="0" name=""/>
        <dsp:cNvSpPr/>
      </dsp:nvSpPr>
      <dsp:spPr>
        <a:xfrm>
          <a:off x="418763" y="1254122"/>
          <a:ext cx="5000164" cy="10611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defRPr cap="all"/>
          </a:pPr>
          <a:r>
            <a:rPr lang="en-US" sz="2000" b="1" i="1" kern="1200">
              <a:solidFill>
                <a:schemeClr val="bg1"/>
              </a:solidFill>
              <a:latin typeface="Calibri"/>
              <a:cs typeface="Calibri"/>
            </a:rPr>
            <a:t> </a:t>
          </a:r>
          <a:r>
            <a:rPr lang="en-US" sz="2000" b="1" i="1" kern="1200">
              <a:solidFill>
                <a:schemeClr val="bg1"/>
              </a:solidFill>
            </a:rPr>
            <a:t>SAGE</a:t>
          </a:r>
          <a:r>
            <a:rPr lang="en-US" sz="2000" b="1" i="1" kern="1200">
              <a:solidFill>
                <a:schemeClr val="bg1"/>
              </a:solidFill>
              <a:latin typeface="Calibri Light" panose="020F0302020204030204"/>
            </a:rPr>
            <a:t>,</a:t>
          </a:r>
          <a:r>
            <a:rPr lang="en-US" sz="2000" b="1" i="1" kern="1200">
              <a:solidFill>
                <a:schemeClr val="bg1"/>
              </a:solidFill>
            </a:rPr>
            <a:t> Grad SWE</a:t>
          </a:r>
          <a:r>
            <a:rPr lang="en-US" sz="2000" b="1" i="1" kern="1200">
              <a:solidFill>
                <a:schemeClr val="bg1"/>
              </a:solidFill>
              <a:latin typeface="Calibri Light" panose="020F0302020204030204"/>
            </a:rPr>
            <a:t>,</a:t>
          </a:r>
          <a:r>
            <a:rPr lang="en-US" sz="2000" b="1" i="1" kern="1200">
              <a:solidFill>
                <a:schemeClr val="bg1"/>
              </a:solidFill>
            </a:rPr>
            <a:t> JLLA</a:t>
          </a:r>
          <a:r>
            <a:rPr lang="en-US" sz="2000" b="1" i="1" kern="1200">
              <a:solidFill>
                <a:schemeClr val="bg1"/>
              </a:solidFill>
              <a:latin typeface="Calibri Light" panose="020F0302020204030204"/>
            </a:rPr>
            <a:t>, </a:t>
          </a:r>
          <a:r>
            <a:rPr lang="en-US" sz="2000" b="1" i="1" kern="1200">
              <a:solidFill>
                <a:schemeClr val="bg1"/>
              </a:solidFill>
            </a:rPr>
            <a:t>Black STEM</a:t>
          </a:r>
          <a:r>
            <a:rPr lang="en-US" sz="2000" b="1" i="1" kern="1200">
              <a:solidFill>
                <a:schemeClr val="bg1"/>
              </a:solidFill>
              <a:latin typeface="Calibri Light" panose="020F0302020204030204"/>
            </a:rPr>
            <a:t>, ITE, Grad SHPE</a:t>
          </a:r>
          <a:endParaRPr lang="en-US" sz="2000" b="1" i="1" kern="1200">
            <a:solidFill>
              <a:schemeClr val="bg1"/>
            </a:solidFill>
          </a:endParaRPr>
        </a:p>
      </dsp:txBody>
      <dsp:txXfrm>
        <a:off x="449844" y="1285203"/>
        <a:ext cx="3829471" cy="999018"/>
      </dsp:txXfrm>
    </dsp:sp>
    <dsp:sp modelId="{C287F00C-26C0-4D84-8619-D431F0F986C7}">
      <dsp:nvSpPr>
        <dsp:cNvPr id="0" name=""/>
        <dsp:cNvSpPr/>
      </dsp:nvSpPr>
      <dsp:spPr>
        <a:xfrm>
          <a:off x="831277" y="2508244"/>
          <a:ext cx="5000164" cy="10611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cap="all"/>
          </a:pPr>
          <a:r>
            <a:rPr lang="en-US" sz="2000" b="1" i="1" kern="1200">
              <a:latin typeface="Calibri"/>
              <a:cs typeface="Calibri"/>
            </a:rPr>
            <a:t>Managing Multiple Rolls as a Graduate Student-Ioulia Valla</a:t>
          </a:r>
        </a:p>
      </dsp:txBody>
      <dsp:txXfrm>
        <a:off x="862358" y="2539325"/>
        <a:ext cx="3835721" cy="999018"/>
      </dsp:txXfrm>
    </dsp:sp>
    <dsp:sp modelId="{AC9ADD4D-24E2-479A-AB2B-B261E65F8492}">
      <dsp:nvSpPr>
        <dsp:cNvPr id="0" name=""/>
        <dsp:cNvSpPr/>
      </dsp:nvSpPr>
      <dsp:spPr>
        <a:xfrm>
          <a:off x="1250041" y="3762366"/>
          <a:ext cx="5000164" cy="106118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cap="all"/>
          </a:pPr>
          <a:r>
            <a:rPr lang="en-US" sz="2000" b="1" i="1" kern="1200">
              <a:latin typeface="Calibri"/>
              <a:cs typeface="Calibri"/>
            </a:rPr>
            <a:t>Round table discussions with student leaders        </a:t>
          </a:r>
          <a:endParaRPr lang="en-US" sz="2000" kern="1200"/>
        </a:p>
      </dsp:txBody>
      <dsp:txXfrm>
        <a:off x="1281122" y="3793447"/>
        <a:ext cx="3829471" cy="999018"/>
      </dsp:txXfrm>
    </dsp:sp>
    <dsp:sp modelId="{EE7D51F7-A666-4D61-ACFC-5126406C7D75}">
      <dsp:nvSpPr>
        <dsp:cNvPr id="0" name=""/>
        <dsp:cNvSpPr/>
      </dsp:nvSpPr>
      <dsp:spPr>
        <a:xfrm>
          <a:off x="4310397" y="812767"/>
          <a:ext cx="689767" cy="68976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465595" y="812767"/>
        <a:ext cx="379371" cy="519050"/>
      </dsp:txXfrm>
    </dsp:sp>
    <dsp:sp modelId="{007F98A0-BA82-4C10-BFAE-8BDED020AA1E}">
      <dsp:nvSpPr>
        <dsp:cNvPr id="0" name=""/>
        <dsp:cNvSpPr/>
      </dsp:nvSpPr>
      <dsp:spPr>
        <a:xfrm>
          <a:off x="4729161" y="2066889"/>
          <a:ext cx="689767" cy="68976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884359" y="2066889"/>
        <a:ext cx="379371" cy="519050"/>
      </dsp:txXfrm>
    </dsp:sp>
    <dsp:sp modelId="{2B733E41-8A49-4FA9-A792-D9752BB4480B}">
      <dsp:nvSpPr>
        <dsp:cNvPr id="0" name=""/>
        <dsp:cNvSpPr/>
      </dsp:nvSpPr>
      <dsp:spPr>
        <a:xfrm>
          <a:off x="5141674" y="3321012"/>
          <a:ext cx="689767" cy="68976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296872" y="3321012"/>
        <a:ext cx="379371" cy="519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8027-D635-42DC-A7B4-4B24E173E4A0}">
      <dsp:nvSpPr>
        <dsp:cNvPr id="0" name=""/>
        <dsp:cNvSpPr/>
      </dsp:nvSpPr>
      <dsp:spPr>
        <a:xfrm>
          <a:off x="0" y="0"/>
          <a:ext cx="8477859" cy="8189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b="0" kern="1200">
              <a:solidFill>
                <a:schemeClr val="bg1"/>
              </a:solidFill>
            </a:rPr>
            <a:t>Student resources </a:t>
          </a:r>
          <a:endParaRPr lang="en-US" sz="3000" b="0" kern="1200">
            <a:solidFill>
              <a:schemeClr val="bg1"/>
            </a:solidFill>
            <a:latin typeface="Calibri Light"/>
            <a:cs typeface="Calibri Light"/>
          </a:endParaRPr>
        </a:p>
      </dsp:txBody>
      <dsp:txXfrm>
        <a:off x="23986" y="23986"/>
        <a:ext cx="7498320" cy="770987"/>
      </dsp:txXfrm>
    </dsp:sp>
    <dsp:sp modelId="{7827DCEF-A86E-4682-8E9F-709DD43634C2}">
      <dsp:nvSpPr>
        <dsp:cNvPr id="0" name=""/>
        <dsp:cNvSpPr/>
      </dsp:nvSpPr>
      <dsp:spPr>
        <a:xfrm>
          <a:off x="633086" y="932704"/>
          <a:ext cx="8477859" cy="818959"/>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kern="1200">
              <a:latin typeface="Calibri"/>
              <a:ea typeface="Calibri"/>
              <a:cs typeface="Calibri"/>
            </a:rPr>
            <a:t>Student health and wellness</a:t>
          </a:r>
        </a:p>
      </dsp:txBody>
      <dsp:txXfrm>
        <a:off x="657072" y="956690"/>
        <a:ext cx="7264476" cy="770987"/>
      </dsp:txXfrm>
    </dsp:sp>
    <dsp:sp modelId="{8D5ADA1F-7C6B-4B97-A8BE-AFB9EC1CE362}">
      <dsp:nvSpPr>
        <dsp:cNvPr id="0" name=""/>
        <dsp:cNvSpPr/>
      </dsp:nvSpPr>
      <dsp:spPr>
        <a:xfrm>
          <a:off x="1266173" y="1865408"/>
          <a:ext cx="8477859" cy="81895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defRPr cap="all"/>
          </a:pPr>
          <a:r>
            <a:rPr lang="en-US" sz="3000" kern="1200">
              <a:latin typeface="Calibri"/>
              <a:ea typeface="Calibri"/>
              <a:cs typeface="Calibri"/>
            </a:rPr>
            <a:t>Navigating Grad School</a:t>
          </a:r>
          <a:r>
            <a:rPr lang="en-US" sz="3000" kern="1200">
              <a:latin typeface="Calibri"/>
              <a:cs typeface="Calibri"/>
            </a:rPr>
            <a:t> </a:t>
          </a:r>
        </a:p>
      </dsp:txBody>
      <dsp:txXfrm>
        <a:off x="1290159" y="1889394"/>
        <a:ext cx="7264476" cy="770987"/>
      </dsp:txXfrm>
    </dsp:sp>
    <dsp:sp modelId="{286B4B4E-D31E-448B-A589-C5C5677A2CEC}">
      <dsp:nvSpPr>
        <dsp:cNvPr id="0" name=""/>
        <dsp:cNvSpPr/>
      </dsp:nvSpPr>
      <dsp:spPr>
        <a:xfrm>
          <a:off x="1899260" y="2798112"/>
          <a:ext cx="8477859" cy="818959"/>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u="sng" kern="1200">
              <a:solidFill>
                <a:schemeClr val="accent1">
                  <a:lumMod val="49000"/>
                </a:schemeClr>
              </a:solidFill>
              <a:latin typeface="Calibri"/>
              <a:cs typeface="Calibri"/>
            </a:rPr>
            <a:t>GRADUATE STUDENT UNION PRESENTATION</a:t>
          </a:r>
        </a:p>
      </dsp:txBody>
      <dsp:txXfrm>
        <a:off x="1923246" y="2822098"/>
        <a:ext cx="7264476" cy="770987"/>
      </dsp:txXfrm>
    </dsp:sp>
    <dsp:sp modelId="{11FD612B-FCD0-4CB4-8755-1FB23B6389A0}">
      <dsp:nvSpPr>
        <dsp:cNvPr id="0" name=""/>
        <dsp:cNvSpPr/>
      </dsp:nvSpPr>
      <dsp:spPr>
        <a:xfrm>
          <a:off x="2532347" y="3730817"/>
          <a:ext cx="8477859" cy="8189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defRPr cap="all"/>
          </a:pPr>
          <a:r>
            <a:rPr lang="en-US" sz="3000" kern="1200">
              <a:solidFill>
                <a:schemeClr val="bg1"/>
              </a:solidFill>
              <a:latin typeface="Calibri"/>
              <a:cs typeface="Calibri"/>
            </a:rPr>
            <a:t>Lunch with student representative </a:t>
          </a:r>
        </a:p>
      </dsp:txBody>
      <dsp:txXfrm>
        <a:off x="2556333" y="3754803"/>
        <a:ext cx="7264476" cy="770987"/>
      </dsp:txXfrm>
    </dsp:sp>
    <dsp:sp modelId="{07724C17-A428-4F59-82AB-E34C9232D697}">
      <dsp:nvSpPr>
        <dsp:cNvPr id="0" name=""/>
        <dsp:cNvSpPr/>
      </dsp:nvSpPr>
      <dsp:spPr>
        <a:xfrm>
          <a:off x="7945535" y="598295"/>
          <a:ext cx="532323" cy="5323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65308" y="598295"/>
        <a:ext cx="292777" cy="400573"/>
      </dsp:txXfrm>
    </dsp:sp>
    <dsp:sp modelId="{CD709606-533C-4D5B-92CE-1C3EF8DC7F62}">
      <dsp:nvSpPr>
        <dsp:cNvPr id="0" name=""/>
        <dsp:cNvSpPr/>
      </dsp:nvSpPr>
      <dsp:spPr>
        <a:xfrm>
          <a:off x="8578622" y="1530999"/>
          <a:ext cx="532323" cy="532323"/>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98395" y="1530999"/>
        <a:ext cx="292777" cy="400573"/>
      </dsp:txXfrm>
    </dsp:sp>
    <dsp:sp modelId="{4B1B5E1A-86B6-4658-B559-CFF156EB141C}">
      <dsp:nvSpPr>
        <dsp:cNvPr id="0" name=""/>
        <dsp:cNvSpPr/>
      </dsp:nvSpPr>
      <dsp:spPr>
        <a:xfrm>
          <a:off x="9211709" y="2450054"/>
          <a:ext cx="532323" cy="532323"/>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endParaRPr lang="en-US" sz="1100" kern="1200"/>
        </a:p>
      </dsp:txBody>
      <dsp:txXfrm>
        <a:off x="9331482" y="2450054"/>
        <a:ext cx="292777" cy="400573"/>
      </dsp:txXfrm>
    </dsp:sp>
    <dsp:sp modelId="{683F7A52-F291-48F4-93EB-83F4F528E63F}">
      <dsp:nvSpPr>
        <dsp:cNvPr id="0" name=""/>
        <dsp:cNvSpPr/>
      </dsp:nvSpPr>
      <dsp:spPr>
        <a:xfrm>
          <a:off x="9844796" y="3391858"/>
          <a:ext cx="532323" cy="53232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64569" y="3391858"/>
        <a:ext cx="292777" cy="4005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A8027-D635-42DC-A7B4-4B24E173E4A0}">
      <dsp:nvSpPr>
        <dsp:cNvPr id="0" name=""/>
        <dsp:cNvSpPr/>
      </dsp:nvSpPr>
      <dsp:spPr>
        <a:xfrm>
          <a:off x="0" y="0"/>
          <a:ext cx="8477859" cy="8189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defRPr cap="all"/>
          </a:pPr>
          <a:r>
            <a:rPr lang="en-US" sz="3100" b="0" kern="1200">
              <a:solidFill>
                <a:schemeClr val="bg1"/>
              </a:solidFill>
            </a:rPr>
            <a:t>Student resources </a:t>
          </a:r>
          <a:endParaRPr lang="en-US" sz="3100" b="0" kern="1200">
            <a:solidFill>
              <a:schemeClr val="bg1"/>
            </a:solidFill>
            <a:latin typeface="Calibri Light"/>
            <a:cs typeface="Calibri Light"/>
          </a:endParaRPr>
        </a:p>
      </dsp:txBody>
      <dsp:txXfrm>
        <a:off x="23986" y="23986"/>
        <a:ext cx="7498320" cy="770987"/>
      </dsp:txXfrm>
    </dsp:sp>
    <dsp:sp modelId="{7827DCEF-A86E-4682-8E9F-709DD43634C2}">
      <dsp:nvSpPr>
        <dsp:cNvPr id="0" name=""/>
        <dsp:cNvSpPr/>
      </dsp:nvSpPr>
      <dsp:spPr>
        <a:xfrm>
          <a:off x="633086" y="932704"/>
          <a:ext cx="8477859" cy="818959"/>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cap="all"/>
          </a:pPr>
          <a:r>
            <a:rPr lang="en-US" sz="3100" kern="1200">
              <a:latin typeface="Calibri"/>
              <a:ea typeface="Calibri"/>
              <a:cs typeface="Calibri"/>
            </a:rPr>
            <a:t>Student health and wellness</a:t>
          </a:r>
        </a:p>
      </dsp:txBody>
      <dsp:txXfrm>
        <a:off x="657072" y="956690"/>
        <a:ext cx="7264476" cy="770987"/>
      </dsp:txXfrm>
    </dsp:sp>
    <dsp:sp modelId="{8D5ADA1F-7C6B-4B97-A8BE-AFB9EC1CE362}">
      <dsp:nvSpPr>
        <dsp:cNvPr id="0" name=""/>
        <dsp:cNvSpPr/>
      </dsp:nvSpPr>
      <dsp:spPr>
        <a:xfrm>
          <a:off x="1266173" y="1865408"/>
          <a:ext cx="8477859" cy="81895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defRPr cap="all"/>
          </a:pPr>
          <a:r>
            <a:rPr lang="en-US" sz="3100" kern="1200">
              <a:latin typeface="Calibri"/>
              <a:ea typeface="Calibri"/>
              <a:cs typeface="Calibri"/>
            </a:rPr>
            <a:t>Navigating Grad School</a:t>
          </a:r>
          <a:r>
            <a:rPr lang="en-US" sz="3100" kern="1200">
              <a:latin typeface="Calibri"/>
              <a:cs typeface="Calibri"/>
            </a:rPr>
            <a:t> </a:t>
          </a:r>
        </a:p>
      </dsp:txBody>
      <dsp:txXfrm>
        <a:off x="1290159" y="1889394"/>
        <a:ext cx="7264476" cy="770987"/>
      </dsp:txXfrm>
    </dsp:sp>
    <dsp:sp modelId="{286B4B4E-D31E-448B-A589-C5C5677A2CEC}">
      <dsp:nvSpPr>
        <dsp:cNvPr id="0" name=""/>
        <dsp:cNvSpPr/>
      </dsp:nvSpPr>
      <dsp:spPr>
        <a:xfrm>
          <a:off x="1899260" y="2798112"/>
          <a:ext cx="8477859" cy="818959"/>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solidFill>
                <a:schemeClr val="bg1"/>
              </a:solidFill>
              <a:latin typeface="Calibri Light" panose="020F0302020204030204"/>
            </a:rPr>
            <a:t>GRADUATE STUDENT UNION PRESENTATION</a:t>
          </a:r>
          <a:endParaRPr lang="en-US" sz="3100" kern="1200">
            <a:solidFill>
              <a:schemeClr val="bg1"/>
            </a:solidFill>
          </a:endParaRPr>
        </a:p>
      </dsp:txBody>
      <dsp:txXfrm>
        <a:off x="1923246" y="2822098"/>
        <a:ext cx="7264476" cy="770987"/>
      </dsp:txXfrm>
    </dsp:sp>
    <dsp:sp modelId="{11FD612B-FCD0-4CB4-8755-1FB23B6389A0}">
      <dsp:nvSpPr>
        <dsp:cNvPr id="0" name=""/>
        <dsp:cNvSpPr/>
      </dsp:nvSpPr>
      <dsp:spPr>
        <a:xfrm>
          <a:off x="2532347" y="3730817"/>
          <a:ext cx="8477859" cy="8189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cap="all"/>
          </a:pPr>
          <a:r>
            <a:rPr lang="en-US" sz="3100" b="1" kern="1200">
              <a:solidFill>
                <a:schemeClr val="accent1">
                  <a:lumMod val="49000"/>
                </a:schemeClr>
              </a:solidFill>
              <a:latin typeface="Calibri"/>
              <a:cs typeface="Calibri"/>
            </a:rPr>
            <a:t>Lunch with student representative </a:t>
          </a:r>
        </a:p>
      </dsp:txBody>
      <dsp:txXfrm>
        <a:off x="2556333" y="3754803"/>
        <a:ext cx="7264476" cy="770987"/>
      </dsp:txXfrm>
    </dsp:sp>
    <dsp:sp modelId="{07724C17-A428-4F59-82AB-E34C9232D697}">
      <dsp:nvSpPr>
        <dsp:cNvPr id="0" name=""/>
        <dsp:cNvSpPr/>
      </dsp:nvSpPr>
      <dsp:spPr>
        <a:xfrm>
          <a:off x="7945535" y="598295"/>
          <a:ext cx="532323" cy="5323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65308" y="598295"/>
        <a:ext cx="292777" cy="400573"/>
      </dsp:txXfrm>
    </dsp:sp>
    <dsp:sp modelId="{CD709606-533C-4D5B-92CE-1C3EF8DC7F62}">
      <dsp:nvSpPr>
        <dsp:cNvPr id="0" name=""/>
        <dsp:cNvSpPr/>
      </dsp:nvSpPr>
      <dsp:spPr>
        <a:xfrm>
          <a:off x="8578622" y="1530999"/>
          <a:ext cx="532323" cy="532323"/>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698395" y="1530999"/>
        <a:ext cx="292777" cy="400573"/>
      </dsp:txXfrm>
    </dsp:sp>
    <dsp:sp modelId="{4B1B5E1A-86B6-4658-B559-CFF156EB141C}">
      <dsp:nvSpPr>
        <dsp:cNvPr id="0" name=""/>
        <dsp:cNvSpPr/>
      </dsp:nvSpPr>
      <dsp:spPr>
        <a:xfrm>
          <a:off x="9211709" y="2450054"/>
          <a:ext cx="532323" cy="532323"/>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endParaRPr lang="en-US" sz="1100" kern="1200"/>
        </a:p>
      </dsp:txBody>
      <dsp:txXfrm>
        <a:off x="9331482" y="2450054"/>
        <a:ext cx="292777" cy="400573"/>
      </dsp:txXfrm>
    </dsp:sp>
    <dsp:sp modelId="{683F7A52-F291-48F4-93EB-83F4F528E63F}">
      <dsp:nvSpPr>
        <dsp:cNvPr id="0" name=""/>
        <dsp:cNvSpPr/>
      </dsp:nvSpPr>
      <dsp:spPr>
        <a:xfrm>
          <a:off x="9844796" y="3391858"/>
          <a:ext cx="532323" cy="53232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964569" y="3391858"/>
        <a:ext cx="292777" cy="4005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2E74F-C4C2-4B65-BD3E-53FDD10C9FEC}" type="datetimeFigureOut">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B6F0F-F409-47C0-9790-A28AFBB72506}" type="slidenum">
              <a:t>‹#›</a:t>
            </a:fld>
            <a:endParaRPr lang="en-US"/>
          </a:p>
        </p:txBody>
      </p:sp>
    </p:spTree>
    <p:extLst>
      <p:ext uri="{BB962C8B-B14F-4D97-AF65-F5344CB8AC3E}">
        <p14:creationId xmlns:p14="http://schemas.microsoft.com/office/powerpoint/2010/main" val="84613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uconngradunion.org/become-a-member/"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uconngradunion.org/bargaining.html"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uconngradunion.org/faqs.html"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uconngradunion.org/become-a-member/"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uconngradunion.org/bargaining.html"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www.uconngradunion.org/faqs.html"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21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2879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494EF-ABF2-4FEA-904E-330D949D55E7}" type="slidenum">
              <a:rPr lang="en-US" smtClean="0"/>
              <a:t>32</a:t>
            </a:fld>
            <a:endParaRPr lang="en-US"/>
          </a:p>
        </p:txBody>
      </p:sp>
    </p:spTree>
    <p:extLst>
      <p:ext uri="{BB962C8B-B14F-4D97-AF65-F5344CB8AC3E}">
        <p14:creationId xmlns:p14="http://schemas.microsoft.com/office/powerpoint/2010/main" val="3066420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6494EF-ABF2-4FEA-904E-330D949D5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57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US"/>
          </a:p>
        </p:txBody>
      </p:sp>
      <p:sp>
        <p:nvSpPr>
          <p:cNvPr id="4" name="Slide Number Placeholder 3"/>
          <p:cNvSpPr>
            <a:spLocks noGrp="1"/>
          </p:cNvSpPr>
          <p:nvPr>
            <p:ph type="sldNum" sz="quarter" idx="10"/>
          </p:nvPr>
        </p:nvSpPr>
        <p:spPr/>
        <p:txBody>
          <a:bodyPr/>
          <a:lstStyle/>
          <a:p>
            <a:fld id="{E72E9631-F251-4619-A0F2-59A4E7C28DF5}" type="slidenum">
              <a:rPr lang="en-US" smtClean="0"/>
              <a:t>34</a:t>
            </a:fld>
            <a:endParaRPr lang="en-US"/>
          </a:p>
        </p:txBody>
      </p:sp>
    </p:spTree>
    <p:extLst>
      <p:ext uri="{BB962C8B-B14F-4D97-AF65-F5344CB8AC3E}">
        <p14:creationId xmlns:p14="http://schemas.microsoft.com/office/powerpoint/2010/main" val="389913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KM</a:t>
            </a:r>
          </a:p>
        </p:txBody>
      </p:sp>
      <p:sp>
        <p:nvSpPr>
          <p:cNvPr id="4" name="Slide Number Placeholder 3"/>
          <p:cNvSpPr>
            <a:spLocks noGrp="1"/>
          </p:cNvSpPr>
          <p:nvPr>
            <p:ph type="sldNum" sz="quarter" idx="10"/>
          </p:nvPr>
        </p:nvSpPr>
        <p:spPr/>
        <p:txBody>
          <a:bodyPr/>
          <a:lstStyle/>
          <a:p>
            <a:fld id="{E72E9631-F251-4619-A0F2-59A4E7C28DF5}" type="slidenum">
              <a:rPr lang="en-US" smtClean="0"/>
              <a:t>35</a:t>
            </a:fld>
            <a:endParaRPr lang="en-US"/>
          </a:p>
        </p:txBody>
      </p:sp>
    </p:spTree>
    <p:extLst>
      <p:ext uri="{BB962C8B-B14F-4D97-AF65-F5344CB8AC3E}">
        <p14:creationId xmlns:p14="http://schemas.microsoft.com/office/powerpoint/2010/main" val="275511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Health and Wellness Mental Health team includes</a:t>
            </a:r>
            <a:r>
              <a:rPr lang="en-US" baseline="0"/>
              <a:t> a team of licensed practitioners who deliver a range of services.  This graphic outlines the various ways a student may interact with the mental health team through a rapid access response that is solution focused, student centered, leverages interventions with proven outcomes and is able to meet the diverse needs of all students regardless of where they are in their collegiate experience. </a:t>
            </a:r>
          </a:p>
          <a:p>
            <a:pPr marL="139700" indent="0">
              <a:buNone/>
            </a:pPr>
            <a:endParaRPr lang="en-US" baseline="0"/>
          </a:p>
          <a:p>
            <a:r>
              <a:rPr lang="en-US" baseline="0"/>
              <a:t>Starting with </a:t>
            </a:r>
            <a:r>
              <a:rPr lang="en-US" b="1" baseline="0"/>
              <a:t>Wellness Resources </a:t>
            </a:r>
            <a:r>
              <a:rPr lang="en-US" baseline="0"/>
              <a:t>which come in the form of mindfulness, meditation, yoga and online self directed resources that students can access</a:t>
            </a:r>
          </a:p>
          <a:p>
            <a:r>
              <a:rPr lang="en-US" b="1" baseline="0"/>
              <a:t>Let’s Talk </a:t>
            </a:r>
            <a:r>
              <a:rPr lang="en-US" baseline="0"/>
              <a:t>is an informal consultation appointment with a clinician. This is a great option for students who may need some quick advice of want to better understand the counseling experience. We also offer </a:t>
            </a:r>
            <a:r>
              <a:rPr lang="en-US" b="1" baseline="0"/>
              <a:t>Consultation</a:t>
            </a:r>
            <a:r>
              <a:rPr lang="en-US" baseline="0"/>
              <a:t> available to staff, faculty, parents and other students who may be concerned about a student and want to talk with a clinician</a:t>
            </a:r>
          </a:p>
          <a:p>
            <a:r>
              <a:rPr lang="en-US" baseline="0"/>
              <a:t>We offer two primary treatment modalities which are:</a:t>
            </a:r>
          </a:p>
          <a:p>
            <a:r>
              <a:rPr lang="en-US" baseline="0"/>
              <a:t>- </a:t>
            </a:r>
            <a:r>
              <a:rPr lang="en-US" b="1" baseline="0"/>
              <a:t>Group Treatment - </a:t>
            </a:r>
            <a:r>
              <a:rPr lang="en-US" b="0" baseline="0"/>
              <a:t>offers students the opportunity to address issues commonly experienced by college students in a confidential, supportive manner.</a:t>
            </a:r>
          </a:p>
          <a:p>
            <a:pPr marL="0" indent="0">
              <a:buFontTx/>
              <a:buNone/>
            </a:pPr>
            <a:r>
              <a:rPr lang="en-US" b="1" baseline="0"/>
              <a:t>- Individual Treatment </a:t>
            </a:r>
            <a:r>
              <a:rPr lang="en-US" b="0" baseline="0"/>
              <a:t>-</a:t>
            </a:r>
            <a:r>
              <a:rPr lang="en-US" baseline="0"/>
              <a:t> is a brief solution focused, student centered approach focused on current life circumstances.  </a:t>
            </a:r>
          </a:p>
          <a:p>
            <a:pPr marL="0" indent="0">
              <a:buFontTx/>
              <a:buNone/>
            </a:pPr>
            <a:r>
              <a:rPr lang="en-US" b="0" baseline="0"/>
              <a:t>In addition, we offer:</a:t>
            </a:r>
          </a:p>
          <a:p>
            <a:pPr marL="0" indent="0">
              <a:buFontTx/>
              <a:buNone/>
            </a:pPr>
            <a:r>
              <a:rPr lang="en-US" b="1" baseline="0"/>
              <a:t>Medication Management </a:t>
            </a:r>
            <a:r>
              <a:rPr lang="en-US" baseline="0"/>
              <a:t>is also available for those students needing psychotropic medication</a:t>
            </a:r>
          </a:p>
          <a:p>
            <a:r>
              <a:rPr lang="en-US" b="1" baseline="0"/>
              <a:t>Crisis Support </a:t>
            </a:r>
            <a:r>
              <a:rPr lang="en-US" baseline="0"/>
              <a:t>provides clinical assessment for </a:t>
            </a:r>
            <a:r>
              <a:rPr lang="en-US" b="1" baseline="0">
                <a:solidFill>
                  <a:srgbClr val="FF0000"/>
                </a:solidFill>
              </a:rPr>
              <a:t>urgent OR emergent </a:t>
            </a:r>
            <a:r>
              <a:rPr lang="en-US" baseline="0"/>
              <a:t>mental health issues and is available 24/7/365 whether you are on campus, off campus, an international student at home or studying abroad</a:t>
            </a:r>
          </a:p>
          <a:p>
            <a:r>
              <a:rPr lang="en-US" b="1" baseline="0"/>
              <a:t>Clinical Case Management </a:t>
            </a:r>
            <a:r>
              <a:rPr lang="en-US" baseline="0"/>
              <a:t>– works closely with students who are stepping down from a higher level of care, are in need of specialized treatment or who may have long term treatment needs</a:t>
            </a:r>
          </a:p>
          <a:p>
            <a:endParaRPr lang="en-US" baseline="0"/>
          </a:p>
          <a:p>
            <a:endParaRPr lang="en-US"/>
          </a:p>
        </p:txBody>
      </p:sp>
      <p:sp>
        <p:nvSpPr>
          <p:cNvPr id="4" name="Slide Number Placeholder 3"/>
          <p:cNvSpPr>
            <a:spLocks noGrp="1"/>
          </p:cNvSpPr>
          <p:nvPr>
            <p:ph type="sldNum" sz="quarter" idx="10"/>
          </p:nvPr>
        </p:nvSpPr>
        <p:spPr/>
        <p:txBody>
          <a:bodyPr/>
          <a:lstStyle/>
          <a:p>
            <a:fld id="{EA7B0D4E-21FF-4AEB-B99E-2D062DC8B1C4}" type="slidenum">
              <a:rPr lang="en-US" smtClean="0"/>
              <a:t>36</a:t>
            </a:fld>
            <a:endParaRPr lang="en-US"/>
          </a:p>
        </p:txBody>
      </p:sp>
    </p:spTree>
    <p:extLst>
      <p:ext uri="{BB962C8B-B14F-4D97-AF65-F5344CB8AC3E}">
        <p14:creationId xmlns:p14="http://schemas.microsoft.com/office/powerpoint/2010/main" val="107683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AM 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980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2E9631-F251-4619-A0F2-59A4E7C28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54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A7B0D4E-21FF-4AEB-B99E-2D062DC8B1C4}" type="slidenum">
              <a:rPr lang="en-US" smtClean="0"/>
              <a:t>38</a:t>
            </a:fld>
            <a:endParaRPr lang="en-US"/>
          </a:p>
        </p:txBody>
      </p:sp>
    </p:spTree>
    <p:extLst>
      <p:ext uri="{BB962C8B-B14F-4D97-AF65-F5344CB8AC3E}">
        <p14:creationId xmlns:p14="http://schemas.microsoft.com/office/powerpoint/2010/main" val="3596052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fld id="{2ABC2049-EFDC-4FF4-B5FC-DB76D67E0F76}" type="slidenum">
              <a:rPr lang="en-US" smtClean="0"/>
              <a:t>39</a:t>
            </a:fld>
            <a:endParaRPr lang="en-US"/>
          </a:p>
        </p:txBody>
      </p:sp>
    </p:spTree>
    <p:extLst>
      <p:ext uri="{BB962C8B-B14F-4D97-AF65-F5344CB8AC3E}">
        <p14:creationId xmlns:p14="http://schemas.microsoft.com/office/powerpoint/2010/main" val="2377762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734" indent="-251734">
              <a:buFont typeface="Arial,Sans-Serif"/>
              <a:buChar char="•"/>
            </a:pPr>
            <a:endParaRPr lang="en-US"/>
          </a:p>
        </p:txBody>
      </p:sp>
    </p:spTree>
    <p:extLst>
      <p:ext uri="{BB962C8B-B14F-4D97-AF65-F5344CB8AC3E}">
        <p14:creationId xmlns:p14="http://schemas.microsoft.com/office/powerpoint/2010/main" val="2488947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E9631-F251-4619-A0F2-59A4E7C28DF5}" type="slidenum">
              <a:rPr lang="en-US" smtClean="0"/>
              <a:t>41</a:t>
            </a:fld>
            <a:endParaRPr lang="en-US"/>
          </a:p>
        </p:txBody>
      </p:sp>
    </p:spTree>
    <p:extLst>
      <p:ext uri="{BB962C8B-B14F-4D97-AF65-F5344CB8AC3E}">
        <p14:creationId xmlns:p14="http://schemas.microsoft.com/office/powerpoint/2010/main" val="419812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70BDF-BD88-42DA-95EE-729D581F7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047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0ED14-89A9-487C-9F3B-DFBF7E7824D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75364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Names, department, role in the GEU</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We’re here to give you a quick summary of the improvements we have won through our union at UConn, explain the importance and encourage you to sign up as members of the union, and answer any questions.</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Please note that this presentation is for Graduate Assistants which is an umbrella term for teaching assistants and research assistants. Fellows do not fall under our contract nor do GAs at UConn health. But, if either of these apply to you we are always more than happy to assist you with any questions or concerns you may have. </a:t>
            </a:r>
            <a:endParaRPr/>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from Iran</a:t>
            </a:r>
          </a:p>
          <a:p>
            <a:r>
              <a:rPr lang="en-US"/>
              <a:t>Mother of 2 teenagers and a dog</a:t>
            </a:r>
          </a:p>
          <a:p>
            <a:r>
              <a:rPr lang="en-US"/>
              <a:t>Soccer family</a:t>
            </a:r>
          </a:p>
          <a:p>
            <a:r>
              <a:rPr lang="en-US"/>
              <a:t>Both girls play club and school soccer</a:t>
            </a:r>
          </a:p>
          <a:p>
            <a:r>
              <a:rPr lang="en-US"/>
              <a:t>Even my dog- very good defense player –Ball does not pass him</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39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Today we’ll be touching on the following topics: </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What is a Labor Union?</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Why We Started the GEU</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Highlights of Improvements</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Importance of Membership</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Strengthening Our Voice beyond UConn</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Q&amp;A</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A labor union is an organization that creates a collective voice and collective power for workers. We advocate together for good working conditions, fair treatment, and to overcome challenges in our working environments</a:t>
            </a:r>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Times New Roman"/>
                <a:ea typeface="Times New Roman"/>
                <a:cs typeface="Times New Roman"/>
                <a:sym typeface="Times New Roman"/>
              </a:rPr>
              <a:t>Many of our members have faced and continue to face challenges with caring for themselves and their families, managing emotional and financial stress, and navigating changing university policies and federal laws. If we think of these as individual problems, we would just be chipping away at that part of the problem by ourselves, instead of considering the larger picture of systemic and institutional challenges. </a:t>
            </a:r>
            <a:endParaRPr sz="14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Your work situation is part of a large ecosystem of values, attitudes, beliefs, and power relations. So when we are thinking the challenges that we face within our work as GAs, the cause of the challenge is often not coming from, or coming solely from, the individual or personal realm. </a:t>
            </a: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When we have a labor union and collective bargaining (see slide 25 for definition), instead of facing those problems alone, you’re surrounded by others who are fighting for the same thing and</a:t>
            </a:r>
            <a:r>
              <a:rPr lang="en-US" sz="1400" b="1" i="1">
                <a:latin typeface="Times New Roman"/>
                <a:ea typeface="Times New Roman"/>
                <a:cs typeface="Times New Roman"/>
                <a:sym typeface="Times New Roman"/>
              </a:rPr>
              <a:t> </a:t>
            </a:r>
            <a:r>
              <a:rPr lang="en-US" sz="1400">
                <a:latin typeface="Times New Roman"/>
                <a:ea typeface="Times New Roman"/>
                <a:cs typeface="Times New Roman"/>
                <a:sym typeface="Times New Roman"/>
              </a:rPr>
              <a:t>using their power together. </a:t>
            </a:r>
            <a:endParaRPr sz="1400"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we have a labor union and collective bargaining—instead of standing in front of that insurmountable wall yourself, you’re surrounded by others who are fighting for the same thing, using their power together, and developing and acquiring tools to be able to take down that wall.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There are four main ways that we create collective power to ensure fairness and respect for all GAs at UConn. </a:t>
            </a:r>
            <a:endParaRPr sz="1400">
              <a:latin typeface="Calibri"/>
              <a:ea typeface="Calibri"/>
              <a:cs typeface="Calibri"/>
              <a:sym typeface="Calibri"/>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First, we have a strong contract. Our most recent contract went into effect two years ago. Our ability to win this contract and future contracts relies on having a large majority of dues-paying members. This shows that we are committed as a union, and provides resources for the contract negotiation process.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Secondly, it’s not enough to have a contract on paper, we need to make sure it’s enforced. We enforce the contract by standing up for members’ rights both within and outside of the formal grievance process. Our staff and dedicated volunteers ensure that members are educated about and have support in defending their rights as members of the GEU.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Third, we are always working to support and engage our members by  organizing within departments, communicating important resources and deadlines, and encouraging a sense of involvement and community through our monthly meetings, social media, and events.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Finally, we advocate at the local and state level for the needs and interests of GAs from local transportation to the state budget, we are actively advocating with elected officials, administrators, and decision-makers to ensure that the interests of GEU members are heard.</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Firstly, we have a strong collective bargaining agreement. Our most recent contract was approved this year and went into effect on July 1st. Our ability to win this contract and future contracts relies on having a large majority of dues-paying members. This shows that we are committed as a union, and provides resources for the contract negotiation process.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Secondly, we enforce the contract by standing up for members’ rights both within and outside of the formal grievance process. Our staff and dedicated volunteers ensure that members are educated about and have support in defending their rights as members of the GEU.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always working to support and engage our members, making sure that we spend time on building walkthroughs, prioritize timely communication, and encourage a sense of involvement and engagement through our monthly meetings, social media, and regular communication with the whole membership.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Finally, we advocate at the local and state level for the needs and interests of GAs from local transportation to the state budget, we are actively advocating with elected officials, administrators, and decision-makers to ensure that the interests of GEU members are heard.</a:t>
            </a: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Here are some recent examples of organizing and outreach efforts led by the GEU members: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Left photo: the photo on the left shows a coffee hour held in Fairfield Way (the center of the Storrs campus) where GEU members hand out free coffee and pastries and speak with grad students about the union and grad school life in general</a:t>
            </a:r>
            <a:endParaRPr sz="1400">
              <a:latin typeface="Times New Roman"/>
              <a:ea typeface="Times New Roman"/>
              <a:cs typeface="Times New Roman"/>
              <a:sym typeface="Times New Roman"/>
            </a:endParaRPr>
          </a:p>
          <a:p>
            <a:pPr marL="1371600" lvl="2" indent="-317500" algn="l" rtl="0">
              <a:spcBef>
                <a:spcPts val="36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In addition to coffee hours, GEU members also do walkthroughs to meet with graduate students</a:t>
            </a:r>
            <a:r>
              <a:rPr lang="en-US" sz="1400">
                <a:latin typeface="Times New Roman"/>
                <a:ea typeface="Times New Roman"/>
                <a:cs typeface="Times New Roman"/>
                <a:sym typeface="Times New Roman"/>
              </a:rPr>
              <a:t> to learn more about graduate student needs and engage more folks in the union. A walkthrough is exactly what it sounds like! GEU members literally “walk through” departments on campus and meet face-to-face with graduate students to talk about their experiences, share educational resources about what the union does, and invite people to become more involved</a:t>
            </a:r>
            <a:endParaRPr/>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c7a28b1eb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ec7a28b1eb_2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Before our union’s first contract in 2015, UConn could change our pay, benefits, and other work conditions unilaterally.  By May 2013 working conditions worsened due to an HR decision to cut major healthcare benefits  were so bad that HR basically took away health insurance while wages stagnated with increasing fees and workload (meaning you would be paying upwards of $300 just to walk in the door vs. a $15 copay with insurance). To emphasize that meant we would need to pay more from our wallets for a decline in health benefits. But by organizing over a thousand GAs from across all scientific and humanity departments to sign union cards we first got recognized. Additional sit-ins and protests by hundreds of GAs got us the contract. Like those GAs a decade ago, we still need to collectively advocate for ourselves and make improvements by unionizing our workplace, together. </a:t>
            </a:r>
            <a:endParaRPr/>
          </a:p>
        </p:txBody>
      </p:sp>
      <p:sp>
        <p:nvSpPr>
          <p:cNvPr id="228" name="Google Shape;228;g2ec7a28b1eb_2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2ddf7cf9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f2ddf7cf9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endParaRPr/>
          </a:p>
        </p:txBody>
      </p:sp>
      <p:sp>
        <p:nvSpPr>
          <p:cNvPr id="247" name="Google Shape;247;g2f2ddf7cf9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Now in our third contract, we have significantly improved our standard of living through a variety of financial benefits within our contract. </a:t>
            </a:r>
            <a:r>
              <a:rPr lang="en-US" sz="1400" i="1">
                <a:latin typeface="Times New Roman"/>
                <a:ea typeface="Times New Roman"/>
                <a:cs typeface="Times New Roman"/>
                <a:sym typeface="Times New Roman"/>
              </a:rPr>
              <a:t>Point to examples on the slide, and allow a little bit of time for questions here.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each year of our contract we have set percentage increase of our stipend ranging from 2-4% which is higher than other stipend increases that have been seen in other universities.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Along with annual stipend increases we have been able to get a portion of the fee bill waived, affordable healthcare, childcare subsidies and better parking. </a:t>
            </a:r>
            <a:endParaRPr/>
          </a:p>
          <a:p>
            <a:pPr marL="0" lvl="0" indent="0" algn="l" rtl="0">
              <a:spcBef>
                <a:spcPts val="0"/>
              </a:spcBef>
              <a:spcAft>
                <a:spcPts val="0"/>
              </a:spcAft>
              <a:buNone/>
            </a:pPr>
            <a:endParaRPr/>
          </a:p>
        </p:txBody>
      </p:sp>
      <p:sp>
        <p:nvSpPr>
          <p:cNvPr id="261" name="Google Shape;2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250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f2ddf7cf93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f2ddf7cf93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 have also expanded the workplace rights that GAs have as employees of the university.</a:t>
            </a:r>
            <a:r>
              <a:rPr lang="en-US" sz="1400" b="1">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Point to examples on the slide and allow time for questions.</a:t>
            </a:r>
            <a:endParaRPr sz="1400" i="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 addition to this, most of our members save hundreds or thousands of dollars per year with reduced price Area 2 parking, excellent health insurance rates with no deductibles, and childcare reimbursements.  </a:t>
            </a:r>
            <a:endParaRPr/>
          </a:p>
        </p:txBody>
      </p:sp>
      <p:sp>
        <p:nvSpPr>
          <p:cNvPr id="270" name="Google Shape;270;g2f2ddf7cf93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 have also expanded the workplace rights that GAs have as employees of the university.</a:t>
            </a:r>
            <a:r>
              <a:rPr lang="en-US" sz="1400" b="1">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Point to examples on the slide and allow time for questions.</a:t>
            </a:r>
            <a:endParaRPr sz="1400" i="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 addition to this, most of our members save hundreds or thousands of dollars per year with reduced price Area 2 parking, excellent health insurance rates with no deductibles, and childcare reimbursements.  </a:t>
            </a: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e7dbfc880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e7dbfc880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asked: we couldn’t find publicly available info about fees pre-2008</a:t>
            </a:r>
            <a:endParaRPr/>
          </a:p>
          <a:p>
            <a:pPr marL="0" lvl="0" indent="0" algn="l" rtl="0">
              <a:lnSpc>
                <a:spcPct val="100000"/>
              </a:lnSpc>
              <a:spcBef>
                <a:spcPts val="0"/>
              </a:spcBef>
              <a:spcAft>
                <a:spcPts val="0"/>
              </a:spcAft>
              <a:buSzPts val="1400"/>
              <a:buNone/>
            </a:pPr>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Here are graphs of how finances were like before and after the union. The blue line on the left shows you what the stipend from 2005 looks like if you just add inflation to it every year, while the yellow line is what a tier I GA made in actual salary. You can see that in the 10 years leading up to the union’s formation, GAs were making less and less money relative to inflation (point to screen), whereas after the union was formed, we had stronger bargaining power to guarantee salary increases in the contract and even outpaced the deficit from before. Over on the right you’ll see the same graph, but for fees that the university charges. Again the pattern is obvious, the university continues to steadily increase the fees that it charges us, but we’ve been able to negotiate far lower fees, such that we’re actually paying less now in </a:t>
            </a:r>
            <a:r>
              <a:rPr lang="en-US" sz="1400" i="1">
                <a:latin typeface="Times New Roman"/>
                <a:ea typeface="Times New Roman"/>
                <a:cs typeface="Times New Roman"/>
                <a:sym typeface="Times New Roman"/>
              </a:rPr>
              <a:t>real</a:t>
            </a:r>
            <a:r>
              <a:rPr lang="en-US" sz="1400">
                <a:latin typeface="Times New Roman"/>
                <a:ea typeface="Times New Roman"/>
                <a:cs typeface="Times New Roman"/>
                <a:sym typeface="Times New Roman"/>
              </a:rPr>
              <a:t> dollars than we were in 2008.</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88" name="Google Shape;288;g2e7dbfc880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7e719c0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7e719c09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This is an example pay stub for a Level 1 employee (not yet having a masters or equivalent degree) with a 20 hour/week contract. I want to point out two union-related line items. First is the Student Rec Center refund - this only happens once per semester, but the $200 fee for use of the rec center gets refunded. Secondly, this UCGR6950 cost is the union dues. This is 1.095% of your gross income that members pay per paycheck. </a:t>
            </a:r>
            <a:endParaRPr/>
          </a:p>
        </p:txBody>
      </p:sp>
      <p:sp>
        <p:nvSpPr>
          <p:cNvPr id="301" name="Google Shape;301;g2e7e719c09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bec22d952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1bec22d952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Just to hammer home how small the union dues are compared to our stipends, </a:t>
            </a:r>
            <a:r>
              <a:rPr lang="en-US" sz="1400">
                <a:latin typeface="Times New Roman"/>
                <a:ea typeface="Times New Roman"/>
                <a:cs typeface="Times New Roman"/>
                <a:sym typeface="Times New Roman"/>
              </a:rPr>
              <a:t>This pie graph shows the percentage of union dues that members pay in comparison to the rest of their gross pay. Importantly, we already know that in the 2025-26 academic year all GA’s will be getting a 3% stipend increase, but after that raises will be dependent on our next union bargaining session. Increased membership will signal to the university that we have a strong mandate, and help us gain leverage for future raises.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The contract that will result from this upcoming bargaining agreement will determine which rights you have for the majority of your time here at UConn; by becoming a member, you strengthen the chance of us protecting the rights we currently have for the future </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You might be wondering, “will I still receive union benefits if I’m a GA but not a union member?” </a:t>
            </a:r>
            <a:r>
              <a:rPr lang="en-US" sz="1400">
                <a:latin typeface="Times New Roman"/>
                <a:ea typeface="Times New Roman"/>
                <a:cs typeface="Times New Roman"/>
                <a:sym typeface="Times New Roman"/>
              </a:rPr>
              <a:t>The answer is yes, you will, but strong membership gives us a stronger negotiating power with the university. And it also means the union has more resources during the school year to resolve problems that the university creates.</a:t>
            </a:r>
            <a:endParaRPr/>
          </a:p>
        </p:txBody>
      </p:sp>
      <p:sp>
        <p:nvSpPr>
          <p:cNvPr id="320" name="Google Shape;320;g21bec22d952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685800" y="44767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benefits and pay we have won have been successfully enforced since our first contract. For example: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successfully address sexual harassment and discrimination;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when UConn suddenly created a $700 per year Visa Compliance Fee for international students in 2017, we negotiated a full waiver of that fee for all GAs because we argued it was discriminatory under our contract;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get access to time off to visit families when the university attempted to deny it;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address workload problems, either by reducing the assignment or getting extra pay; etc.</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responded to the COVID-19 crisis by holding the university accountable for academic and employment-related matters that have a significant impact on GAs.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a GA appeal the denial of their parental leave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A GA was denied a 6-week parental leave because they gave birth 3 days before the semester started but the union fought this and secured leave for the GA. Despite the support for granting the leave to the GA by the GA’s department, the university argued that because the GA technically gave birth in the summer, they were not entitled to more than 3 days of leave because the new fall contract had not technically started.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fought against increased workloads without proper compensation (getting compensated for increased course caps)</a:t>
            </a:r>
            <a:endParaRPr sz="14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As new GAs, you may run across a few issues. If for whatever reason your first check does not come on time, please contact us immediately and we will help you get an off cycle check.  Also, if you don’t receive a description of duties form, please let us know and we will make sure that your department assigns fair work that won’t lead to you getting overworked. For any issue, you can email us, or get in touch with your stewards, your points-of-contact. </a:t>
            </a:r>
            <a:endParaRPr sz="1400">
              <a:latin typeface="Times New Roman"/>
              <a:ea typeface="Times New Roman"/>
              <a:cs typeface="Times New Roman"/>
              <a:sym typeface="Times New Roman"/>
            </a:endParaRPr>
          </a:p>
        </p:txBody>
      </p:sp>
      <p:sp>
        <p:nvSpPr>
          <p:cNvPr id="340" name="Google Shape;34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Membership is one of the top ways that you can help make our collective voice stronger as GAs at UConn. Historically, nearly</a:t>
            </a:r>
            <a:r>
              <a:rPr lang="en-US" sz="1400">
                <a:highlight>
                  <a:srgbClr val="FFFFFF"/>
                </a:highlight>
                <a:latin typeface="Times New Roman"/>
                <a:ea typeface="Times New Roman"/>
                <a:cs typeface="Times New Roman"/>
                <a:sym typeface="Times New Roman"/>
              </a:rPr>
              <a:t> 75% percent </a:t>
            </a:r>
            <a:r>
              <a:rPr lang="en-US" sz="1400">
                <a:latin typeface="Times New Roman"/>
                <a:ea typeface="Times New Roman"/>
                <a:cs typeface="Times New Roman"/>
                <a:sym typeface="Times New Roman"/>
              </a:rPr>
              <a:t>of GAs were signed up as members of our union, enabling major improvements.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Strong majority membership enables us to negotiate and enforce improvements for GAs, so we strongly encourage everyone to sign up for the union.</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Wide participation also means we focus on what matters to GAs – fee waivers, international student rights, better health insurance, more affordable parking, etc. Only members can vote or otherwise participate in the GEU activities such as bargaining surveys, approval of bargaining agendas, ratifying contracts, etc. </a:t>
            </a:r>
            <a:endParaRPr sz="1400">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o"/>
            </a:pPr>
            <a:r>
              <a:rPr lang="en-US" sz="1400">
                <a:latin typeface="Times New Roman"/>
                <a:ea typeface="Times New Roman"/>
                <a:cs typeface="Times New Roman"/>
                <a:sym typeface="Times New Roman"/>
              </a:rPr>
              <a:t>Union Plus has numerous discounts on services such as lawyers, favored loan rates for union members, discounts on phone plans, and pet insurance. </a:t>
            </a:r>
            <a:endParaRPr sz="14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363" name="Google Shape;3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1ba86622d6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1ba86622d6_1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You’ll also see a section at the bottom of the form about what we call VCAP—Voluntary Community Action Program–to support our local and international union’s advocacy beyond campus on issues that matter to us as academic workers. Because our dues do not go towards political campaigns, you can consider contributing a small additional sum through VCAP, which allows us to have a broader political influence statewide and even federally.</a:t>
            </a:r>
            <a:r>
              <a:rPr lang="en-US" sz="1400" b="1">
                <a:latin typeface="Times New Roman"/>
                <a:ea typeface="Times New Roman"/>
                <a:cs typeface="Times New Roman"/>
                <a:sym typeface="Times New Roman"/>
              </a:rPr>
              <a:t> Mention that international students can’t contribute to VCAP though!</a:t>
            </a:r>
            <a:endParaRPr sz="1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Times New Roman"/>
                <a:ea typeface="Times New Roman"/>
                <a:cs typeface="Times New Roman"/>
                <a:sym typeface="Times New Roman"/>
              </a:rPr>
              <a:t>We would love to see you at our first membership meeting of the semester, which is going to be in September on Zoom and in person. You can register to attend the meeting at our website, uconngradunion.org, or by following the link in an email we will send out a week ahead of time. </a:t>
            </a:r>
            <a:r>
              <a:rPr lang="en-US"/>
              <a:t>More information can be found on our website once exact dates and locations are determined. Mention that we get food! </a:t>
            </a:r>
            <a:endParaRPr/>
          </a:p>
        </p:txBody>
      </p:sp>
      <p:sp>
        <p:nvSpPr>
          <p:cNvPr id="388" name="Google Shape;38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ba86622d6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1ba86622d6_1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 </a:t>
            </a:r>
            <a:r>
              <a:rPr lang="en-US" sz="1400">
                <a:latin typeface="Times New Roman"/>
                <a:ea typeface="Times New Roman"/>
                <a:cs typeface="Times New Roman"/>
                <a:sym typeface="Times New Roman"/>
              </a:rPr>
              <a:t>When you become a member of the GEU, there are many ways that you can choose to be involved. We need your help to make sure we can continue to enforce our rights, and to broaden our voice beyond the university. </a:t>
            </a:r>
            <a:endParaRPr sz="1400">
              <a:latin typeface="Calibri"/>
              <a:ea typeface="Calibri"/>
              <a:cs typeface="Calibri"/>
              <a:sym typeface="Calibri"/>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You can participate in many ways: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Participating in our monthly membership meetings,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Organizing with our staff and leaders or running for leadership yourself!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Join our standing committees such as the Organizing Committee or Social Justice Committee. No matter what you would like to do, we always have a place for you to participate and make your voice heard.</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Scan the QR code to fill out the get involved form (</a:t>
            </a:r>
            <a:r>
              <a:rPr lang="en-US" sz="1400" i="1">
                <a:latin typeface="Times New Roman"/>
                <a:ea typeface="Times New Roman"/>
                <a:cs typeface="Times New Roman"/>
                <a:sym typeface="Times New Roman"/>
              </a:rPr>
              <a:t>point to the QR code sheet)</a:t>
            </a:r>
            <a:endParaRPr sz="1400" b="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914400" lvl="0" indent="0" algn="l" rtl="0">
              <a:spcBef>
                <a:spcPts val="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94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ba86622d6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ba86622d6_1_3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Font typeface="Arial"/>
              <a:buChar char="●"/>
            </a:pPr>
            <a:r>
              <a:rPr lang="en-US" sz="1400">
                <a:latin typeface="Times New Roman"/>
                <a:ea typeface="Times New Roman"/>
                <a:cs typeface="Times New Roman"/>
                <a:sym typeface="Times New Roman"/>
              </a:rPr>
              <a:t>Before we wrap up, we also have a few important reminders that are relevant to being a new employee and starting this academic year. </a:t>
            </a:r>
            <a:endParaRPr sz="1400" b="1">
              <a:latin typeface="Calibri"/>
              <a:ea typeface="Calibri"/>
              <a:cs typeface="Calibri"/>
              <a:sym typeface="Calibri"/>
            </a:endParaRPr>
          </a:p>
          <a:p>
            <a:pPr marL="914400" lvl="1" indent="-317500" algn="l" rtl="0">
              <a:spcBef>
                <a:spcPts val="0"/>
              </a:spcBef>
              <a:spcAft>
                <a:spcPts val="0"/>
              </a:spcAft>
              <a:buClr>
                <a:schemeClr val="dk1"/>
              </a:buClr>
              <a:buSzPts val="1400"/>
              <a:buFont typeface="Times New Roman"/>
              <a:buChar char="o"/>
            </a:pPr>
            <a:r>
              <a:rPr lang="en-US" sz="1400" b="1">
                <a:latin typeface="Times New Roman"/>
                <a:ea typeface="Times New Roman"/>
                <a:cs typeface="Times New Roman"/>
                <a:sym typeface="Times New Roman"/>
              </a:rPr>
              <a:t>Sign up for health insurance.</a:t>
            </a:r>
            <a:r>
              <a:rPr lang="en-US" sz="1400">
                <a:latin typeface="Times New Roman"/>
                <a:ea typeface="Times New Roman"/>
                <a:cs typeface="Times New Roman"/>
                <a:sym typeface="Times New Roman"/>
              </a:rPr>
              <a:t> If you have any questions regarding Anthem, please send us an email. You can find more information about the insurance, as well as many other important things to do before your first day, by scanning the QR code. It will take you to the new GA onboarding site, secured in this contract to hold the university more accountable for us as new hire employees.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Sign up for payroll deduction for fee bills and for Parking/UPass</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Make sure your fee bill reflects the tuition and fee waivers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Childcare reimbursement happens towards the end of every semester – make sure you’re getting our emails!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Additionally, if you have any concerns about health and safety measures within your workplace, whether regarding personal protective equipment or other protocols or procedures, please let us know.</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encourage everyone to keep track of your hours and workload to ensure that your work expectations accurately reflect your Supplemental Description of Duties and that you have received a supplemental description of duties from your supervisor. If you are unsure, this form is usually given to you at the same time as your offer letter, so you may want to check first as many folks tend to forget.  Again, if you have issues with any of these things, please let us know so we can help. If you’d like, we can also provide you with a virtual timecard to help you track your hours, just let us know after this presentation.</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included information in the FAQ handout here.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1ba86622d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1ba86622d6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Font typeface="Arial"/>
              <a:buChar char="●"/>
            </a:pPr>
            <a:r>
              <a:rPr lang="en-US" sz="1400" i="1">
                <a:latin typeface="Times New Roman"/>
                <a:ea typeface="Times New Roman"/>
                <a:cs typeface="Times New Roman"/>
                <a:sym typeface="Times New Roman"/>
              </a:rPr>
              <a:t>Put up this slide and use the remaining time to talk with GAs.</a:t>
            </a:r>
            <a:r>
              <a:rPr lang="en-US"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Calibri"/>
              <a:buChar char="o"/>
            </a:pPr>
            <a:r>
              <a:rPr lang="en-US" sz="1400">
                <a:latin typeface="Times New Roman"/>
                <a:ea typeface="Times New Roman"/>
                <a:cs typeface="Times New Roman"/>
                <a:sym typeface="Times New Roman"/>
              </a:rPr>
              <a:t>The easiest way to become a member of the GEU and to have a voice in and support our union is to complete the membership form now. </a:t>
            </a:r>
            <a:endParaRPr sz="1400" b="1">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en-US" sz="1400" b="1" i="1">
                <a:latin typeface="Times New Roman"/>
                <a:ea typeface="Times New Roman"/>
                <a:cs typeface="Times New Roman"/>
                <a:sym typeface="Times New Roman"/>
              </a:rPr>
              <a:t>IN PERSON</a:t>
            </a:r>
            <a:r>
              <a:rPr lang="en-US" sz="1400">
                <a:latin typeface="Times New Roman"/>
                <a:ea typeface="Times New Roman"/>
                <a:cs typeface="Times New Roman"/>
                <a:sym typeface="Times New Roman"/>
              </a:rPr>
              <a:t>: If you have any questions about those cards that were just passed out let us know</a:t>
            </a:r>
            <a:r>
              <a:rPr lang="en-US" sz="1400" b="1">
                <a:latin typeface="Times New Roman"/>
                <a:ea typeface="Times New Roman"/>
                <a:cs typeface="Times New Roman"/>
                <a:sym typeface="Times New Roman"/>
              </a:rPr>
              <a:t>. </a:t>
            </a:r>
            <a:r>
              <a:rPr lang="en-US" sz="1400">
                <a:latin typeface="Times New Roman"/>
                <a:ea typeface="Times New Roman"/>
                <a:cs typeface="Times New Roman"/>
                <a:sym typeface="Times New Roman"/>
              </a:rPr>
              <a:t>We’ll collect them in a few minutes.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Calibri"/>
              <a:buChar char="o"/>
            </a:pPr>
            <a:r>
              <a:rPr lang="en-US" sz="1400">
                <a:latin typeface="Times New Roman"/>
                <a:ea typeface="Times New Roman"/>
                <a:cs typeface="Times New Roman"/>
                <a:sym typeface="Times New Roman"/>
              </a:rPr>
              <a:t>Please take a moment to sign up to help maintain our strong voice here at UConn.  Membership dues include a </a:t>
            </a:r>
            <a:r>
              <a:rPr lang="en-US" sz="1400" b="1" u="sng">
                <a:latin typeface="Times New Roman"/>
                <a:ea typeface="Times New Roman"/>
                <a:cs typeface="Times New Roman"/>
                <a:sym typeface="Times New Roman"/>
              </a:rPr>
              <a:t>one-time</a:t>
            </a:r>
            <a:r>
              <a:rPr lang="en-US" sz="1400">
                <a:latin typeface="Times New Roman"/>
                <a:ea typeface="Times New Roman"/>
                <a:cs typeface="Times New Roman"/>
                <a:sym typeface="Times New Roman"/>
              </a:rPr>
              <a:t> $10 initiation fee and a modest 1.095% of gross income each pay period. </a:t>
            </a:r>
            <a:endParaRPr sz="1400">
              <a:latin typeface="Calibri"/>
              <a:ea typeface="Calibri"/>
              <a:cs typeface="Calibri"/>
              <a:sym typeface="Calibri"/>
            </a:endParaRPr>
          </a:p>
          <a:p>
            <a:pPr marL="1371600" lvl="2" indent="-317500" algn="l" rtl="0">
              <a:spcBef>
                <a:spcPts val="0"/>
              </a:spcBef>
              <a:spcAft>
                <a:spcPts val="0"/>
              </a:spcAft>
              <a:buClr>
                <a:schemeClr val="dk1"/>
              </a:buClr>
              <a:buSzPts val="1400"/>
              <a:buFont typeface="Noto Sans Symbols"/>
              <a:buChar char="▪"/>
            </a:pPr>
            <a:r>
              <a:rPr lang="en-US" sz="1400" b="1">
                <a:latin typeface="Times New Roman"/>
                <a:ea typeface="Times New Roman"/>
                <a:cs typeface="Times New Roman"/>
                <a:sym typeface="Times New Roman"/>
              </a:rPr>
              <a:t>IN PERSON</a:t>
            </a:r>
            <a:r>
              <a:rPr lang="en-US" sz="1400">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second presenter pass out physical cards**</a:t>
            </a:r>
            <a:endParaRPr sz="1400">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en-US" sz="1400" b="1">
                <a:latin typeface="Times New Roman"/>
                <a:ea typeface="Times New Roman"/>
                <a:cs typeface="Times New Roman"/>
                <a:sym typeface="Times New Roman"/>
              </a:rPr>
              <a:t>VIRTUAL</a:t>
            </a:r>
            <a:r>
              <a:rPr lang="en-US" sz="1400">
                <a:latin typeface="Times New Roman"/>
                <a:ea typeface="Times New Roman"/>
                <a:cs typeface="Times New Roman"/>
                <a:sym typeface="Times New Roman"/>
              </a:rPr>
              <a:t>: You can sign up for membership in our union at </a:t>
            </a:r>
            <a:r>
              <a:rPr lang="en-US" sz="14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https://uconngradunion.org/become-a-member/</a:t>
            </a:r>
            <a:r>
              <a:rPr lang="en-US" sz="1400">
                <a:latin typeface="Times New Roman"/>
                <a:ea typeface="Times New Roman"/>
                <a:cs typeface="Times New Roman"/>
                <a:sym typeface="Times New Roman"/>
              </a:rPr>
              <a:t>. I’ll also drop this link in the chat now. </a:t>
            </a:r>
            <a:endParaRPr sz="1400" b="1">
              <a:latin typeface="Times New Roman"/>
              <a:ea typeface="Times New Roman"/>
              <a:cs typeface="Times New Roman"/>
              <a:sym typeface="Times New Roman"/>
            </a:endParaRPr>
          </a:p>
          <a:p>
            <a:pPr marL="0" lvl="0" indent="0" algn="l" rtl="0">
              <a:spcBef>
                <a:spcPts val="0"/>
              </a:spcBef>
              <a:spcAft>
                <a:spcPts val="0"/>
              </a:spcAft>
              <a:buNone/>
            </a:pPr>
            <a:endParaRPr sz="1400" b="1">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1bec22d9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1bec22d95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21bec22d95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easiest way to become a member of the GEU and to have a voice in and support our union is to complete the membership form now. </a:t>
            </a:r>
            <a:endParaRPr/>
          </a:p>
        </p:txBody>
      </p:sp>
      <p:sp>
        <p:nvSpPr>
          <p:cNvPr id="463" name="Google Shape;46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e7e719c09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e7e719c09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This slide is just in case someone asks about collective bargaining or the timeline for our current contract and bargaining, it does not have to be presented at every orientation. </a:t>
            </a:r>
            <a:endParaRPr b="1"/>
          </a:p>
          <a:p>
            <a:pPr marL="0" lvl="0" indent="0" algn="l" rtl="0">
              <a:spcBef>
                <a:spcPts val="0"/>
              </a:spcBef>
              <a:spcAft>
                <a:spcPts val="0"/>
              </a:spcAft>
              <a:buNone/>
            </a:pPr>
            <a:endParaRPr b="1"/>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What do we mean by collective bargaining? Collective bargaining is the process of a group of people working together through a union to use their combined power to negotiate a labor contract that determines various terms of employment, like pay, benefits, paid leave, and more. The labor contract that is produced from collective bargaining is reviewed and approved at the state and/or federal level. Thus, the labor contract is enforceable by law and represents a binding document that outlines the rights of workers in that unit. Remember the image of the wall that becomes easier to tackle with a group? That is collective bargaining. As members of the union, we use our power as a group to negotiate stronger, better contracts. </a:t>
            </a:r>
            <a:endParaRPr sz="1400">
              <a:latin typeface="Times New Roman"/>
              <a:ea typeface="Times New Roman"/>
              <a:cs typeface="Times New Roman"/>
              <a:sym typeface="Times New Roman"/>
            </a:endParaRPr>
          </a:p>
          <a:p>
            <a:pPr marL="91440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Our current contract has been in effect since July of 2022, and will expire at the end of June 2026. There are four main phases to bargaining: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Preparation: the union will elect the bargaining committee and create a bargaining survey, sent to the union membership, which will inform what goals we try to meet with the new contract.</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Initiation: The bargaining committee will identify the bargaining goals, based on the survey and past grievances. Union membership will then vote to ratify these goals and authorize the right to invoke interest arbitration, meaning that the bargaining committee can then tell the university we want to bargain a new contract. Both the preparation and initiation phases will happen in the fall of 2025.</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Negotiation: The bargaining committee informs the university of our intention to bargain, and then local bargaining begins with the university.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Tentative agreement: finally, when the bargaining committee has reached a consensus with the university, the resulting contract will be sent to union membership to vote to ratify. This will be in the spring of 2026 so that the new contract can take effect July 1, 2026.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The stronger our membership is in the fall of 2025 and the spring of 2026, the better chance we have of negotiating a stronger contract. When we show the administration that we are a strong union, it is harder for them to deny our demands- just like the image of the wall demonstrated earlier. This is one reason union membership is so important. </a:t>
            </a:r>
            <a:endParaRPr sz="1400">
              <a:latin typeface="Times New Roman"/>
              <a:ea typeface="Times New Roman"/>
              <a:cs typeface="Times New Roman"/>
              <a:sym typeface="Times New Roman"/>
            </a:endParaRPr>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r>
              <a:rPr lang="en-US"/>
              <a:t>What do we mean by collective bargaining? Collective bargaining is the process of a group of people working together through a union to use their combined power to negotiate a labor contract that determines various terms of employment, like pay, benefits, paid leave, and more. The labor contract that is produced from collective bargaining is reviewed and approved at the state and/or federal level. Thus, the labor contract is enforceable by law and represents a binding document that outlines the rights of workers in that unit. Remember the image of the wall that becomes easier to tackle with a group? That is collective bargaining. As members of the union, we use our power as a group to negotiate stronger, better contracts. </a:t>
            </a:r>
            <a:endParaRPr/>
          </a:p>
          <a:p>
            <a:pPr marL="0" lvl="0" indent="0" algn="l" rtl="0">
              <a:spcBef>
                <a:spcPts val="0"/>
              </a:spcBef>
              <a:spcAft>
                <a:spcPts val="0"/>
              </a:spcAft>
              <a:buNone/>
            </a:pPr>
            <a:r>
              <a:rPr lang="en-US"/>
              <a:t>Our current contract has been in effect since July of 2022, and will expire at the end of June 2026. There are four main phases to bargaining: </a:t>
            </a:r>
            <a:endParaRPr/>
          </a:p>
          <a:p>
            <a:pPr marL="457200" lvl="0" indent="-317500" algn="l" rtl="0">
              <a:spcBef>
                <a:spcPts val="0"/>
              </a:spcBef>
              <a:spcAft>
                <a:spcPts val="0"/>
              </a:spcAft>
              <a:buSzPts val="1400"/>
              <a:buAutoNum type="arabicPeriod"/>
            </a:pPr>
            <a:r>
              <a:rPr lang="en-US"/>
              <a:t>Preparation: the union will elect the bargaining committee and create a bargaining survey, sent to the union membership, which will inform what goals we try to meet with the new contract. </a:t>
            </a:r>
            <a:endParaRPr/>
          </a:p>
          <a:p>
            <a:pPr marL="457200" lvl="0" indent="-317500" algn="l" rtl="0">
              <a:spcBef>
                <a:spcPts val="0"/>
              </a:spcBef>
              <a:spcAft>
                <a:spcPts val="0"/>
              </a:spcAft>
              <a:buSzPts val="1400"/>
              <a:buAutoNum type="arabicPeriod"/>
            </a:pPr>
            <a:r>
              <a:rPr lang="en-US"/>
              <a:t>Initiation: The bargaining committee will identify the bargaining goals, based on the survey and past grievances. Union membership will then vote to ratify these goals and authorize the right to invoke interest arbitration, meaning that the bargaining committee can then tell the university we want to bargain a new contract. Both the preparation and initiation phases will happen in the fall of 2025.</a:t>
            </a:r>
            <a:endParaRPr/>
          </a:p>
          <a:p>
            <a:pPr marL="457200" lvl="0" indent="-317500" algn="l" rtl="0">
              <a:spcBef>
                <a:spcPts val="0"/>
              </a:spcBef>
              <a:spcAft>
                <a:spcPts val="0"/>
              </a:spcAft>
              <a:buSzPts val="1400"/>
              <a:buAutoNum type="arabicPeriod"/>
            </a:pPr>
            <a:r>
              <a:rPr lang="en-US"/>
              <a:t>Negotiation: The bargaining committee informs the university of our intention to bargain, and then local bargaining begins with the university. </a:t>
            </a:r>
            <a:endParaRPr/>
          </a:p>
          <a:p>
            <a:pPr marL="457200" lvl="0" indent="-317500" algn="l" rtl="0">
              <a:spcBef>
                <a:spcPts val="0"/>
              </a:spcBef>
              <a:spcAft>
                <a:spcPts val="0"/>
              </a:spcAft>
              <a:buSzPts val="1400"/>
              <a:buAutoNum type="arabicPeriod"/>
            </a:pPr>
            <a:r>
              <a:rPr lang="en-US"/>
              <a:t>Tentative agreement: finally, when the bargaining committee has reached a consensus with the university, the resulting contract will be sent to union membership to vote to ratify. This will be in the spring of 2026 so that the new contract can take effect July 1, 2026. </a:t>
            </a:r>
            <a:endParaRPr/>
          </a:p>
          <a:p>
            <a:pPr marL="0" lvl="0" indent="0" algn="l" rtl="0">
              <a:spcBef>
                <a:spcPts val="0"/>
              </a:spcBef>
              <a:spcAft>
                <a:spcPts val="0"/>
              </a:spcAft>
              <a:buNone/>
            </a:pPr>
            <a:endParaRPr/>
          </a:p>
          <a:p>
            <a:pPr marL="0" lvl="0" indent="0" algn="l" rtl="0">
              <a:spcBef>
                <a:spcPts val="0"/>
              </a:spcBef>
              <a:spcAft>
                <a:spcPts val="0"/>
              </a:spcAft>
              <a:buNone/>
            </a:pPr>
            <a:r>
              <a:rPr lang="en-US"/>
              <a:t>The stronger our membership is in the fall of 2025 and the spring of 2026, the better chance we have of negotiating a stronger contract. When we show the administration that we are a strong union, it is harder for them to deny our demands- just like the image of the wall demonstrated earlier. This is one reason union membership is so important.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https://www.uconngradunion.org/bargaining.html</a:t>
            </a:r>
            <a:endParaRPr/>
          </a:p>
          <a:p>
            <a:pPr marL="0" lvl="0" indent="0" algn="l" rtl="0">
              <a:spcBef>
                <a:spcPts val="0"/>
              </a:spcBef>
              <a:spcAft>
                <a:spcPts val="0"/>
              </a:spcAft>
              <a:buNone/>
            </a:pPr>
            <a:r>
              <a:rPr lang="en-US" u="sng">
                <a:solidFill>
                  <a:schemeClr val="hlink"/>
                </a:solidFill>
                <a:hlinkClick r:id="rId4"/>
              </a:rPr>
              <a:t>https://www.uconngradunion.org/faqs.html</a:t>
            </a:r>
            <a:r>
              <a:rPr lang="en-US"/>
              <a:t> </a:t>
            </a:r>
            <a:endParaRPr/>
          </a:p>
        </p:txBody>
      </p:sp>
      <p:sp>
        <p:nvSpPr>
          <p:cNvPr id="483" name="Google Shape;483;g2e7e719c091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f2ddf7cf9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f2ddf7cf93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2f2ddf7cf93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Names, department, role in the GEU</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We’re here to give you a quick summary of the improvements we have won through our union at UConn, explain the importance and encourage you to sign up as members of the union, and answer any questions.</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Please note that this presentation is for Graduate Assistants which is an umbrella term for teaching assistants and research assistants. Fellows do not fall under our contract nor do GAs at UConn health. But, if either of these apply to you we are always more than happy to assist you with any questions or concerns you may have. </a:t>
            </a:r>
            <a:endParaRPr/>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Today we’ll be touching on the following topics: </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What is a Labor Union?</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Why We Started the GEU</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Highlights of Improvements</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Importance of Membership</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Strengthening Our Voice beyond UConn</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Q&amp;A</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A labor union is an organization that creates a collective voice and collective power for workers. We advocate together for good working conditions, fair treatment, and to overcome challenges in our working environments</a:t>
            </a:r>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Times New Roman"/>
                <a:ea typeface="Times New Roman"/>
                <a:cs typeface="Times New Roman"/>
                <a:sym typeface="Times New Roman"/>
              </a:rPr>
              <a:t>Many of our members have faced and continue to face challenges with caring for themselves and their families, managing emotional and financial stress, and navigating changing university policies and federal laws. If we think of these as individual problems, we would just be chipping away at that part of the problem by ourselves, instead of considering the larger picture of systemic and institutional challenges. </a:t>
            </a:r>
            <a:endParaRPr sz="14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Your work situation is part of a large ecosystem of values, attitudes, beliefs, and power relations. So when we are thinking the challenges that we face within our work as GAs, the cause of the challenge is often not coming from, or coming solely from, the individual or personal realm. </a:t>
            </a: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rest are number 2 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343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When we have a labor union and collective bargaining (see slide 25 for definition), instead of facing those problems alone, you’re surrounded by others who are fighting for the same thing and</a:t>
            </a:r>
            <a:r>
              <a:rPr lang="en-US" sz="1400" b="1" i="1">
                <a:latin typeface="Times New Roman"/>
                <a:ea typeface="Times New Roman"/>
                <a:cs typeface="Times New Roman"/>
                <a:sym typeface="Times New Roman"/>
              </a:rPr>
              <a:t> </a:t>
            </a:r>
            <a:r>
              <a:rPr lang="en-US" sz="1400">
                <a:latin typeface="Times New Roman"/>
                <a:ea typeface="Times New Roman"/>
                <a:cs typeface="Times New Roman"/>
                <a:sym typeface="Times New Roman"/>
              </a:rPr>
              <a:t>using their power together. </a:t>
            </a:r>
            <a:endParaRPr sz="1400"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we have a labor union and collective bargaining—instead of standing in front of that insurmountable wall yourself, you’re surrounded by others who are fighting for the same thing, using their power together, and developing and acquiring tools to be able to take down that wall.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There are four main ways that we create collective power to ensure fairness and respect for all GAs at UConn. </a:t>
            </a:r>
            <a:endParaRPr sz="1400">
              <a:latin typeface="Calibri"/>
              <a:ea typeface="Calibri"/>
              <a:cs typeface="Calibri"/>
              <a:sym typeface="Calibri"/>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First, we have a strong contract. Our most recent contract went into effect two years ago. Our ability to win this contract and future contracts relies on having a large majority of dues-paying members. This shows that we are committed as a union, and provides resources for the contract negotiation process.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Secondly, it’s not enough to have a contract on paper, we need to make sure it’s enforced. We enforce the contract by standing up for members’ rights both within and outside of the formal grievance process. Our staff and dedicated volunteers ensure that members are educated about and have support in defending their rights as members of the GEU.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Third, we are always working to support and engage our members by  organizing within departments, communicating important resources and deadlines, and encouraging a sense of involvement and community through our monthly meetings, social media, and events.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Finally, we advocate at the local and state level for the needs and interests of GAs from local transportation to the state budget, we are actively advocating with elected officials, administrators, and decision-makers to ensure that the interests of GEU members are heard.</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Firstly, we have a strong collective bargaining agreement. Our most recent contract was approved this year and went into effect on July 1st. Our ability to win this contract and future contracts relies on having a large majority of dues-paying members. This shows that we are committed as a union, and provides resources for the contract negotiation process.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Secondly, we enforce the contract by standing up for members’ rights both within and outside of the formal grievance process. Our staff and dedicated volunteers ensure that members are educated about and have support in defending their rights as members of the GEU.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always working to support and engage our members, making sure that we spend time on building walkthroughs, prioritize timely communication, and encourage a sense of involvement and engagement through our monthly meetings, social media, and regular communication with the whole membership.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Finally, we advocate at the local and state level for the needs and interests of GAs from local transportation to the state budget, we are actively advocating with elected officials, administrators, and decision-makers to ensure that the interests of GEU members are heard.</a:t>
            </a: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Here are some recent examples of organizing and outreach efforts led by the GEU members: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Left photo: the photo on the left shows a coffee hour held in Fairfield Way (the center of the Storrs campus) where GEU members hand out free coffee and pastries and speak with grad students about the union and grad school life in general</a:t>
            </a:r>
            <a:endParaRPr sz="1400">
              <a:latin typeface="Times New Roman"/>
              <a:ea typeface="Times New Roman"/>
              <a:cs typeface="Times New Roman"/>
              <a:sym typeface="Times New Roman"/>
            </a:endParaRPr>
          </a:p>
          <a:p>
            <a:pPr marL="1371600" lvl="2" indent="-317500" algn="l" rtl="0">
              <a:spcBef>
                <a:spcPts val="36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In addition to coffee hours, GEU members also do walkthroughs to meet with graduate students</a:t>
            </a:r>
            <a:r>
              <a:rPr lang="en-US" sz="1400">
                <a:latin typeface="Times New Roman"/>
                <a:ea typeface="Times New Roman"/>
                <a:cs typeface="Times New Roman"/>
                <a:sym typeface="Times New Roman"/>
              </a:rPr>
              <a:t> to learn more about graduate student needs and engage more folks in the union. A walkthrough is exactly what it sounds like! GEU members literally “walk through” departments on campus and meet face-to-face with graduate students to talk about their experiences, share educational resources about what the union does, and invite people to become more involved</a:t>
            </a:r>
            <a:endParaRPr/>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c7a28b1eb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ec7a28b1eb_2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Before our union’s first contract in 2015, UConn could change our pay, benefits, and other work conditions unilaterally.  By May 2013 working conditions worsened due to an HR decision to cut major healthcare benefits  were so bad that HR basically took away health insurance while wages stagnated with increasing fees and workload (meaning you would be paying upwards of $300 just to walk in the door vs. a $15 copay with insurance). To emphasize that meant we would need to pay more from our wallets for a decline in health benefits. But by organizing over a thousand GAs from across all scientific and humanity departments to sign union cards we first got recognized. Additional sit-ins and protests by hundreds of GAs got us the contract. Like those GAs a decade ago, we still need to collectively advocate for ourselves and make improvements by unionizing our workplace, together. </a:t>
            </a:r>
            <a:endParaRPr/>
          </a:p>
        </p:txBody>
      </p:sp>
      <p:sp>
        <p:nvSpPr>
          <p:cNvPr id="228" name="Google Shape;228;g2ec7a28b1eb_2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2ddf7cf9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f2ddf7cf9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endParaRPr/>
          </a:p>
        </p:txBody>
      </p:sp>
      <p:sp>
        <p:nvSpPr>
          <p:cNvPr id="247" name="Google Shape;247;g2f2ddf7cf9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Now in our third contract, we have significantly improved our standard of living through a variety of financial benefits within our contract. </a:t>
            </a:r>
            <a:r>
              <a:rPr lang="en-US" sz="1400" i="1">
                <a:latin typeface="Times New Roman"/>
                <a:ea typeface="Times New Roman"/>
                <a:cs typeface="Times New Roman"/>
                <a:sym typeface="Times New Roman"/>
              </a:rPr>
              <a:t>Point to examples on the slide, and allow a little bit of time for questions here.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each year of our contract we have set percentage increase of our stipend ranging from 2-4% which is higher than other stipend increases that have been seen in other universities.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Along with annual stipend increases we have been able to get a portion of the fee bill waived, affordable healthcare, childcare subsidies and better parking. </a:t>
            </a:r>
            <a:endParaRPr/>
          </a:p>
          <a:p>
            <a:pPr marL="0" lvl="0" indent="0" algn="l" rtl="0">
              <a:spcBef>
                <a:spcPts val="0"/>
              </a:spcBef>
              <a:spcAft>
                <a:spcPts val="0"/>
              </a:spcAft>
              <a:buNone/>
            </a:pPr>
            <a:endParaRPr/>
          </a:p>
        </p:txBody>
      </p:sp>
      <p:sp>
        <p:nvSpPr>
          <p:cNvPr id="261" name="Google Shape;2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f2ddf7cf93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f2ddf7cf93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 have also expanded the workplace rights that GAs have as employees of the university.</a:t>
            </a:r>
            <a:r>
              <a:rPr lang="en-US" sz="1400" b="1">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Point to examples on the slide and allow time for questions.</a:t>
            </a:r>
            <a:endParaRPr sz="1400" i="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 addition to this, most of our members save hundreds or thousands of dollars per year with reduced price Area 2 parking, excellent health insurance rates with no deductibles, and childcare reimbursements.  </a:t>
            </a:r>
            <a:endParaRPr/>
          </a:p>
        </p:txBody>
      </p:sp>
      <p:sp>
        <p:nvSpPr>
          <p:cNvPr id="270" name="Google Shape;270;g2f2ddf7cf93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We have also expanded the workplace rights that GAs have as employees of the university.</a:t>
            </a:r>
            <a:r>
              <a:rPr lang="en-US" sz="1400" b="1">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Point to examples on the slide and allow time for questions.</a:t>
            </a:r>
            <a:endParaRPr sz="1400" i="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 addition to this, most of our members save hundreds or thousands of dollars per year with reduced price Area 2 parking, excellent health insurance rates with no deductibles, and childcare reimbursements.  </a:t>
            </a: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e7dbfc880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e7dbfc880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asked: we couldn’t find publicly available info about fees pre-2008</a:t>
            </a:r>
            <a:endParaRPr/>
          </a:p>
          <a:p>
            <a:pPr marL="0" lvl="0" indent="0" algn="l" rtl="0">
              <a:lnSpc>
                <a:spcPct val="100000"/>
              </a:lnSpc>
              <a:spcBef>
                <a:spcPts val="0"/>
              </a:spcBef>
              <a:spcAft>
                <a:spcPts val="0"/>
              </a:spcAft>
              <a:buSzPts val="1400"/>
              <a:buNone/>
            </a:pPr>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Here are graphs of how finances were like before and after the union. The blue line on the left shows you what the stipend from 2005 looks like if you just add inflation to it every year, while the yellow line is what a tier I GA made in actual salary. You can see that in the 10 years leading up to the union’s formation, GAs were making less and less money relative to inflation (point to screen), whereas after the union was formed, we had stronger bargaining power to guarantee salary increases in the contract and even outpaced the deficit from before. Over on the right you’ll see the same graph, but for fees that the university charges. Again the pattern is obvious, the university continues to steadily increase the fees that it charges us, but we’ve been able to negotiate far lower fees, such that we’re actually paying less now in </a:t>
            </a:r>
            <a:r>
              <a:rPr lang="en-US" sz="1400" i="1">
                <a:latin typeface="Times New Roman"/>
                <a:ea typeface="Times New Roman"/>
                <a:cs typeface="Times New Roman"/>
                <a:sym typeface="Times New Roman"/>
              </a:rPr>
              <a:t>real</a:t>
            </a:r>
            <a:r>
              <a:rPr lang="en-US" sz="1400">
                <a:latin typeface="Times New Roman"/>
                <a:ea typeface="Times New Roman"/>
                <a:cs typeface="Times New Roman"/>
                <a:sym typeface="Times New Roman"/>
              </a:rPr>
              <a:t> dollars than we were in 2008.</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88" name="Google Shape;288;g2e7dbfc880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rest are number 2 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841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7e719c0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7e719c09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This is an example pay stub for a Level 1 employee (not yet having a masters or equivalent degree) with a 20 hour/week contract. I want to point out two union-related line items. First is the Student Rec Center refund - this only happens once per semester, but the $200 fee for use of the rec center gets refunded. Secondly, this UCGR6950 cost is the union dues. This is 1.095% of your gross income that members pay per paycheck. </a:t>
            </a:r>
            <a:endParaRPr/>
          </a:p>
        </p:txBody>
      </p:sp>
      <p:sp>
        <p:nvSpPr>
          <p:cNvPr id="301" name="Google Shape;301;g2e7e719c09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bec22d952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1bec22d952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Just to hammer home how small the union dues are compared to our stipends, </a:t>
            </a:r>
            <a:r>
              <a:rPr lang="en-US" sz="1400">
                <a:latin typeface="Times New Roman"/>
                <a:ea typeface="Times New Roman"/>
                <a:cs typeface="Times New Roman"/>
                <a:sym typeface="Times New Roman"/>
              </a:rPr>
              <a:t>This pie graph shows the percentage of union dues that members pay in comparison to the rest of their gross pay. Importantly, we already know that in the 2025-26 academic year all GA’s will be getting a 3% stipend increase, but after that raises will be dependent on our next union bargaining session. Increased membership will signal to the university that we have a strong mandate, and help us gain leverage for future raises.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The contract that will result from this upcoming bargaining agreement will determine which rights you have for the majority of your time here at UConn; by becoming a member, you strengthen the chance of us protecting the rights we currently have for the future </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You might be wondering, “will I still receive union benefits if I’m a GA but not a union member?” </a:t>
            </a:r>
            <a:r>
              <a:rPr lang="en-US" sz="1400">
                <a:latin typeface="Times New Roman"/>
                <a:ea typeface="Times New Roman"/>
                <a:cs typeface="Times New Roman"/>
                <a:sym typeface="Times New Roman"/>
              </a:rPr>
              <a:t>The answer is yes, you will, but strong membership gives us a stronger negotiating power with the university. And it also means the union has more resources during the school year to resolve problems that the university creates.</a:t>
            </a:r>
            <a:endParaRPr/>
          </a:p>
        </p:txBody>
      </p:sp>
      <p:sp>
        <p:nvSpPr>
          <p:cNvPr id="320" name="Google Shape;320;g21bec22d952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685800" y="44767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benefits and pay we have won have been successfully enforced since our first contract. For example: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successfully address sexual harassment and discrimination;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when UConn suddenly created a $700 per year Visa Compliance Fee for international students in 2017, we negotiated a full waiver of that fee for all GAs because we argued it was discriminatory under our contract;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get access to time off to visit families when the university attempted to deny it;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GAs address workload problems, either by reducing the assignment or getting extra pay; etc.</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responded to the COVID-19 crisis by holding the university accountable for academic and employment-related matters that have a significant impact on GAs.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helped a GA appeal the denial of their parental leave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A GA was denied a 6-week parental leave because they gave birth 3 days before the semester started but the union fought this and secured leave for the GA. Despite the support for granting the leave to the GA by the GA’s department, the university argued that because the GA technically gave birth in the summer, they were not entitled to more than 3 days of leave because the new fall contract had not technically started.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fought against increased workloads without proper compensation (getting compensated for increased course caps)</a:t>
            </a:r>
            <a:endParaRPr sz="14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As new GAs, you may run across a few issues. If for whatever reason your first check does not come on time, please contact us immediately and we will help you get an off cycle check.  Also, if you don’t receive a description of duties form, please let us know and we will make sure that your department assigns fair work that won’t lead to you getting overworked. For any issue, you can email us, or get in touch with your stewards, your points-of-contact. </a:t>
            </a:r>
            <a:endParaRPr sz="1400">
              <a:latin typeface="Times New Roman"/>
              <a:ea typeface="Times New Roman"/>
              <a:cs typeface="Times New Roman"/>
              <a:sym typeface="Times New Roman"/>
            </a:endParaRPr>
          </a:p>
        </p:txBody>
      </p:sp>
      <p:sp>
        <p:nvSpPr>
          <p:cNvPr id="340" name="Google Shape;34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Membership is one of the top ways that you can help make our collective voice stronger as GAs at UConn. Historically, nearly</a:t>
            </a:r>
            <a:r>
              <a:rPr lang="en-US" sz="1400">
                <a:highlight>
                  <a:srgbClr val="FFFFFF"/>
                </a:highlight>
                <a:latin typeface="Times New Roman"/>
                <a:ea typeface="Times New Roman"/>
                <a:cs typeface="Times New Roman"/>
                <a:sym typeface="Times New Roman"/>
              </a:rPr>
              <a:t> 75% percent </a:t>
            </a:r>
            <a:r>
              <a:rPr lang="en-US" sz="1400">
                <a:latin typeface="Times New Roman"/>
                <a:ea typeface="Times New Roman"/>
                <a:cs typeface="Times New Roman"/>
                <a:sym typeface="Times New Roman"/>
              </a:rPr>
              <a:t>of GAs were signed up as members of our union, enabling major improvements.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Strong majority membership enables us to negotiate and enforce improvements for GAs, so we strongly encourage everyone to sign up for the union.</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Wide participation also means we focus on what matters to GAs – fee waivers, international student rights, better health insurance, more affordable parking, etc. Only members can vote or otherwise participate in the GEU activities such as bargaining surveys, approval of bargaining agendas, ratifying contracts, etc. </a:t>
            </a:r>
            <a:endParaRPr sz="1400">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o"/>
            </a:pPr>
            <a:r>
              <a:rPr lang="en-US" sz="1400">
                <a:latin typeface="Times New Roman"/>
                <a:ea typeface="Times New Roman"/>
                <a:cs typeface="Times New Roman"/>
                <a:sym typeface="Times New Roman"/>
              </a:rPr>
              <a:t>Union Plus has numerous discounts on services such as lawyers, favored loan rates for union members, discounts on phone plans, and pet insurance. </a:t>
            </a:r>
            <a:endParaRPr sz="14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363" name="Google Shape;3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1ba86622d6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1ba86622d6_1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US" sz="1400">
                <a:latin typeface="Times New Roman"/>
                <a:ea typeface="Times New Roman"/>
                <a:cs typeface="Times New Roman"/>
                <a:sym typeface="Times New Roman"/>
              </a:rPr>
              <a:t>You’ll also see a section at the bottom of the form about what we call VCAP—Voluntary Community Action Program–to support our local and international union’s advocacy beyond campus on issues that matter to us as academic workers. Because our dues do not go towards political campaigns, you can consider contributing a small additional sum through VCAP, which allows us to have a broader political influence statewide and even federally.</a:t>
            </a:r>
            <a:r>
              <a:rPr lang="en-US" sz="1400" b="1">
                <a:latin typeface="Times New Roman"/>
                <a:ea typeface="Times New Roman"/>
                <a:cs typeface="Times New Roman"/>
                <a:sym typeface="Times New Roman"/>
              </a:rPr>
              <a:t> Mention that international students can’t contribute to VCAP though!</a:t>
            </a:r>
            <a:endParaRPr sz="14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Times New Roman"/>
                <a:ea typeface="Times New Roman"/>
                <a:cs typeface="Times New Roman"/>
                <a:sym typeface="Times New Roman"/>
              </a:rPr>
              <a:t>We would love to see you at our first membership meeting of the semester, which is going to be in September on Zoom and in person. You can register to attend the meeting at our website, uconngradunion.org, or by following the link in an email we will send out a week ahead of time. </a:t>
            </a:r>
            <a:r>
              <a:rPr lang="en-US"/>
              <a:t>More information can be found on our website once exact dates and locations are determined. Mention that we get food! </a:t>
            </a:r>
            <a:endParaRPr/>
          </a:p>
        </p:txBody>
      </p:sp>
      <p:sp>
        <p:nvSpPr>
          <p:cNvPr id="388" name="Google Shape;38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ba86622d6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1ba86622d6_1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Char char="●"/>
            </a:pPr>
            <a:r>
              <a:rPr lang="en-US" sz="1400" b="1">
                <a:latin typeface="Times New Roman"/>
                <a:ea typeface="Times New Roman"/>
                <a:cs typeface="Times New Roman"/>
                <a:sym typeface="Times New Roman"/>
              </a:rPr>
              <a:t> </a:t>
            </a:r>
            <a:r>
              <a:rPr lang="en-US" sz="1400">
                <a:latin typeface="Times New Roman"/>
                <a:ea typeface="Times New Roman"/>
                <a:cs typeface="Times New Roman"/>
                <a:sym typeface="Times New Roman"/>
              </a:rPr>
              <a:t>When you become a member of the GEU, there are many ways that you can choose to be involved. We need your help to make sure we can continue to enforce our rights, and to broaden our voice beyond the university. </a:t>
            </a:r>
            <a:endParaRPr sz="1400">
              <a:latin typeface="Calibri"/>
              <a:ea typeface="Calibri"/>
              <a:cs typeface="Calibri"/>
              <a:sym typeface="Calibri"/>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You can participate in many ways: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Participating in our monthly membership meetings,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Organizing with our staff and leaders or running for leadership yourself!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Join our standing committees such as the Organizing Committee or Social Justice Committee. No matter what you would like to do, we always have a place for you to participate and make your voice heard.</a:t>
            </a:r>
            <a:endParaRPr sz="1400">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Scan the QR code to fill out the get involved form (</a:t>
            </a:r>
            <a:r>
              <a:rPr lang="en-US" sz="1400" i="1">
                <a:latin typeface="Times New Roman"/>
                <a:ea typeface="Times New Roman"/>
                <a:cs typeface="Times New Roman"/>
                <a:sym typeface="Times New Roman"/>
              </a:rPr>
              <a:t>point to the QR code sheet)</a:t>
            </a:r>
            <a:endParaRPr sz="1400" b="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914400" lvl="0" indent="0" algn="l" rtl="0">
              <a:spcBef>
                <a:spcPts val="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ba86622d6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ba86622d6_1_3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Font typeface="Arial"/>
              <a:buChar char="●"/>
            </a:pPr>
            <a:r>
              <a:rPr lang="en-US" sz="1400">
                <a:latin typeface="Times New Roman"/>
                <a:ea typeface="Times New Roman"/>
                <a:cs typeface="Times New Roman"/>
                <a:sym typeface="Times New Roman"/>
              </a:rPr>
              <a:t>Before we wrap up, we also have a few important reminders that are relevant to being a new employee and starting this academic year. </a:t>
            </a:r>
            <a:endParaRPr sz="1400" b="1">
              <a:latin typeface="Calibri"/>
              <a:ea typeface="Calibri"/>
              <a:cs typeface="Calibri"/>
              <a:sym typeface="Calibri"/>
            </a:endParaRPr>
          </a:p>
          <a:p>
            <a:pPr marL="914400" lvl="1" indent="-317500" algn="l" rtl="0">
              <a:spcBef>
                <a:spcPts val="0"/>
              </a:spcBef>
              <a:spcAft>
                <a:spcPts val="0"/>
              </a:spcAft>
              <a:buClr>
                <a:schemeClr val="dk1"/>
              </a:buClr>
              <a:buSzPts val="1400"/>
              <a:buFont typeface="Times New Roman"/>
              <a:buChar char="o"/>
            </a:pPr>
            <a:r>
              <a:rPr lang="en-US" sz="1400" b="1">
                <a:latin typeface="Times New Roman"/>
                <a:ea typeface="Times New Roman"/>
                <a:cs typeface="Times New Roman"/>
                <a:sym typeface="Times New Roman"/>
              </a:rPr>
              <a:t>Sign up for health insurance.</a:t>
            </a:r>
            <a:r>
              <a:rPr lang="en-US" sz="1400">
                <a:latin typeface="Times New Roman"/>
                <a:ea typeface="Times New Roman"/>
                <a:cs typeface="Times New Roman"/>
                <a:sym typeface="Times New Roman"/>
              </a:rPr>
              <a:t> If you have any questions regarding Anthem, please send us an email. You can find more information about the insurance, as well as many other important things to do before your first day, by scanning the QR code. It will take you to the new GA onboarding site, secured in this contract to hold the university more accountable for us as new hire employees.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Sign up for payroll deduction for fee bills and for Parking/UPass</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Make sure your fee bill reflects the tuition and fee waivers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Childcare reimbursement happens towards the end of every semester – make sure you’re getting our emails!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Additionally, if you have any concerns about health and safety measures within your workplace, whether regarding personal protective equipment or other protocols or procedures, please let us know.</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encourage everyone to keep track of your hours and workload to ensure that your work expectations accurately reflect your Supplemental Description of Duties and that you have received a supplemental description of duties from your supervisor. If you are unsure, this form is usually given to you at the same time as your offer letter, so you may want to check first as many folks tend to forget.  Again, if you have issues with any of these things, please let us know so we can help. If you’d like, we can also provide you with a virtual timecard to help you track your hours, just let us know after this presentation.</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o"/>
            </a:pPr>
            <a:r>
              <a:rPr lang="en-US" sz="1400">
                <a:latin typeface="Times New Roman"/>
                <a:ea typeface="Times New Roman"/>
                <a:cs typeface="Times New Roman"/>
                <a:sym typeface="Times New Roman"/>
              </a:rPr>
              <a:t>We have included information in the FAQ handout here.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1ba86622d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1ba86622d6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Font typeface="Arial"/>
              <a:buChar char="●"/>
            </a:pPr>
            <a:r>
              <a:rPr lang="en-US" sz="1400" i="1">
                <a:latin typeface="Times New Roman"/>
                <a:ea typeface="Times New Roman"/>
                <a:cs typeface="Times New Roman"/>
                <a:sym typeface="Times New Roman"/>
              </a:rPr>
              <a:t>Put up this slide and use the remaining time to talk with GAs.</a:t>
            </a:r>
            <a:r>
              <a:rPr lang="en-US"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Calibri"/>
              <a:buChar char="o"/>
            </a:pPr>
            <a:r>
              <a:rPr lang="en-US" sz="1400">
                <a:latin typeface="Times New Roman"/>
                <a:ea typeface="Times New Roman"/>
                <a:cs typeface="Times New Roman"/>
                <a:sym typeface="Times New Roman"/>
              </a:rPr>
              <a:t>The easiest way to become a member of the GEU and to have a voice in and support our union is to complete the membership form now. </a:t>
            </a:r>
            <a:endParaRPr sz="1400" b="1">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en-US" sz="1400" b="1" i="1">
                <a:latin typeface="Times New Roman"/>
                <a:ea typeface="Times New Roman"/>
                <a:cs typeface="Times New Roman"/>
                <a:sym typeface="Times New Roman"/>
              </a:rPr>
              <a:t>IN PERSON</a:t>
            </a:r>
            <a:r>
              <a:rPr lang="en-US" sz="1400">
                <a:latin typeface="Times New Roman"/>
                <a:ea typeface="Times New Roman"/>
                <a:cs typeface="Times New Roman"/>
                <a:sym typeface="Times New Roman"/>
              </a:rPr>
              <a:t>: If you have any questions about those cards that were just passed out let us know</a:t>
            </a:r>
            <a:r>
              <a:rPr lang="en-US" sz="1400" b="1">
                <a:latin typeface="Times New Roman"/>
                <a:ea typeface="Times New Roman"/>
                <a:cs typeface="Times New Roman"/>
                <a:sym typeface="Times New Roman"/>
              </a:rPr>
              <a:t>. </a:t>
            </a:r>
            <a:r>
              <a:rPr lang="en-US" sz="1400">
                <a:latin typeface="Times New Roman"/>
                <a:ea typeface="Times New Roman"/>
                <a:cs typeface="Times New Roman"/>
                <a:sym typeface="Times New Roman"/>
              </a:rPr>
              <a:t>We’ll collect them in a few minutes.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Calibri"/>
              <a:buChar char="o"/>
            </a:pPr>
            <a:r>
              <a:rPr lang="en-US" sz="1400">
                <a:latin typeface="Times New Roman"/>
                <a:ea typeface="Times New Roman"/>
                <a:cs typeface="Times New Roman"/>
                <a:sym typeface="Times New Roman"/>
              </a:rPr>
              <a:t>Please take a moment to sign up to help maintain our strong voice here at UConn.  Membership dues include a </a:t>
            </a:r>
            <a:r>
              <a:rPr lang="en-US" sz="1400" b="1" u="sng">
                <a:latin typeface="Times New Roman"/>
                <a:ea typeface="Times New Roman"/>
                <a:cs typeface="Times New Roman"/>
                <a:sym typeface="Times New Roman"/>
              </a:rPr>
              <a:t>one-time</a:t>
            </a:r>
            <a:r>
              <a:rPr lang="en-US" sz="1400">
                <a:latin typeface="Times New Roman"/>
                <a:ea typeface="Times New Roman"/>
                <a:cs typeface="Times New Roman"/>
                <a:sym typeface="Times New Roman"/>
              </a:rPr>
              <a:t> $10 initiation fee and a modest 1.095% of gross income each pay period. </a:t>
            </a:r>
            <a:endParaRPr sz="1400">
              <a:latin typeface="Calibri"/>
              <a:ea typeface="Calibri"/>
              <a:cs typeface="Calibri"/>
              <a:sym typeface="Calibri"/>
            </a:endParaRPr>
          </a:p>
          <a:p>
            <a:pPr marL="1371600" lvl="2" indent="-317500" algn="l" rtl="0">
              <a:spcBef>
                <a:spcPts val="0"/>
              </a:spcBef>
              <a:spcAft>
                <a:spcPts val="0"/>
              </a:spcAft>
              <a:buClr>
                <a:schemeClr val="dk1"/>
              </a:buClr>
              <a:buSzPts val="1400"/>
              <a:buFont typeface="Noto Sans Symbols"/>
              <a:buChar char="▪"/>
            </a:pPr>
            <a:r>
              <a:rPr lang="en-US" sz="1400" b="1">
                <a:latin typeface="Times New Roman"/>
                <a:ea typeface="Times New Roman"/>
                <a:cs typeface="Times New Roman"/>
                <a:sym typeface="Times New Roman"/>
              </a:rPr>
              <a:t>IN PERSON</a:t>
            </a:r>
            <a:r>
              <a:rPr lang="en-US" sz="1400">
                <a:latin typeface="Times New Roman"/>
                <a:ea typeface="Times New Roman"/>
                <a:cs typeface="Times New Roman"/>
                <a:sym typeface="Times New Roman"/>
              </a:rPr>
              <a:t>: **</a:t>
            </a:r>
            <a:r>
              <a:rPr lang="en-US" sz="1400" i="1">
                <a:latin typeface="Times New Roman"/>
                <a:ea typeface="Times New Roman"/>
                <a:cs typeface="Times New Roman"/>
                <a:sym typeface="Times New Roman"/>
              </a:rPr>
              <a:t>second presenter pass out physical cards**</a:t>
            </a:r>
            <a:endParaRPr sz="1400">
              <a:latin typeface="Calibri"/>
              <a:ea typeface="Calibri"/>
              <a:cs typeface="Calibri"/>
              <a:sym typeface="Calibri"/>
            </a:endParaRPr>
          </a:p>
          <a:p>
            <a:pPr marL="1371600" lvl="2" indent="-317500" algn="l" rtl="0">
              <a:spcBef>
                <a:spcPts val="0"/>
              </a:spcBef>
              <a:spcAft>
                <a:spcPts val="0"/>
              </a:spcAft>
              <a:buClr>
                <a:schemeClr val="dk1"/>
              </a:buClr>
              <a:buSzPts val="1400"/>
              <a:buFont typeface="Calibri"/>
              <a:buChar char="▪"/>
            </a:pPr>
            <a:r>
              <a:rPr lang="en-US" sz="1400" b="1">
                <a:latin typeface="Times New Roman"/>
                <a:ea typeface="Times New Roman"/>
                <a:cs typeface="Times New Roman"/>
                <a:sym typeface="Times New Roman"/>
              </a:rPr>
              <a:t>VIRTUAL</a:t>
            </a:r>
            <a:r>
              <a:rPr lang="en-US" sz="1400">
                <a:latin typeface="Times New Roman"/>
                <a:ea typeface="Times New Roman"/>
                <a:cs typeface="Times New Roman"/>
                <a:sym typeface="Times New Roman"/>
              </a:rPr>
              <a:t>: You can sign up for membership in our union at </a:t>
            </a:r>
            <a:r>
              <a:rPr lang="en-US" sz="14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https://uconngradunion.org/become-a-member/</a:t>
            </a:r>
            <a:r>
              <a:rPr lang="en-US" sz="1400">
                <a:latin typeface="Times New Roman"/>
                <a:ea typeface="Times New Roman"/>
                <a:cs typeface="Times New Roman"/>
                <a:sym typeface="Times New Roman"/>
              </a:rPr>
              <a:t>. I’ll also drop this link in the chat now. </a:t>
            </a:r>
            <a:endParaRPr sz="1400" b="1">
              <a:latin typeface="Times New Roman"/>
              <a:ea typeface="Times New Roman"/>
              <a:cs typeface="Times New Roman"/>
              <a:sym typeface="Times New Roman"/>
            </a:endParaRPr>
          </a:p>
          <a:p>
            <a:pPr marL="0" lvl="0" indent="0" algn="l" rtl="0">
              <a:spcBef>
                <a:spcPts val="0"/>
              </a:spcBef>
              <a:spcAft>
                <a:spcPts val="0"/>
              </a:spcAft>
              <a:buNone/>
            </a:pPr>
            <a:endParaRPr sz="1400" b="1">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1bec22d9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1bec22d95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21bec22d95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rest are number 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27A23-7DFD-4657-A950-6EE478D45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46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easiest way to become a member of the GEU and to have a voice in and support our union is to complete the membership form now. </a:t>
            </a:r>
            <a:endParaRPr/>
          </a:p>
        </p:txBody>
      </p:sp>
      <p:sp>
        <p:nvSpPr>
          <p:cNvPr id="463" name="Google Shape;46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e7e719c09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e7e719c09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This slide is just in case someone asks about collective bargaining or the timeline for our current contract and bargaining, it does not have to be presented at every orientation. </a:t>
            </a:r>
            <a:endParaRPr b="1"/>
          </a:p>
          <a:p>
            <a:pPr marL="0" lvl="0" indent="0" algn="l" rtl="0">
              <a:spcBef>
                <a:spcPts val="0"/>
              </a:spcBef>
              <a:spcAft>
                <a:spcPts val="0"/>
              </a:spcAft>
              <a:buNone/>
            </a:pPr>
            <a:endParaRPr b="1"/>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What do we mean by collective bargaining? Collective bargaining is the process of a group of people working together through a union to use their combined power to negotiate a labor contract that determines various terms of employment, like pay, benefits, paid leave, and more. The labor contract that is produced from collective bargaining is reviewed and approved at the state and/or federal level. Thus, the labor contract is enforceable by law and represents a binding document that outlines the rights of workers in that unit. Remember the image of the wall that becomes easier to tackle with a group? That is collective bargaining. As members of the union, we use our power as a group to negotiate stronger, better contracts. </a:t>
            </a:r>
            <a:endParaRPr sz="1400">
              <a:latin typeface="Times New Roman"/>
              <a:ea typeface="Times New Roman"/>
              <a:cs typeface="Times New Roman"/>
              <a:sym typeface="Times New Roman"/>
            </a:endParaRPr>
          </a:p>
          <a:p>
            <a:pPr marL="914400" lvl="0" indent="0" algn="l" rtl="0">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Our current contract has been in effect since July of 2022, and will expire at the end of June 2026. There are four main phases to bargaining: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Preparation: the union will elect the bargaining committee and create a bargaining survey, sent to the union membership, which will inform what goals we try to meet with the new contract.</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Initiation: The bargaining committee will identify the bargaining goals, based on the survey and past grievances. Union membership will then vote to ratify these goals and authorize the right to invoke interest arbitration, meaning that the bargaining committee can then tell the university we want to bargain a new contract. Both the preparation and initiation phases will happen in the fall of 2025.</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Negotiation: The bargaining committee informs the university of our intention to bargain, and then local bargaining begins with the university. </a:t>
            </a:r>
            <a:endParaRPr sz="1400">
              <a:latin typeface="Times New Roman"/>
              <a:ea typeface="Times New Roman"/>
              <a:cs typeface="Times New Roman"/>
              <a:sym typeface="Times New Roman"/>
            </a:endParaRPr>
          </a:p>
          <a:p>
            <a:pPr marL="1371600" lvl="2"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Tentative agreement: finally, when the bargaining committee has reached a consensus with the university, the resulting contract will be sent to union membership to vote to ratify. This will be in the spring of 2026 so that the new contract can take effect July 1, 2026. </a:t>
            </a:r>
            <a:endParaRPr sz="1400">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The stronger our membership is in the fall of 2025 and the spring of 2026, the better chance we have of negotiating a stronger contract. When we show the administration that we are a strong union, it is harder for them to deny our demands- just like the image of the wall demonstrated earlier. This is one reason union membership is so important. </a:t>
            </a:r>
            <a:endParaRPr sz="1400">
              <a:latin typeface="Times New Roman"/>
              <a:ea typeface="Times New Roman"/>
              <a:cs typeface="Times New Roman"/>
              <a:sym typeface="Times New Roman"/>
            </a:endParaRPr>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r>
              <a:rPr lang="en-US"/>
              <a:t>What do we mean by collective bargaining? Collective bargaining is the process of a group of people working together through a union to use their combined power to negotiate a labor contract that determines various terms of employment, like pay, benefits, paid leave, and more. The labor contract that is produced from collective bargaining is reviewed and approved at the state and/or federal level. Thus, the labor contract is enforceable by law and represents a binding document that outlines the rights of workers in that unit. Remember the image of the wall that becomes easier to tackle with a group? That is collective bargaining. As members of the union, we use our power as a group to negotiate stronger, better contracts. </a:t>
            </a:r>
            <a:endParaRPr/>
          </a:p>
          <a:p>
            <a:pPr marL="0" lvl="0" indent="0" algn="l" rtl="0">
              <a:spcBef>
                <a:spcPts val="0"/>
              </a:spcBef>
              <a:spcAft>
                <a:spcPts val="0"/>
              </a:spcAft>
              <a:buNone/>
            </a:pPr>
            <a:r>
              <a:rPr lang="en-US"/>
              <a:t>Our current contract has been in effect since July of 2022, and will expire at the end of June 2026. There are four main phases to bargaining: </a:t>
            </a:r>
            <a:endParaRPr/>
          </a:p>
          <a:p>
            <a:pPr marL="457200" lvl="0" indent="-317500" algn="l" rtl="0">
              <a:spcBef>
                <a:spcPts val="0"/>
              </a:spcBef>
              <a:spcAft>
                <a:spcPts val="0"/>
              </a:spcAft>
              <a:buSzPts val="1400"/>
              <a:buAutoNum type="arabicPeriod"/>
            </a:pPr>
            <a:r>
              <a:rPr lang="en-US"/>
              <a:t>Preparation: the union will elect the bargaining committee and create a bargaining survey, sent to the union membership, which will inform what goals we try to meet with the new contract. </a:t>
            </a:r>
            <a:endParaRPr/>
          </a:p>
          <a:p>
            <a:pPr marL="457200" lvl="0" indent="-317500" algn="l" rtl="0">
              <a:spcBef>
                <a:spcPts val="0"/>
              </a:spcBef>
              <a:spcAft>
                <a:spcPts val="0"/>
              </a:spcAft>
              <a:buSzPts val="1400"/>
              <a:buAutoNum type="arabicPeriod"/>
            </a:pPr>
            <a:r>
              <a:rPr lang="en-US"/>
              <a:t>Initiation: The bargaining committee will identify the bargaining goals, based on the survey and past grievances. Union membership will then vote to ratify these goals and authorize the right to invoke interest arbitration, meaning that the bargaining committee can then tell the university we want to bargain a new contract. Both the preparation and initiation phases will happen in the fall of 2025.</a:t>
            </a:r>
            <a:endParaRPr/>
          </a:p>
          <a:p>
            <a:pPr marL="457200" lvl="0" indent="-317500" algn="l" rtl="0">
              <a:spcBef>
                <a:spcPts val="0"/>
              </a:spcBef>
              <a:spcAft>
                <a:spcPts val="0"/>
              </a:spcAft>
              <a:buSzPts val="1400"/>
              <a:buAutoNum type="arabicPeriod"/>
            </a:pPr>
            <a:r>
              <a:rPr lang="en-US"/>
              <a:t>Negotiation: The bargaining committee informs the university of our intention to bargain, and then local bargaining begins with the university. </a:t>
            </a:r>
            <a:endParaRPr/>
          </a:p>
          <a:p>
            <a:pPr marL="457200" lvl="0" indent="-317500" algn="l" rtl="0">
              <a:spcBef>
                <a:spcPts val="0"/>
              </a:spcBef>
              <a:spcAft>
                <a:spcPts val="0"/>
              </a:spcAft>
              <a:buSzPts val="1400"/>
              <a:buAutoNum type="arabicPeriod"/>
            </a:pPr>
            <a:r>
              <a:rPr lang="en-US"/>
              <a:t>Tentative agreement: finally, when the bargaining committee has reached a consensus with the university, the resulting contract will be sent to union membership to vote to ratify. This will be in the spring of 2026 so that the new contract can take effect July 1, 2026. </a:t>
            </a:r>
            <a:endParaRPr/>
          </a:p>
          <a:p>
            <a:pPr marL="0" lvl="0" indent="0" algn="l" rtl="0">
              <a:spcBef>
                <a:spcPts val="0"/>
              </a:spcBef>
              <a:spcAft>
                <a:spcPts val="0"/>
              </a:spcAft>
              <a:buNone/>
            </a:pPr>
            <a:endParaRPr/>
          </a:p>
          <a:p>
            <a:pPr marL="0" lvl="0" indent="0" algn="l" rtl="0">
              <a:spcBef>
                <a:spcPts val="0"/>
              </a:spcBef>
              <a:spcAft>
                <a:spcPts val="0"/>
              </a:spcAft>
              <a:buNone/>
            </a:pPr>
            <a:r>
              <a:rPr lang="en-US"/>
              <a:t>The stronger our membership is in the fall of 2025 and the spring of 2026, the better chance we have of negotiating a stronger contract. When we show the administration that we are a strong union, it is harder for them to deny our demands- just like the image of the wall demonstrated earlier. This is one reason union membership is so important.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https://www.uconngradunion.org/bargaining.html</a:t>
            </a:r>
            <a:endParaRPr/>
          </a:p>
          <a:p>
            <a:pPr marL="0" lvl="0" indent="0" algn="l" rtl="0">
              <a:spcBef>
                <a:spcPts val="0"/>
              </a:spcBef>
              <a:spcAft>
                <a:spcPts val="0"/>
              </a:spcAft>
              <a:buNone/>
            </a:pPr>
            <a:r>
              <a:rPr lang="en-US" u="sng">
                <a:solidFill>
                  <a:schemeClr val="hlink"/>
                </a:solidFill>
                <a:hlinkClick r:id="rId4"/>
              </a:rPr>
              <a:t>https://www.uconngradunion.org/faqs.html</a:t>
            </a:r>
            <a:r>
              <a:rPr lang="en-US"/>
              <a:t> </a:t>
            </a:r>
            <a:endParaRPr/>
          </a:p>
        </p:txBody>
      </p:sp>
      <p:sp>
        <p:nvSpPr>
          <p:cNvPr id="483" name="Google Shape;483;g2e7e719c091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f2ddf7cf9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f2ddf7cf93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2f2ddf7cf93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FYE class help you to get the foggy idea of being in graduate school to clear vision</a:t>
            </a:r>
          </a:p>
          <a:p>
            <a:r>
              <a:rPr lang="en-US"/>
              <a:t>Helps you to meet new people and start building your community</a:t>
            </a:r>
          </a:p>
          <a:p>
            <a:r>
              <a:rPr lang="en-US"/>
              <a:t>I wish I knew this my first year…</a:t>
            </a:r>
          </a:p>
          <a:p>
            <a:r>
              <a:rPr lang="en-US"/>
              <a:t>being successful Graduate students</a:t>
            </a:r>
          </a:p>
          <a:p>
            <a:r>
              <a:rPr lang="en-US"/>
              <a:t>Community</a:t>
            </a:r>
          </a:p>
          <a:p>
            <a:r>
              <a:rPr lang="en-US"/>
              <a:t>Mentors</a:t>
            </a:r>
          </a:p>
          <a:p>
            <a:r>
              <a:rPr lang="en-US"/>
              <a:t>Advocates </a:t>
            </a:r>
          </a:p>
          <a:p>
            <a:r>
              <a:rPr lang="en-US"/>
              <a:t>Who are you</a:t>
            </a:r>
          </a:p>
          <a:p>
            <a:r>
              <a:rPr lang="en-US"/>
              <a:t>Who decides your success</a:t>
            </a:r>
          </a:p>
          <a:p>
            <a:r>
              <a:rPr lang="en-US"/>
              <a:t>And … </a:t>
            </a:r>
          </a:p>
          <a:p>
            <a:r>
              <a:rPr lang="en-US"/>
              <a:t>Register to find out answers to all your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311F7-5396-44C4-9EEB-D36B5C481F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678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3D025-41BA-EF4F-E09A-79CBE3E265F8}"/>
              </a:ext>
            </a:extLst>
          </p:cNvPr>
          <p:cNvSpPr/>
          <p:nvPr userDrawn="1"/>
        </p:nvSpPr>
        <p:spPr>
          <a:xfrm>
            <a:off x="1" y="0"/>
            <a:ext cx="12191999" cy="4820355"/>
          </a:xfrm>
          <a:prstGeom prst="rect">
            <a:avLst/>
          </a:prstGeom>
          <a:gradFill flip="none" rotWithShape="1">
            <a:gsLst>
              <a:gs pos="23000">
                <a:schemeClr val="accent1">
                  <a:lumMod val="75000"/>
                </a:schemeClr>
              </a:gs>
              <a:gs pos="74000">
                <a:srgbClr val="1223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pic>
        <p:nvPicPr>
          <p:cNvPr id="3" name="Picture 2">
            <a:extLst>
              <a:ext uri="{FF2B5EF4-FFF2-40B4-BE49-F238E27FC236}">
                <a16:creationId xmlns:a16="http://schemas.microsoft.com/office/drawing/2014/main" id="{98DC4571-76D4-4E62-799C-FAE6A83C3E67}"/>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t="3025" b="3025"/>
          <a:stretch/>
        </p:blipFill>
        <p:spPr>
          <a:xfrm>
            <a:off x="3603518" y="0"/>
            <a:ext cx="4851400" cy="4820355"/>
          </a:xfrm>
          <a:prstGeom prst="rect">
            <a:avLst/>
          </a:prstGeom>
        </p:spPr>
      </p:pic>
      <p:sp>
        <p:nvSpPr>
          <p:cNvPr id="4" name="Rectangle 3">
            <a:extLst>
              <a:ext uri="{FF2B5EF4-FFF2-40B4-BE49-F238E27FC236}">
                <a16:creationId xmlns:a16="http://schemas.microsoft.com/office/drawing/2014/main" id="{065B0705-BA39-EAAC-5E7E-21821A33C008}"/>
              </a:ext>
            </a:extLst>
          </p:cNvPr>
          <p:cNvSpPr/>
          <p:nvPr userDrawn="1"/>
        </p:nvSpPr>
        <p:spPr>
          <a:xfrm>
            <a:off x="1" y="4944532"/>
            <a:ext cx="12191999" cy="1947334"/>
          </a:xfrm>
          <a:prstGeom prst="rect">
            <a:avLst/>
          </a:prstGeom>
          <a:solidFill>
            <a:srgbClr val="FF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pic>
        <p:nvPicPr>
          <p:cNvPr id="5" name="Picture 4">
            <a:extLst>
              <a:ext uri="{FF2B5EF4-FFF2-40B4-BE49-F238E27FC236}">
                <a16:creationId xmlns:a16="http://schemas.microsoft.com/office/drawing/2014/main" id="{80F02BD5-473E-37E3-1B07-7B8B5A52ED2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1965"/>
          <a:stretch/>
        </p:blipFill>
        <p:spPr>
          <a:xfrm>
            <a:off x="4781124" y="5448301"/>
            <a:ext cx="2570028" cy="990600"/>
          </a:xfrm>
          <a:prstGeom prst="rect">
            <a:avLst/>
          </a:prstGeom>
        </p:spPr>
      </p:pic>
    </p:spTree>
    <p:extLst>
      <p:ext uri="{BB962C8B-B14F-4D97-AF65-F5344CB8AC3E}">
        <p14:creationId xmlns:p14="http://schemas.microsoft.com/office/powerpoint/2010/main" val="281506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88C2-32C9-8445-8909-E67EF72B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549A0D-C5B1-4049-9016-D85CAAE469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30409-6D64-9D47-BA69-AE917AEC14B2}"/>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4BEE71-7AF8-5845-81BE-7F4366F6EA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285A0F-F75C-594C-98C6-ECDC9E97F480}"/>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4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D3AA5-76E1-B943-BC95-4DF13AE227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FA32C-2FD8-734B-A41E-D0D3601472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7C3C9-3DC4-FB41-8FEF-5AEA09CE196F}"/>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ECA2AA-947C-4241-B3F6-8FAB0CCBF7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69AA1F-F9C8-4743-A3DA-9E6A2891F7CB}"/>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13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7" b="45482"/>
          <a:stretch/>
        </p:blipFill>
        <p:spPr>
          <a:xfrm>
            <a:off x="0" y="-171450"/>
            <a:ext cx="12925425" cy="7143750"/>
          </a:xfrm>
          <a:prstGeom prst="rect">
            <a:avLst/>
          </a:prstGeom>
        </p:spPr>
      </p:pic>
      <p:sp>
        <p:nvSpPr>
          <p:cNvPr id="2" name="Title 1"/>
          <p:cNvSpPr>
            <a:spLocks noGrp="1"/>
          </p:cNvSpPr>
          <p:nvPr>
            <p:ph type="ctrTitle"/>
          </p:nvPr>
        </p:nvSpPr>
        <p:spPr>
          <a:xfrm>
            <a:off x="1524000" y="1830975"/>
            <a:ext cx="9144000" cy="1053348"/>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00309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C78484-E571-44D4-9CB4-8ADE25CBBEC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6260436"/>
            <a:ext cx="4130048" cy="435865"/>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87794" y="5562942"/>
            <a:ext cx="2616411" cy="508354"/>
          </a:xfrm>
          <a:prstGeom prst="rect">
            <a:avLst/>
          </a:prstGeom>
        </p:spPr>
      </p:pic>
    </p:spTree>
    <p:extLst>
      <p:ext uri="{BB962C8B-B14F-4D97-AF65-F5344CB8AC3E}">
        <p14:creationId xmlns:p14="http://schemas.microsoft.com/office/powerpoint/2010/main" val="382959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8/22/2024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39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265062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333080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endParaRPr lang="en-US"/>
          </a:p>
        </p:txBody>
      </p:sp>
      <p:sp>
        <p:nvSpPr>
          <p:cNvPr id="4" name="Footer Placeholder 3">
            <a:extLst>
              <a:ext uri="{FF2B5EF4-FFF2-40B4-BE49-F238E27FC236}">
                <a16:creationId xmlns:a16="http://schemas.microsoft.com/office/drawing/2014/main" id="{DB42D896-6ACC-40D7-8D8B-F9AF3E7DE1A1}"/>
              </a:ext>
            </a:extLst>
          </p:cNvPr>
          <p:cNvSpPr>
            <a:spLocks noGrp="1"/>
          </p:cNvSpPr>
          <p:nvPr>
            <p:ph type="ftr" sz="quarter" idx="12"/>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E69F7A1E-B7E2-4E9C-A66C-BCE08900C5F1}"/>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250734209"/>
      </p:ext>
    </p:extLst>
  </p:cSld>
  <p:clrMapOvr>
    <a:masterClrMapping/>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8A09-3418-884B-AF4D-695997B91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66C80-6763-6540-85CD-2F05CB77DA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B380C-F387-B84E-96B8-D952A01D1795}"/>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312C29-335C-2A46-BD12-D6A84C007C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1A312B-8513-E941-9FE3-110314BF866C}"/>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39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a:t>
            </a:r>
          </a:p>
        </p:txBody>
      </p:sp>
      <p:sp>
        <p:nvSpPr>
          <p:cNvPr id="3" name="Content Placeholder 2"/>
          <p:cNvSpPr>
            <a:spLocks noGrp="1"/>
          </p:cNvSpPr>
          <p:nvPr>
            <p:ph sz="half" idx="1"/>
          </p:nvPr>
        </p:nvSpPr>
        <p:spPr>
          <a:xfrm>
            <a:off x="609600" y="1659038"/>
            <a:ext cx="5384800" cy="4525433"/>
          </a:xfrm>
        </p:spPr>
        <p:txBody>
          <a:bodyPr>
            <a:normAutofit/>
          </a:bodyPr>
          <a:lstStyle>
            <a:lvl1pPr>
              <a:defRPr sz="2667">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59038"/>
            <a:ext cx="5384800" cy="4525433"/>
          </a:xfrm>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a:p>
        </p:txBody>
      </p:sp>
      <p:sp>
        <p:nvSpPr>
          <p:cNvPr id="5" name="Date Placeholder 4"/>
          <p:cNvSpPr>
            <a:spLocks noGrp="1"/>
          </p:cNvSpPr>
          <p:nvPr>
            <p:ph type="dt" sz="half" idx="10"/>
          </p:nvPr>
        </p:nvSpPr>
        <p:spPr/>
        <p:txBody>
          <a:bodyPr/>
          <a:lstStyle/>
          <a:p>
            <a:fld id="{3C30CA21-89C5-A040-B01E-D208A7FA3D8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050233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a:t>
            </a:r>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507449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E654-0EE8-6E4A-B105-BD49A14D67F9}"/>
              </a:ext>
            </a:extLst>
          </p:cNvPr>
          <p:cNvSpPr>
            <a:spLocks noGrp="1"/>
          </p:cNvSpPr>
          <p:nvPr>
            <p:ph type="title"/>
          </p:nvPr>
        </p:nvSpPr>
        <p:spPr>
          <a:xfrm>
            <a:off x="831850" y="4016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795764C-0C2F-FC4D-9CC1-4BF24912B445}"/>
              </a:ext>
            </a:extLst>
          </p:cNvPr>
          <p:cNvSpPr>
            <a:spLocks noGrp="1"/>
          </p:cNvSpPr>
          <p:nvPr>
            <p:ph type="body" idx="1"/>
          </p:nvPr>
        </p:nvSpPr>
        <p:spPr>
          <a:xfrm>
            <a:off x="831850" y="32813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3DC5E49-7AB1-4845-8F1D-65A879B903FB}"/>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9970A8-1DFB-D04A-B40C-117468FC5E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DF4FF8-1B0B-9A47-8F8F-2B0BBABAF64E}"/>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82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a:t>
            </a:r>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a:t>
            </a:r>
          </a:p>
        </p:txBody>
      </p:sp>
      <p:sp>
        <p:nvSpPr>
          <p:cNvPr id="5" name="Footer Placeholder 4">
            <a:extLst>
              <a:ext uri="{FF2B5EF4-FFF2-40B4-BE49-F238E27FC236}">
                <a16:creationId xmlns:a16="http://schemas.microsoft.com/office/drawing/2014/main" id="{FDE10C66-2FF2-41F8-98FA-BE4983369645}"/>
              </a:ext>
            </a:extLst>
          </p:cNvPr>
          <p:cNvSpPr>
            <a:spLocks noGrp="1"/>
          </p:cNvSpPr>
          <p:nvPr>
            <p:ph type="ftr" sz="quarter" idx="26"/>
          </p:nvPr>
        </p:nvSpPr>
        <p:spPr/>
        <p:txBody>
          <a:bodyPr/>
          <a:lstStyle/>
          <a:p>
            <a:r>
              <a:rPr lang="en-US"/>
              <a:t>Annual Review</a:t>
            </a:r>
            <a:endParaRPr lang="en-US" b="0"/>
          </a:p>
        </p:txBody>
      </p:sp>
      <p:sp>
        <p:nvSpPr>
          <p:cNvPr id="19" name="Slide Number Placeholder 18">
            <a:extLst>
              <a:ext uri="{FF2B5EF4-FFF2-40B4-BE49-F238E27FC236}">
                <a16:creationId xmlns:a16="http://schemas.microsoft.com/office/drawing/2014/main" id="{1851A3FD-B717-4588-9809-4FFAC5FF47A1}"/>
              </a:ext>
            </a:extLst>
          </p:cNvPr>
          <p:cNvSpPr>
            <a:spLocks noGrp="1"/>
          </p:cNvSpPr>
          <p:nvPr>
            <p:ph type="sldNum" sz="quarter" idx="27"/>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476382517"/>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endParaRPr lang="en-US"/>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a:t>
            </a:r>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700558482"/>
      </p:ext>
    </p:extLst>
  </p:cSld>
  <p:clrMapOvr>
    <a:masterClrMapping/>
  </p:clrMapOvr>
  <p:hf hdr="0" ftr="0"/>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endParaRPr lang="en-US"/>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a:t>
            </a:r>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1453642500"/>
      </p:ext>
    </p:extLst>
  </p:cSld>
  <p:clrMapOvr>
    <a:masterClrMapping/>
  </p:clrMapOvr>
  <p:hf hdr="0" ftr="0"/>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endParaRPr lang="en-US"/>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a:t>
            </a:r>
          </a:p>
        </p:txBody>
      </p:sp>
      <p:sp>
        <p:nvSpPr>
          <p:cNvPr id="4" name="Footer Placeholder 3">
            <a:extLst>
              <a:ext uri="{FF2B5EF4-FFF2-40B4-BE49-F238E27FC236}">
                <a16:creationId xmlns:a16="http://schemas.microsoft.com/office/drawing/2014/main" id="{D1578EA5-216B-41F7-80D1-9ED07FFDB66F}"/>
              </a:ext>
            </a:extLst>
          </p:cNvPr>
          <p:cNvSpPr>
            <a:spLocks noGrp="1"/>
          </p:cNvSpPr>
          <p:nvPr>
            <p:ph type="ftr" sz="quarter" idx="12"/>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C772CC63-C628-4456-9B92-DA4E670BAC0D}"/>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673362578"/>
      </p:ext>
    </p:extLst>
  </p:cSld>
  <p:clrMapOvr>
    <a:masterClrMapping/>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endParaRPr lang="en-US"/>
          </a:p>
        </p:txBody>
      </p:sp>
      <p:sp>
        <p:nvSpPr>
          <p:cNvPr id="4" name="Footer Placeholder 3">
            <a:extLst>
              <a:ext uri="{FF2B5EF4-FFF2-40B4-BE49-F238E27FC236}">
                <a16:creationId xmlns:a16="http://schemas.microsoft.com/office/drawing/2014/main" id="{DB42D896-6ACC-40D7-8D8B-F9AF3E7DE1A1}"/>
              </a:ext>
            </a:extLst>
          </p:cNvPr>
          <p:cNvSpPr>
            <a:spLocks noGrp="1"/>
          </p:cNvSpPr>
          <p:nvPr>
            <p:ph type="ftr" sz="quarter" idx="12"/>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E69F7A1E-B7E2-4E9C-A66C-BCE08900C5F1}"/>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716230211"/>
      </p:ext>
    </p:extLst>
  </p:cSld>
  <p:clrMapOvr>
    <a:masterClrMapping/>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a:t>
            </a:r>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952499204"/>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a:t>
            </a:r>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p>
        </p:txBody>
      </p:sp>
      <p:sp>
        <p:nvSpPr>
          <p:cNvPr id="4" name="Footer Placeholder 3">
            <a:extLst>
              <a:ext uri="{FF2B5EF4-FFF2-40B4-BE49-F238E27FC236}">
                <a16:creationId xmlns:a16="http://schemas.microsoft.com/office/drawing/2014/main" id="{7DE0184F-2619-4333-B49F-C7ACE8B2C3A6}"/>
              </a:ext>
            </a:extLst>
          </p:cNvPr>
          <p:cNvSpPr>
            <a:spLocks noGrp="1"/>
          </p:cNvSpPr>
          <p:nvPr>
            <p:ph type="ftr" sz="quarter" idx="33"/>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705A1C65-B00C-4CA4-83B6-3DFA3DF96296}"/>
              </a:ext>
            </a:extLst>
          </p:cNvPr>
          <p:cNvSpPr>
            <a:spLocks noGrp="1"/>
          </p:cNvSpPr>
          <p:nvPr>
            <p:ph type="sldNum" sz="quarter" idx="34"/>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1784780791"/>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a:t>
            </a:r>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F46DFD4-BF8C-4939-874D-85B7DF956768}"/>
              </a:ext>
            </a:extLst>
          </p:cNvPr>
          <p:cNvSpPr>
            <a:spLocks noGrp="1"/>
          </p:cNvSpPr>
          <p:nvPr>
            <p:ph type="ftr" sz="quarter" idx="37"/>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7373856F-38E9-4BBF-93D8-0F8AC2E0E6C7}"/>
              </a:ext>
            </a:extLst>
          </p:cNvPr>
          <p:cNvSpPr>
            <a:spLocks noGrp="1"/>
          </p:cNvSpPr>
          <p:nvPr>
            <p:ph type="sldNum" sz="quarter" idx="38"/>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767738253"/>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D2060DA6-6E6F-47BF-9680-1B030F525DD2}"/>
              </a:ext>
            </a:extLst>
          </p:cNvPr>
          <p:cNvSpPr>
            <a:spLocks noGrp="1"/>
          </p:cNvSpPr>
          <p:nvPr>
            <p:ph type="ftr" sz="quarter" idx="15"/>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FF8F140D-2B48-4E31-9E97-08B68ABBAC1E}"/>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699245844"/>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9A79B87D-E8CF-49AE-9326-2FEED2392F09}"/>
              </a:ext>
            </a:extLst>
          </p:cNvPr>
          <p:cNvSpPr>
            <a:spLocks noGrp="1"/>
          </p:cNvSpPr>
          <p:nvPr>
            <p:ph type="ftr" sz="quarter" idx="15"/>
          </p:nvPr>
        </p:nvSpPr>
        <p:spPr/>
        <p:txBody>
          <a:bodyPr/>
          <a:lstStyle/>
          <a:p>
            <a:r>
              <a:rPr lang="en-US"/>
              <a:t>Annual Review</a:t>
            </a:r>
            <a:endParaRPr lang="en-US" b="0"/>
          </a:p>
        </p:txBody>
      </p:sp>
      <p:sp>
        <p:nvSpPr>
          <p:cNvPr id="5" name="Slide Number Placeholder 4">
            <a:extLst>
              <a:ext uri="{FF2B5EF4-FFF2-40B4-BE49-F238E27FC236}">
                <a16:creationId xmlns:a16="http://schemas.microsoft.com/office/drawing/2014/main" id="{7BA139CE-3E4D-4224-B157-2D29EC10FE40}"/>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690927306"/>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2164-0053-BF42-A435-F70FB8F03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B8EA5-9686-2B44-A9DE-39A4EF9F7C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0D228-CCE2-FE40-8C23-6D5A815532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734C94-7563-4747-B3A8-BF8E21ADAF40}"/>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4F13E5-085D-0144-A04C-A9B035FA547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88E4AA1-F02B-114D-A493-5F155A89FF23}"/>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782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a:t>
            </a:r>
          </a:p>
        </p:txBody>
      </p:sp>
      <p:sp>
        <p:nvSpPr>
          <p:cNvPr id="6" name="Footer Placeholder 5">
            <a:extLst>
              <a:ext uri="{FF2B5EF4-FFF2-40B4-BE49-F238E27FC236}">
                <a16:creationId xmlns:a16="http://schemas.microsoft.com/office/drawing/2014/main" id="{2DBF2453-9E16-47FE-A8ED-4661246DE597}"/>
              </a:ext>
            </a:extLst>
          </p:cNvPr>
          <p:cNvSpPr>
            <a:spLocks noGrp="1"/>
          </p:cNvSpPr>
          <p:nvPr>
            <p:ph type="ftr" sz="quarter" idx="22"/>
          </p:nvPr>
        </p:nvSpPr>
        <p:spPr/>
        <p:txBody>
          <a:bodyPr/>
          <a:lstStyle/>
          <a:p>
            <a:r>
              <a:rPr lang="en-US"/>
              <a:t>Annual Review</a:t>
            </a:r>
            <a:endParaRPr lang="en-US" b="0"/>
          </a:p>
        </p:txBody>
      </p:sp>
      <p:sp>
        <p:nvSpPr>
          <p:cNvPr id="7" name="Slide Number Placeholder 6">
            <a:extLst>
              <a:ext uri="{FF2B5EF4-FFF2-40B4-BE49-F238E27FC236}">
                <a16:creationId xmlns:a16="http://schemas.microsoft.com/office/drawing/2014/main" id="{F636E9EA-D950-424A-BC92-F6794D6E5D67}"/>
              </a:ext>
            </a:extLst>
          </p:cNvPr>
          <p:cNvSpPr>
            <a:spLocks noGrp="1"/>
          </p:cNvSpPr>
          <p:nvPr>
            <p:ph type="sldNum" sz="quarter" idx="2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504068528"/>
      </p:ext>
    </p:extLst>
  </p:cSld>
  <p:clrMapOvr>
    <a:overrideClrMapping bg1="dk1" tx1="lt1" bg2="dk2" tx2="lt2" accent1="accent1" accent2="accent2" accent3="accent3" accent4="accent4" accent5="accent5" accent6="accent6" hlink="hlink" folHlink="folHlink"/>
  </p:clrMapOvr>
  <p:hf hdr="0" ftr="0"/>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a:t>
            </a:r>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endParaRPr lang="en-US"/>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1100484566"/>
      </p:ext>
    </p:extLst>
  </p:cSld>
  <p:clrMapOvr>
    <a:masterClrMapping/>
  </p:clrMapOvr>
  <p:hf hdr="0" ftr="0"/>
  <p:extLst>
    <p:ext uri="{DCECCB84-F9BA-43D5-87BE-67443E8EF086}">
      <p15:sldGuideLst xmlns:p15="http://schemas.microsoft.com/office/powerpoint/2012/main">
        <p15:guide id="1" pos="6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2ec7a28b1eb_2_4"/>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g2ec7a28b1eb_2_4"/>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g2ec7a28b1eb_2_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2ec7a28b1eb_2_8"/>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g2ec7a28b1eb_2_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ec7a28b1eb_2_11"/>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g2ec7a28b1eb_2_1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g2ec7a28b1eb_2_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ec7a28b1eb_2_1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g2ec7a28b1eb_2_1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g2ec7a28b1eb_2_1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g2ec7a28b1eb_2_1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ec7a28b1eb_2_20"/>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g2ec7a28b1eb_2_2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2ec7a28b1eb_2_23"/>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g2ec7a28b1eb_2_23"/>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g2ec7a28b1eb_2_2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2ec7a28b1eb_2_27"/>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g2ec7a28b1eb_2_2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2ec7a28b1eb_2_30"/>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g2ec7a28b1eb_2_3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g2ec7a28b1eb_2_30"/>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g2ec7a28b1eb_2_30"/>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g2ec7a28b1eb_2_3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9975-1CBD-C24A-AB90-9AD897E1FB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65978-DD4D-CE4C-A245-CBBFE2A8F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96C8B-519C-1D4F-B1D0-ED39782087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F08DD-C225-7241-9147-C6C094AF1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D252DE-FFED-C14B-A62A-78A519BAD6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47A62-BE46-7A46-BFDD-51258DD22C36}"/>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201E38A-5488-C448-A64C-80AEA2055E7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F546BA7-0B4D-E04E-8468-7505C2768B4F}"/>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115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2ec7a28b1eb_2_36"/>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g2ec7a28b1eb_2_3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2ec7a28b1eb_2_39"/>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g2ec7a28b1eb_2_39"/>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g2ec7a28b1eb_2_3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2ec7a28b1eb_2_4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2ec7a28b1eb_2_45"/>
          <p:cNvSpPr txBox="1">
            <a:spLocks noGrp="1"/>
          </p:cNvSpPr>
          <p:nvPr>
            <p:ph type="title"/>
          </p:nvPr>
        </p:nvSpPr>
        <p:spPr>
          <a:xfrm>
            <a:off x="1309511" y="457201"/>
            <a:ext cx="10272800" cy="1981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g2ec7a28b1eb_2_45"/>
          <p:cNvSpPr txBox="1">
            <a:spLocks noGrp="1"/>
          </p:cNvSpPr>
          <p:nvPr>
            <p:ph type="body" idx="1"/>
          </p:nvPr>
        </p:nvSpPr>
        <p:spPr>
          <a:xfrm>
            <a:off x="1309511" y="2667000"/>
            <a:ext cx="10272800" cy="3332700"/>
          </a:xfrm>
          <a:prstGeom prst="rect">
            <a:avLst/>
          </a:prstGeom>
          <a:noFill/>
          <a:ln>
            <a:noFill/>
          </a:ln>
        </p:spPr>
        <p:txBody>
          <a:bodyPr spcFirstLastPara="1" wrap="square" lIns="91425" tIns="45700" rIns="91425" bIns="45700" anchor="ctr" anchorCtr="0">
            <a:normAutofit/>
          </a:bodyPr>
          <a:lstStyle>
            <a:lvl1pPr marL="457200" lvl="0" indent="-394335" algn="l" rtl="0">
              <a:lnSpc>
                <a:spcPct val="100000"/>
              </a:lnSpc>
              <a:spcBef>
                <a:spcPts val="360"/>
              </a:spcBef>
              <a:spcAft>
                <a:spcPts val="0"/>
              </a:spcAft>
              <a:buSzPts val="2610"/>
              <a:buChar char="•"/>
              <a:defRPr/>
            </a:lvl1pPr>
            <a:lvl2pPr marL="914400" lvl="1" indent="-394335" algn="l" rtl="0">
              <a:lnSpc>
                <a:spcPct val="100000"/>
              </a:lnSpc>
              <a:spcBef>
                <a:spcPts val="600"/>
              </a:spcBef>
              <a:spcAft>
                <a:spcPts val="0"/>
              </a:spcAft>
              <a:buSzPts val="2610"/>
              <a:buChar char="•"/>
              <a:defRPr/>
            </a:lvl2pPr>
            <a:lvl3pPr marL="1371600" lvl="2" indent="-394335" algn="l" rtl="0">
              <a:lnSpc>
                <a:spcPct val="100000"/>
              </a:lnSpc>
              <a:spcBef>
                <a:spcPts val="600"/>
              </a:spcBef>
              <a:spcAft>
                <a:spcPts val="0"/>
              </a:spcAft>
              <a:buSzPts val="2610"/>
              <a:buChar char="•"/>
              <a:defRPr/>
            </a:lvl3pPr>
            <a:lvl4pPr marL="1828800" lvl="3" indent="-394335" algn="l" rtl="0">
              <a:lnSpc>
                <a:spcPct val="100000"/>
              </a:lnSpc>
              <a:spcBef>
                <a:spcPts val="600"/>
              </a:spcBef>
              <a:spcAft>
                <a:spcPts val="0"/>
              </a:spcAft>
              <a:buSzPts val="2610"/>
              <a:buChar char="•"/>
              <a:defRPr/>
            </a:lvl4pPr>
            <a:lvl5pPr marL="2286000" lvl="4" indent="-394335" algn="l" rtl="0">
              <a:lnSpc>
                <a:spcPct val="100000"/>
              </a:lnSpc>
              <a:spcBef>
                <a:spcPts val="600"/>
              </a:spcBef>
              <a:spcAft>
                <a:spcPts val="0"/>
              </a:spcAft>
              <a:buSzPts val="2610"/>
              <a:buChar char="•"/>
              <a:defRPr/>
            </a:lvl5pPr>
            <a:lvl6pPr marL="2743200" lvl="5" indent="-394335" algn="l" rtl="0">
              <a:lnSpc>
                <a:spcPct val="100000"/>
              </a:lnSpc>
              <a:spcBef>
                <a:spcPts val="600"/>
              </a:spcBef>
              <a:spcAft>
                <a:spcPts val="0"/>
              </a:spcAft>
              <a:buSzPts val="2610"/>
              <a:buChar char="•"/>
              <a:defRPr/>
            </a:lvl6pPr>
            <a:lvl7pPr marL="3200400" lvl="6" indent="-394335" algn="l" rtl="0">
              <a:lnSpc>
                <a:spcPct val="100000"/>
              </a:lnSpc>
              <a:spcBef>
                <a:spcPts val="600"/>
              </a:spcBef>
              <a:spcAft>
                <a:spcPts val="0"/>
              </a:spcAft>
              <a:buSzPts val="2610"/>
              <a:buChar char="•"/>
              <a:defRPr/>
            </a:lvl7pPr>
            <a:lvl8pPr marL="3657600" lvl="7" indent="-394334" algn="l" rtl="0">
              <a:lnSpc>
                <a:spcPct val="100000"/>
              </a:lnSpc>
              <a:spcBef>
                <a:spcPts val="600"/>
              </a:spcBef>
              <a:spcAft>
                <a:spcPts val="0"/>
              </a:spcAft>
              <a:buSzPts val="2610"/>
              <a:buChar char="•"/>
              <a:defRPr/>
            </a:lvl8pPr>
            <a:lvl9pPr marL="4114800" lvl="8" indent="-394334" algn="l" rtl="0">
              <a:lnSpc>
                <a:spcPct val="100000"/>
              </a:lnSpc>
              <a:spcBef>
                <a:spcPts val="600"/>
              </a:spcBef>
              <a:spcAft>
                <a:spcPts val="600"/>
              </a:spcAft>
              <a:buSzPts val="2610"/>
              <a:buChar char="•"/>
              <a:defRPr/>
            </a:lvl9pPr>
          </a:lstStyle>
          <a:p>
            <a:endParaRPr/>
          </a:p>
        </p:txBody>
      </p:sp>
      <p:sp>
        <p:nvSpPr>
          <p:cNvPr id="57" name="Google Shape;57;g2ec7a28b1eb_2_45"/>
          <p:cNvSpPr txBox="1">
            <a:spLocks noGrp="1"/>
          </p:cNvSpPr>
          <p:nvPr>
            <p:ph type="dt" idx="10"/>
          </p:nvPr>
        </p:nvSpPr>
        <p:spPr>
          <a:xfrm>
            <a:off x="9792439" y="6108173"/>
            <a:ext cx="11432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g2ec7a28b1eb_2_45"/>
          <p:cNvSpPr txBox="1">
            <a:spLocks noGrp="1"/>
          </p:cNvSpPr>
          <p:nvPr>
            <p:ph type="ftr" idx="11"/>
          </p:nvPr>
        </p:nvSpPr>
        <p:spPr>
          <a:xfrm>
            <a:off x="2630196" y="6108173"/>
            <a:ext cx="70860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g2ec7a28b1eb_2_45"/>
          <p:cNvSpPr txBox="1">
            <a:spLocks noGrp="1"/>
          </p:cNvSpPr>
          <p:nvPr>
            <p:ph type="sldNum" idx="12"/>
          </p:nvPr>
        </p:nvSpPr>
        <p:spPr>
          <a:xfrm>
            <a:off x="11011956" y="6108173"/>
            <a:ext cx="570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g2ec7a28b1eb_2_51"/>
          <p:cNvSpPr txBox="1">
            <a:spLocks noGrp="1"/>
          </p:cNvSpPr>
          <p:nvPr>
            <p:ph type="title"/>
          </p:nvPr>
        </p:nvSpPr>
        <p:spPr>
          <a:xfrm>
            <a:off x="1483109" y="1752599"/>
            <a:ext cx="5427600" cy="1371600"/>
          </a:xfrm>
          <a:prstGeom prst="rect">
            <a:avLst/>
          </a:prstGeom>
          <a:noFill/>
          <a:ln>
            <a:noFill/>
          </a:ln>
        </p:spPr>
        <p:txBody>
          <a:bodyPr spcFirstLastPara="1" wrap="square" lIns="91425" tIns="45700" rIns="91425" bIns="45700" anchor="b" anchorCtr="0">
            <a:normAutofit/>
          </a:bodyPr>
          <a:lstStyle>
            <a:lvl1pPr lvl="0" algn="ctr" rtl="0">
              <a:lnSpc>
                <a:spcPct val="100000"/>
              </a:lnSpc>
              <a:spcBef>
                <a:spcPts val="0"/>
              </a:spcBef>
              <a:spcAft>
                <a:spcPts val="0"/>
              </a:spcAft>
              <a:buClr>
                <a:schemeClr val="dk1"/>
              </a:buClr>
              <a:buSzPts val="2800"/>
              <a:buFont typeface="Georgia"/>
              <a:buNone/>
              <a:defRPr sz="28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g2ec7a28b1eb_2_51"/>
          <p:cNvSpPr>
            <a:spLocks noGrp="1"/>
          </p:cNvSpPr>
          <p:nvPr>
            <p:ph type="pic" idx="2"/>
          </p:nvPr>
        </p:nvSpPr>
        <p:spPr>
          <a:xfrm>
            <a:off x="7596660" y="914400"/>
            <a:ext cx="3282000"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63" name="Google Shape;63;g2ec7a28b1eb_2_51"/>
          <p:cNvSpPr txBox="1">
            <a:spLocks noGrp="1"/>
          </p:cNvSpPr>
          <p:nvPr>
            <p:ph type="body" idx="1"/>
          </p:nvPr>
        </p:nvSpPr>
        <p:spPr>
          <a:xfrm>
            <a:off x="1483109" y="3124199"/>
            <a:ext cx="5427600" cy="18288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360"/>
              </a:spcBef>
              <a:spcAft>
                <a:spcPts val="0"/>
              </a:spcAft>
              <a:buSzPts val="2610"/>
              <a:buNone/>
              <a:defRPr sz="1800"/>
            </a:lvl1pPr>
            <a:lvl2pPr marL="914400" lvl="1" indent="-228600" algn="l" rtl="0">
              <a:lnSpc>
                <a:spcPct val="100000"/>
              </a:lnSpc>
              <a:spcBef>
                <a:spcPts val="600"/>
              </a:spcBef>
              <a:spcAft>
                <a:spcPts val="0"/>
              </a:spcAft>
              <a:buSzPts val="1740"/>
              <a:buNone/>
              <a:defRPr sz="1200"/>
            </a:lvl2pPr>
            <a:lvl3pPr marL="1371600" lvl="2" indent="-228600" algn="l" rtl="0">
              <a:lnSpc>
                <a:spcPct val="100000"/>
              </a:lnSpc>
              <a:spcBef>
                <a:spcPts val="600"/>
              </a:spcBef>
              <a:spcAft>
                <a:spcPts val="0"/>
              </a:spcAft>
              <a:buSzPts val="1450"/>
              <a:buNone/>
              <a:defRPr sz="1000"/>
            </a:lvl3pPr>
            <a:lvl4pPr marL="1828800" lvl="3" indent="-228600" algn="l" rtl="0">
              <a:lnSpc>
                <a:spcPct val="100000"/>
              </a:lnSpc>
              <a:spcBef>
                <a:spcPts val="600"/>
              </a:spcBef>
              <a:spcAft>
                <a:spcPts val="0"/>
              </a:spcAft>
              <a:buSzPts val="1305"/>
              <a:buNone/>
              <a:defRPr sz="900"/>
            </a:lvl4pPr>
            <a:lvl5pPr marL="2286000" lvl="4" indent="-228600" algn="l" rtl="0">
              <a:lnSpc>
                <a:spcPct val="100000"/>
              </a:lnSpc>
              <a:spcBef>
                <a:spcPts val="600"/>
              </a:spcBef>
              <a:spcAft>
                <a:spcPts val="0"/>
              </a:spcAft>
              <a:buSzPts val="1305"/>
              <a:buNone/>
              <a:defRPr sz="900"/>
            </a:lvl5pPr>
            <a:lvl6pPr marL="2743200" lvl="5" indent="-228600" algn="l" rtl="0">
              <a:lnSpc>
                <a:spcPct val="100000"/>
              </a:lnSpc>
              <a:spcBef>
                <a:spcPts val="600"/>
              </a:spcBef>
              <a:spcAft>
                <a:spcPts val="0"/>
              </a:spcAft>
              <a:buSzPts val="1305"/>
              <a:buNone/>
              <a:defRPr sz="900"/>
            </a:lvl6pPr>
            <a:lvl7pPr marL="3200400" lvl="6" indent="-228600" algn="l" rtl="0">
              <a:lnSpc>
                <a:spcPct val="100000"/>
              </a:lnSpc>
              <a:spcBef>
                <a:spcPts val="600"/>
              </a:spcBef>
              <a:spcAft>
                <a:spcPts val="0"/>
              </a:spcAft>
              <a:buSzPts val="1305"/>
              <a:buNone/>
              <a:defRPr sz="900"/>
            </a:lvl7pPr>
            <a:lvl8pPr marL="3657600" lvl="7" indent="-228600" algn="l" rtl="0">
              <a:lnSpc>
                <a:spcPct val="100000"/>
              </a:lnSpc>
              <a:spcBef>
                <a:spcPts val="600"/>
              </a:spcBef>
              <a:spcAft>
                <a:spcPts val="0"/>
              </a:spcAft>
              <a:buSzPts val="1305"/>
              <a:buNone/>
              <a:defRPr sz="900"/>
            </a:lvl8pPr>
            <a:lvl9pPr marL="4114800" lvl="8" indent="-228600" algn="l" rtl="0">
              <a:lnSpc>
                <a:spcPct val="100000"/>
              </a:lnSpc>
              <a:spcBef>
                <a:spcPts val="600"/>
              </a:spcBef>
              <a:spcAft>
                <a:spcPts val="600"/>
              </a:spcAft>
              <a:buSzPts val="1305"/>
              <a:buNone/>
              <a:defRPr sz="900"/>
            </a:lvl9pPr>
          </a:lstStyle>
          <a:p>
            <a:endParaRPr/>
          </a:p>
        </p:txBody>
      </p:sp>
      <p:sp>
        <p:nvSpPr>
          <p:cNvPr id="64" name="Google Shape;64;g2ec7a28b1eb_2_51"/>
          <p:cNvSpPr txBox="1">
            <a:spLocks noGrp="1"/>
          </p:cNvSpPr>
          <p:nvPr>
            <p:ph type="dt" idx="10"/>
          </p:nvPr>
        </p:nvSpPr>
        <p:spPr>
          <a:xfrm>
            <a:off x="9811572" y="6116070"/>
            <a:ext cx="11432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g2ec7a28b1eb_2_51"/>
          <p:cNvSpPr txBox="1">
            <a:spLocks noGrp="1"/>
          </p:cNvSpPr>
          <p:nvPr>
            <p:ph type="ftr" idx="11"/>
          </p:nvPr>
        </p:nvSpPr>
        <p:spPr>
          <a:xfrm>
            <a:off x="2649329" y="6116070"/>
            <a:ext cx="70860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g2ec7a28b1eb_2_51"/>
          <p:cNvSpPr txBox="1">
            <a:spLocks noGrp="1"/>
          </p:cNvSpPr>
          <p:nvPr>
            <p:ph type="sldNum" idx="12"/>
          </p:nvPr>
        </p:nvSpPr>
        <p:spPr>
          <a:xfrm>
            <a:off x="11031089" y="6116070"/>
            <a:ext cx="551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7"/>
        <p:cNvGrpSpPr/>
        <p:nvPr/>
      </p:nvGrpSpPr>
      <p:grpSpPr>
        <a:xfrm>
          <a:off x="0" y="0"/>
          <a:ext cx="0" cy="0"/>
          <a:chOff x="0" y="0"/>
          <a:chExt cx="0" cy="0"/>
        </a:xfrm>
      </p:grpSpPr>
      <p:sp>
        <p:nvSpPr>
          <p:cNvPr id="68" name="Google Shape;68;g2ec7a28b1eb_2_58"/>
          <p:cNvSpPr txBox="1">
            <a:spLocks noGrp="1"/>
          </p:cNvSpPr>
          <p:nvPr>
            <p:ph type="title"/>
          </p:nvPr>
        </p:nvSpPr>
        <p:spPr>
          <a:xfrm>
            <a:off x="2649327" y="2666998"/>
            <a:ext cx="8933200" cy="2360100"/>
          </a:xfrm>
          <a:prstGeom prst="rect">
            <a:avLst/>
          </a:prstGeom>
          <a:noFill/>
          <a:ln>
            <a:noFill/>
          </a:ln>
        </p:spPr>
        <p:txBody>
          <a:bodyPr spcFirstLastPara="1" wrap="square" lIns="91425" tIns="45700" rIns="91425" bIns="45700" anchor="b" anchorCtr="0">
            <a:normAutofit/>
          </a:bodyPr>
          <a:lstStyle>
            <a:lvl1pPr lvl="0" algn="r" rtl="0">
              <a:lnSpc>
                <a:spcPct val="100000"/>
              </a:lnSpc>
              <a:spcBef>
                <a:spcPts val="0"/>
              </a:spcBef>
              <a:spcAft>
                <a:spcPts val="0"/>
              </a:spcAft>
              <a:buClr>
                <a:schemeClr val="dk1"/>
              </a:buClr>
              <a:buSzPts val="4000"/>
              <a:buFont typeface="Georgia"/>
              <a:buNone/>
              <a:defRPr sz="40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g2ec7a28b1eb_2_58"/>
          <p:cNvSpPr txBox="1">
            <a:spLocks noGrp="1"/>
          </p:cNvSpPr>
          <p:nvPr>
            <p:ph type="body" idx="1"/>
          </p:nvPr>
        </p:nvSpPr>
        <p:spPr>
          <a:xfrm>
            <a:off x="2649331" y="5027070"/>
            <a:ext cx="8933200" cy="860400"/>
          </a:xfrm>
          <a:prstGeom prst="rect">
            <a:avLst/>
          </a:prstGeom>
          <a:noFill/>
          <a:ln>
            <a:noFill/>
          </a:ln>
        </p:spPr>
        <p:txBody>
          <a:bodyPr spcFirstLastPara="1" wrap="square" lIns="91425" tIns="45700" rIns="91425" bIns="45700" anchor="t" anchorCtr="0">
            <a:normAutofit/>
          </a:bodyPr>
          <a:lstStyle>
            <a:lvl1pPr marL="457200" lvl="0" indent="-228600" algn="r" rtl="0">
              <a:lnSpc>
                <a:spcPct val="100000"/>
              </a:lnSpc>
              <a:spcBef>
                <a:spcPts val="400"/>
              </a:spcBef>
              <a:spcAft>
                <a:spcPts val="0"/>
              </a:spcAft>
              <a:buSzPts val="2900"/>
              <a:buNone/>
              <a:defRPr sz="2000">
                <a:solidFill>
                  <a:schemeClr val="dk1"/>
                </a:solidFill>
              </a:defRPr>
            </a:lvl1pPr>
            <a:lvl2pPr marL="914400" lvl="1" indent="-228600" algn="l" rtl="0">
              <a:lnSpc>
                <a:spcPct val="100000"/>
              </a:lnSpc>
              <a:spcBef>
                <a:spcPts val="600"/>
              </a:spcBef>
              <a:spcAft>
                <a:spcPts val="0"/>
              </a:spcAft>
              <a:buSzPts val="2610"/>
              <a:buNone/>
              <a:defRPr sz="1800">
                <a:solidFill>
                  <a:srgbClr val="888888"/>
                </a:solidFill>
              </a:defRPr>
            </a:lvl2pPr>
            <a:lvl3pPr marL="1371600" lvl="2" indent="-228600" algn="l" rtl="0">
              <a:lnSpc>
                <a:spcPct val="100000"/>
              </a:lnSpc>
              <a:spcBef>
                <a:spcPts val="600"/>
              </a:spcBef>
              <a:spcAft>
                <a:spcPts val="0"/>
              </a:spcAft>
              <a:buSzPts val="2320"/>
              <a:buNone/>
              <a:defRPr sz="1600">
                <a:solidFill>
                  <a:srgbClr val="888888"/>
                </a:solidFill>
              </a:defRPr>
            </a:lvl3pPr>
            <a:lvl4pPr marL="1828800" lvl="3" indent="-228600" algn="l" rtl="0">
              <a:lnSpc>
                <a:spcPct val="100000"/>
              </a:lnSpc>
              <a:spcBef>
                <a:spcPts val="600"/>
              </a:spcBef>
              <a:spcAft>
                <a:spcPts val="0"/>
              </a:spcAft>
              <a:buSzPts val="2030"/>
              <a:buNone/>
              <a:defRPr sz="1400">
                <a:solidFill>
                  <a:srgbClr val="888888"/>
                </a:solidFill>
              </a:defRPr>
            </a:lvl4pPr>
            <a:lvl5pPr marL="2286000" lvl="4" indent="-228600" algn="l" rtl="0">
              <a:lnSpc>
                <a:spcPct val="100000"/>
              </a:lnSpc>
              <a:spcBef>
                <a:spcPts val="600"/>
              </a:spcBef>
              <a:spcAft>
                <a:spcPts val="0"/>
              </a:spcAft>
              <a:buSzPts val="2030"/>
              <a:buNone/>
              <a:defRPr sz="1400">
                <a:solidFill>
                  <a:srgbClr val="888888"/>
                </a:solidFill>
              </a:defRPr>
            </a:lvl5pPr>
            <a:lvl6pPr marL="2743200" lvl="5" indent="-228600" algn="l" rtl="0">
              <a:lnSpc>
                <a:spcPct val="100000"/>
              </a:lnSpc>
              <a:spcBef>
                <a:spcPts val="600"/>
              </a:spcBef>
              <a:spcAft>
                <a:spcPts val="0"/>
              </a:spcAft>
              <a:buSzPts val="2030"/>
              <a:buNone/>
              <a:defRPr sz="1400">
                <a:solidFill>
                  <a:srgbClr val="888888"/>
                </a:solidFill>
              </a:defRPr>
            </a:lvl6pPr>
            <a:lvl7pPr marL="3200400" lvl="6" indent="-228600" algn="l" rtl="0">
              <a:lnSpc>
                <a:spcPct val="100000"/>
              </a:lnSpc>
              <a:spcBef>
                <a:spcPts val="600"/>
              </a:spcBef>
              <a:spcAft>
                <a:spcPts val="0"/>
              </a:spcAft>
              <a:buSzPts val="2030"/>
              <a:buNone/>
              <a:defRPr sz="1400">
                <a:solidFill>
                  <a:srgbClr val="888888"/>
                </a:solidFill>
              </a:defRPr>
            </a:lvl7pPr>
            <a:lvl8pPr marL="3657600" lvl="7" indent="-228600" algn="l" rtl="0">
              <a:lnSpc>
                <a:spcPct val="100000"/>
              </a:lnSpc>
              <a:spcBef>
                <a:spcPts val="600"/>
              </a:spcBef>
              <a:spcAft>
                <a:spcPts val="0"/>
              </a:spcAft>
              <a:buSzPts val="2030"/>
              <a:buNone/>
              <a:defRPr sz="1400">
                <a:solidFill>
                  <a:srgbClr val="888888"/>
                </a:solidFill>
              </a:defRPr>
            </a:lvl8pPr>
            <a:lvl9pPr marL="4114800" lvl="8" indent="-228600" algn="l" rtl="0">
              <a:lnSpc>
                <a:spcPct val="100000"/>
              </a:lnSpc>
              <a:spcBef>
                <a:spcPts val="600"/>
              </a:spcBef>
              <a:spcAft>
                <a:spcPts val="600"/>
              </a:spcAft>
              <a:buSzPts val="2030"/>
              <a:buNone/>
              <a:defRPr sz="1400">
                <a:solidFill>
                  <a:srgbClr val="888888"/>
                </a:solidFill>
              </a:defRPr>
            </a:lvl9pPr>
          </a:lstStyle>
          <a:p>
            <a:endParaRPr/>
          </a:p>
        </p:txBody>
      </p:sp>
      <p:sp>
        <p:nvSpPr>
          <p:cNvPr id="70" name="Google Shape;70;g2ec7a28b1eb_2_58"/>
          <p:cNvSpPr txBox="1">
            <a:spLocks noGrp="1"/>
          </p:cNvSpPr>
          <p:nvPr>
            <p:ph type="dt" idx="10"/>
          </p:nvPr>
        </p:nvSpPr>
        <p:spPr>
          <a:xfrm>
            <a:off x="9811572" y="6116070"/>
            <a:ext cx="11432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g2ec7a28b1eb_2_58"/>
          <p:cNvSpPr txBox="1">
            <a:spLocks noGrp="1"/>
          </p:cNvSpPr>
          <p:nvPr>
            <p:ph type="ftr" idx="11"/>
          </p:nvPr>
        </p:nvSpPr>
        <p:spPr>
          <a:xfrm>
            <a:off x="2649329" y="6116070"/>
            <a:ext cx="70860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g2ec7a28b1eb_2_58"/>
          <p:cNvSpPr txBox="1">
            <a:spLocks noGrp="1"/>
          </p:cNvSpPr>
          <p:nvPr>
            <p:ph type="sldNum" idx="12"/>
          </p:nvPr>
        </p:nvSpPr>
        <p:spPr>
          <a:xfrm>
            <a:off x="11031089" y="6116070"/>
            <a:ext cx="551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8531-5905-2E46-8C65-2ABF41F8A8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C06187-6B7F-D14B-97F0-34D65F1F15B6}"/>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114E2C4-D6DE-B34B-B696-F662ADF60F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E14EB94-98F7-8046-AABD-6D01D5CCA1BD}"/>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4C1B0-5593-6B46-AD9B-46B60604E50D}"/>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545F333-9365-7D4F-A8E9-1638A1BAEB3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1C8B38C-8A5A-6B46-88E0-D19728059673}"/>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49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4BE6-AC9D-B04D-AA90-AB933797D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EB1C3F-C990-8546-8AA1-F359719FB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6E734F-0F20-D346-A231-4B8C00570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95FE2A-85B8-414A-9CA1-8BED5012B6E5}"/>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2C20093-B6DD-0E4C-999C-9C4B106C48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93E59F-3259-0945-B4BD-E3FA427EC264}"/>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55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5964-9D9A-8842-BDB1-EDDFF13F2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1F29D5-6786-2545-8C57-A908524DD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BDEDF-1900-9342-B47B-6C0EEF9ED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5F39CB-3900-1544-8693-35E4EC532B50}"/>
              </a:ext>
            </a:extLst>
          </p:cNvPr>
          <p:cNvSpPr>
            <a:spLocks noGrp="1"/>
          </p:cNvSpPr>
          <p:nvPr>
            <p:ph type="dt" sz="half" idx="10"/>
          </p:nvPr>
        </p:nvSpPr>
        <p:spPr/>
        <p:txBody>
          <a:bodyPr/>
          <a:lstStyle/>
          <a:p>
            <a:fld id="{8AF88181-C7D0-A045-BC52-1D7405541FD9}" type="datetimeFigureOut">
              <a:rPr lang="en-US" smtClean="0">
                <a:solidFill>
                  <a:prstClr val="black">
                    <a:tint val="75000"/>
                  </a:prstClr>
                </a:solidFill>
              </a:rPr>
              <a:pPr/>
              <a:t>8/22/2024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E12993-2DC3-2047-8BB0-7CA03B4832B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F2726F-494E-A345-92C7-BB24DC9290A7}"/>
              </a:ext>
            </a:extLst>
          </p:cNvPr>
          <p:cNvSpPr>
            <a:spLocks noGrp="1"/>
          </p:cNvSpPr>
          <p:nvPr>
            <p:ph type="sldNum" sz="quarter" idx="12"/>
          </p:nvPr>
        </p:nvSpPr>
        <p:spPr/>
        <p:txBody>
          <a:bodyPr/>
          <a:lstStyle/>
          <a:p>
            <a:fld id="{A62C74EA-C5EC-2D45-80B4-2AFA7537E4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58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F3C45-1FFE-3057-7A01-1350E45EBE77}"/>
              </a:ext>
            </a:extLst>
          </p:cNvPr>
          <p:cNvSpPr/>
          <p:nvPr userDrawn="1"/>
        </p:nvSpPr>
        <p:spPr>
          <a:xfrm>
            <a:off x="0" y="6032500"/>
            <a:ext cx="12191999" cy="857061"/>
          </a:xfrm>
          <a:prstGeom prst="rect">
            <a:avLst/>
          </a:prstGeom>
          <a:solidFill>
            <a:srgbClr val="001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pic>
        <p:nvPicPr>
          <p:cNvPr id="8" name="Picture 7">
            <a:extLst>
              <a:ext uri="{FF2B5EF4-FFF2-40B4-BE49-F238E27FC236}">
                <a16:creationId xmlns:a16="http://schemas.microsoft.com/office/drawing/2014/main" id="{EEA677EE-D855-5467-6663-468DB46DF0E3}"/>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b="46774"/>
          <a:stretch/>
        </p:blipFill>
        <p:spPr>
          <a:xfrm>
            <a:off x="838200" y="6204532"/>
            <a:ext cx="1466351" cy="516943"/>
          </a:xfrm>
          <a:prstGeom prst="rect">
            <a:avLst/>
          </a:prstGeom>
        </p:spPr>
      </p:pic>
      <p:sp>
        <p:nvSpPr>
          <p:cNvPr id="2" name="Title Placeholder 1">
            <a:extLst>
              <a:ext uri="{FF2B5EF4-FFF2-40B4-BE49-F238E27FC236}">
                <a16:creationId xmlns:a16="http://schemas.microsoft.com/office/drawing/2014/main" id="{86812462-1030-EC42-89C0-3E9A31C42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4F89D-2602-5744-9772-B43FC1706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4E9F6-4E1F-AB4B-AD79-F629AF42B9AA}"/>
              </a:ext>
            </a:extLst>
          </p:cNvPr>
          <p:cNvSpPr>
            <a:spLocks noGrp="1"/>
          </p:cNvSpPr>
          <p:nvPr>
            <p:ph type="dt" sz="half" idx="2"/>
          </p:nvPr>
        </p:nvSpPr>
        <p:spPr>
          <a:xfrm>
            <a:off x="10782299" y="6254750"/>
            <a:ext cx="9017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AF88181-C7D0-A045-BC52-1D7405541FD9}" type="datetimeFigureOut">
              <a:rPr lang="en-US" smtClean="0">
                <a:solidFill>
                  <a:prstClr val="black">
                    <a:tint val="75000"/>
                  </a:prstClr>
                </a:solidFill>
              </a:rPr>
              <a:pPr defTabSz="457200"/>
              <a:t>8/22/2024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1F3CEC0-5DE1-6044-9EC9-5D5C7B188D3C}"/>
              </a:ext>
            </a:extLst>
          </p:cNvPr>
          <p:cNvSpPr>
            <a:spLocks noGrp="1"/>
          </p:cNvSpPr>
          <p:nvPr>
            <p:ph type="ftr" sz="quarter" idx="3"/>
          </p:nvPr>
        </p:nvSpPr>
        <p:spPr>
          <a:xfrm>
            <a:off x="3231651" y="6254750"/>
            <a:ext cx="5728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B38562-106B-1E42-92F8-433CBD9EA050}"/>
              </a:ext>
            </a:extLst>
          </p:cNvPr>
          <p:cNvSpPr>
            <a:spLocks noGrp="1"/>
          </p:cNvSpPr>
          <p:nvPr>
            <p:ph type="sldNum" sz="quarter" idx="4"/>
          </p:nvPr>
        </p:nvSpPr>
        <p:spPr>
          <a:xfrm>
            <a:off x="9379446" y="6254750"/>
            <a:ext cx="1231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62C74EA-C5EC-2D45-80B4-2AFA7537E45E}" type="slidenum">
              <a:rPr lang="en-US" smtClean="0">
                <a:solidFill>
                  <a:prstClr val="black">
                    <a:tint val="75000"/>
                  </a:prstClr>
                </a:solidFill>
              </a:rPr>
              <a:pPr defTabSz="457200"/>
              <a:t>‹#›</a:t>
            </a:fld>
            <a:endParaRPr lang="en-US">
              <a:solidFill>
                <a:prstClr val="black">
                  <a:tint val="75000"/>
                </a:prstClr>
              </a:solidFill>
            </a:endParaRPr>
          </a:p>
        </p:txBody>
      </p:sp>
      <p:sp>
        <p:nvSpPr>
          <p:cNvPr id="9" name="Rectangle 8">
            <a:extLst>
              <a:ext uri="{FF2B5EF4-FFF2-40B4-BE49-F238E27FC236}">
                <a16:creationId xmlns:a16="http://schemas.microsoft.com/office/drawing/2014/main" id="{C4A95719-4246-EAAA-B0B4-F5093E975F1D}"/>
              </a:ext>
            </a:extLst>
          </p:cNvPr>
          <p:cNvSpPr/>
          <p:nvPr userDrawn="1"/>
        </p:nvSpPr>
        <p:spPr>
          <a:xfrm>
            <a:off x="1" y="5837009"/>
            <a:ext cx="12191999" cy="155222"/>
          </a:xfrm>
          <a:prstGeom prst="rect">
            <a:avLst/>
          </a:prstGeom>
          <a:solidFill>
            <a:srgbClr val="FF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Tree>
    <p:extLst>
      <p:ext uri="{BB962C8B-B14F-4D97-AF65-F5344CB8AC3E}">
        <p14:creationId xmlns:p14="http://schemas.microsoft.com/office/powerpoint/2010/main" val="2964758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876" r:id="rId13"/>
    <p:sldLayoutId id="2147483877" r:id="rId14"/>
    <p:sldLayoutId id="2147483878" r:id="rId15"/>
    <p:sldLayoutId id="2147483879" r:id="rId16"/>
  </p:sldLayoutIdLst>
  <p:txStyles>
    <p:titleStyle>
      <a:lvl1pPr algn="l" defTabSz="914400" rtl="0" eaLnBrk="1" latinLnBrk="0" hangingPunct="1">
        <a:lnSpc>
          <a:spcPct val="90000"/>
        </a:lnSpc>
        <a:spcBef>
          <a:spcPct val="0"/>
        </a:spcBef>
        <a:buNone/>
        <a:defRPr sz="4400" b="1" kern="1200">
          <a:solidFill>
            <a:srgbClr val="122360"/>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F6D00"/>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FF6D00"/>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F6D00"/>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F6D00"/>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F6D00"/>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8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August 22, 2024</a:t>
            </a:fld>
            <a:endParaRPr lang="en-US">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a:t>Annual Review</a:t>
            </a:r>
            <a:endParaRPr lang="en-US" b="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58844466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2ec7a28b1eb_2_0"/>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g2ec7a28b1eb_2_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g2ec7a28b1eb_2_0"/>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3.xml"/><Relationship Id="rId1" Type="http://schemas.openxmlformats.org/officeDocument/2006/relationships/slideLayout" Target="../slideLayouts/slideLayout53.xml"/><Relationship Id="rId5" Type="http://schemas.openxmlformats.org/officeDocument/2006/relationships/image" Target="../media/image140.png"/><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53.xml"/><Relationship Id="rId5" Type="http://schemas.openxmlformats.org/officeDocument/2006/relationships/image" Target="../media/image144.png"/><Relationship Id="rId4" Type="http://schemas.openxmlformats.org/officeDocument/2006/relationships/image" Target="../media/image143.png"/></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78.xml"/><Relationship Id="rId1" Type="http://schemas.openxmlformats.org/officeDocument/2006/relationships/slideLayout" Target="../slideLayouts/slideLayout5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engr-help@uconn.edu" TargetMode="External"/><Relationship Id="rId2" Type="http://schemas.openxmlformats.org/officeDocument/2006/relationships/hyperlink" Target="https://ets.engr.uconn.edu/innovation-sho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pete@uconn.ed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hyperlink" Target="mailto:aida@uconn.edu" TargetMode="External"/><Relationship Id="rId5" Type="http://schemas.openxmlformats.org/officeDocument/2006/relationships/hyperlink" Target="mailto:Fayekah.Assanah@uconn.edu"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s://cgsnet.org/wp-content/uploads/2022/01/CGS_JED_Grad-Student-Mental-Health-Report-1.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doi/full/10.1080/07448481.2020.1841207?msclkid=51ae1d4eb34511ecb8675b1301fad00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hyperlink" Target="https://togetherall.com/en-us/join/freeuniversitysupport/" TargetMode="External"/><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lovesciencequiz.com/lifestyle/national-suicide-prevention-hotline-number-is-changing-to-988/" TargetMode="External"/><Relationship Id="rId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hyperlink" Target="http://nursingbites.com/please-introduce-yourself" TargetMode="External"/><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https://studenthealth.uconn.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hyperlink" Target="mailto:uconnswe.grad@gmail.com" TargetMode="External"/><Relationship Id="rId4" Type="http://schemas.openxmlformats.org/officeDocument/2006/relationships/image" Target="../media/image75.png"/><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3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9.png"/><Relationship Id="rId1" Type="http://schemas.openxmlformats.org/officeDocument/2006/relationships/slideLayout" Target="../slideLayouts/slideLayout34.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9.xml"/><Relationship Id="rId1" Type="http://schemas.openxmlformats.org/officeDocument/2006/relationships/slideLayout" Target="../slideLayouts/slideLayout42.xml"/><Relationship Id="rId5" Type="http://schemas.openxmlformats.org/officeDocument/2006/relationships/hyperlink" Target="http://uconngradunion.org/" TargetMode="External"/><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5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notesSlide" Target="../notesSlides/notesSlide34.xml"/><Relationship Id="rId16" Type="http://schemas.openxmlformats.org/officeDocument/2006/relationships/image" Target="../media/image125.png"/><Relationship Id="rId1" Type="http://schemas.openxmlformats.org/officeDocument/2006/relationships/slideLayout" Target="../slideLayouts/slideLayout53.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4.png"/><Relationship Id="rId10" Type="http://schemas.openxmlformats.org/officeDocument/2006/relationships/image" Target="../media/image120.png"/><Relationship Id="rId4" Type="http://schemas.openxmlformats.org/officeDocument/2006/relationships/image" Target="../media/image113.png"/><Relationship Id="rId9" Type="http://schemas.openxmlformats.org/officeDocument/2006/relationships/image" Target="../media/image119.png"/><Relationship Id="rId14" Type="http://schemas.openxmlformats.org/officeDocument/2006/relationships/image" Target="../media/image11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55.xml"/><Relationship Id="rId5" Type="http://schemas.openxmlformats.org/officeDocument/2006/relationships/image" Target="../media/image129.jpeg"/><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53.xml"/><Relationship Id="rId4" Type="http://schemas.openxmlformats.org/officeDocument/2006/relationships/hyperlink" Target="https://www.uconngradunion.org/about-us.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55.xml"/><Relationship Id="rId5" Type="http://schemas.openxmlformats.org/officeDocument/2006/relationships/image" Target="../media/image133.png"/><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53.xml"/><Relationship Id="rId4" Type="http://schemas.openxmlformats.org/officeDocument/2006/relationships/image" Target="../media/image135.jpeg"/></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4.xml"/><Relationship Id="rId1" Type="http://schemas.openxmlformats.org/officeDocument/2006/relationships/slideLayout" Target="../slideLayouts/slideLayout53.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53.xml"/><Relationship Id="rId5" Type="http://schemas.openxmlformats.org/officeDocument/2006/relationships/image" Target="../media/image140.png"/><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53.xml"/><Relationship Id="rId5" Type="http://schemas.openxmlformats.org/officeDocument/2006/relationships/image" Target="../media/image144.png"/><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5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6.xml"/><Relationship Id="rId1" Type="http://schemas.openxmlformats.org/officeDocument/2006/relationships/slideLayout" Target="../slideLayouts/slideLayout42.xml"/><Relationship Id="rId5" Type="http://schemas.openxmlformats.org/officeDocument/2006/relationships/hyperlink" Target="http://uconngradunion.org/" TargetMode="Externa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5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notesSlide" Target="../notesSlides/notesSlide61.xml"/><Relationship Id="rId16" Type="http://schemas.openxmlformats.org/officeDocument/2006/relationships/image" Target="../media/image125.png"/><Relationship Id="rId1" Type="http://schemas.openxmlformats.org/officeDocument/2006/relationships/slideLayout" Target="../slideLayouts/slideLayout53.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4.png"/><Relationship Id="rId10" Type="http://schemas.openxmlformats.org/officeDocument/2006/relationships/image" Target="../media/image120.png"/><Relationship Id="rId4" Type="http://schemas.openxmlformats.org/officeDocument/2006/relationships/image" Target="../media/image113.png"/><Relationship Id="rId9" Type="http://schemas.openxmlformats.org/officeDocument/2006/relationships/image" Target="../media/image119.png"/><Relationship Id="rId14"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55.xml"/><Relationship Id="rId5" Type="http://schemas.openxmlformats.org/officeDocument/2006/relationships/image" Target="../media/image129.jpeg"/><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openxmlformats.org/officeDocument/2006/relationships/hyperlink" Target="https://www.uconngradunion.org/about-us.html"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55.xml"/><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53.xml"/><Relationship Id="rId4" Type="http://schemas.openxmlformats.org/officeDocument/2006/relationships/image" Target="../media/image135.jpeg"/></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1.xml"/><Relationship Id="rId1" Type="http://schemas.openxmlformats.org/officeDocument/2006/relationships/slideLayout" Target="../slideLayouts/slideLayout53.xml"/><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815961"/>
            <a:ext cx="12158609" cy="635000"/>
          </a:xfrm>
          <a:prstGeom prst="rect">
            <a:avLst/>
          </a:prstGeom>
          <a:noFill/>
        </p:spPr>
        <p:txBody>
          <a:bodyPr lIns="0" tIns="45720" rIns="9144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spc="150">
              <a:solidFill>
                <a:schemeClr val="bg1"/>
              </a:solidFill>
              <a:latin typeface="Bell MT"/>
              <a:ea typeface="Calibri"/>
              <a:cs typeface="Calibri"/>
            </a:endParaRPr>
          </a:p>
          <a:p>
            <a:pPr algn="ctr"/>
            <a:endParaRPr lang="en-US" sz="5400" b="1" spc="150">
              <a:solidFill>
                <a:schemeClr val="bg1"/>
              </a:solidFill>
              <a:latin typeface="Bell MT"/>
              <a:ea typeface="Calibri"/>
              <a:cs typeface="Calibri"/>
            </a:endParaRPr>
          </a:p>
          <a:p>
            <a:pPr algn="ctr"/>
            <a:r>
              <a:rPr lang="en-US" sz="5400" b="1" spc="150">
                <a:solidFill>
                  <a:schemeClr val="bg1"/>
                </a:solidFill>
                <a:latin typeface="Bell MT"/>
                <a:ea typeface="Calibri"/>
                <a:cs typeface="Calibri"/>
              </a:rPr>
              <a:t>College of Engineering</a:t>
            </a:r>
            <a:br>
              <a:rPr lang="en-US" sz="5400" b="1" spc="150">
                <a:latin typeface="Bell MT"/>
                <a:ea typeface="Calibri"/>
                <a:cs typeface="Calibri"/>
              </a:rPr>
            </a:br>
            <a:r>
              <a:rPr lang="en-US" sz="5400" b="1" spc="150">
                <a:solidFill>
                  <a:schemeClr val="bg1"/>
                </a:solidFill>
                <a:latin typeface="Bell MT"/>
                <a:ea typeface="Calibri"/>
                <a:cs typeface="Calibri"/>
              </a:rPr>
              <a:t>New Graduate Student Orientation</a:t>
            </a:r>
            <a:endParaRPr lang="en-US">
              <a:solidFill>
                <a:schemeClr val="bg1"/>
              </a:solidFill>
            </a:endParaRPr>
          </a:p>
          <a:p>
            <a:pPr algn="ctr"/>
            <a:r>
              <a:rPr lang="en-US" sz="5400" b="1" spc="150">
                <a:solidFill>
                  <a:schemeClr val="bg1"/>
                </a:solidFill>
                <a:latin typeface="Bell MT"/>
                <a:ea typeface="Calibri"/>
                <a:cs typeface="Calibri"/>
              </a:rPr>
              <a:t>Fall 2024</a:t>
            </a:r>
          </a:p>
          <a:p>
            <a:pPr algn="ctr"/>
            <a:endParaRPr lang="en-US" sz="4800" b="1" spc="150">
              <a:solidFill>
                <a:schemeClr val="bg1"/>
              </a:solidFill>
              <a:latin typeface="+mn-lt"/>
              <a:ea typeface="Gotham Narrow Book" charset="0"/>
              <a:cs typeface="Calibri"/>
            </a:endParaRPr>
          </a:p>
          <a:p>
            <a:pPr algn="ctr"/>
            <a:endParaRPr lang="en-US" sz="4800" b="1" spc="150">
              <a:solidFill>
                <a:schemeClr val="bg1"/>
              </a:solidFill>
              <a:latin typeface="+mn-lt"/>
              <a:ea typeface="Gotham Narrow Book" charset="0"/>
              <a:cs typeface="Gotham Narrow Book" charset="0"/>
            </a:endParaRPr>
          </a:p>
        </p:txBody>
      </p:sp>
    </p:spTree>
    <p:extLst>
      <p:ext uri="{BB962C8B-B14F-4D97-AF65-F5344CB8AC3E}">
        <p14:creationId xmlns:p14="http://schemas.microsoft.com/office/powerpoint/2010/main" val="71875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FC9257-DCC5-320F-9B61-033F109BD22F}"/>
              </a:ext>
            </a:extLst>
          </p:cNvPr>
          <p:cNvSpPr txBox="1"/>
          <p:nvPr/>
        </p:nvSpPr>
        <p:spPr>
          <a:xfrm>
            <a:off x="556846" y="517368"/>
            <a:ext cx="5334000" cy="170824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4400" b="1">
                <a:solidFill>
                  <a:schemeClr val="accent1">
                    <a:lumMod val="49000"/>
                  </a:schemeClr>
                </a:solidFill>
                <a:latin typeface="Calibri"/>
                <a:ea typeface="+mj-ea"/>
                <a:cs typeface="Calibri"/>
              </a:rPr>
              <a:t>Graduate Student Resource and Support</a:t>
            </a:r>
            <a:endParaRPr lang="en-US">
              <a:ea typeface="+mj-ea"/>
            </a:endParaRPr>
          </a:p>
        </p:txBody>
      </p:sp>
      <p:sp>
        <p:nvSpPr>
          <p:cNvPr id="15" name="Rectangle 1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a:extLst>
              <a:ext uri="{FF2B5EF4-FFF2-40B4-BE49-F238E27FC236}">
                <a16:creationId xmlns:a16="http://schemas.microsoft.com/office/drawing/2014/main" id="{7F201214-EC15-A89D-2E0F-BE28C60C02BF}"/>
              </a:ext>
            </a:extLst>
          </p:cNvPr>
          <p:cNvSpPr txBox="1"/>
          <p:nvPr/>
        </p:nvSpPr>
        <p:spPr>
          <a:xfrm>
            <a:off x="289739" y="4008952"/>
            <a:ext cx="5518040" cy="1477328"/>
          </a:xfrm>
          <a:prstGeom prst="rect">
            <a:avLst/>
          </a:prstGeom>
          <a:noFill/>
        </p:spPr>
        <p:txBody>
          <a:bodyPr wrap="square" lIns="121920" tIns="60960" rIns="121920" bIns="609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b="1">
                <a:solidFill>
                  <a:srgbClr val="002060"/>
                </a:solidFill>
                <a:latin typeface="Calibri"/>
                <a:cs typeface="Calibri"/>
              </a:rPr>
              <a:t>Aida </a:t>
            </a:r>
            <a:r>
              <a:rPr lang="en-US" sz="3200" b="1" err="1">
                <a:solidFill>
                  <a:srgbClr val="002060"/>
                </a:solidFill>
                <a:latin typeface="Calibri"/>
                <a:ea typeface="+mn-lt"/>
                <a:cs typeface="+mn-lt"/>
              </a:rPr>
              <a:t>Ghiaei</a:t>
            </a:r>
            <a:endParaRPr lang="en-US" sz="3200" b="1" err="1">
              <a:solidFill>
                <a:srgbClr val="002060"/>
              </a:solidFill>
              <a:latin typeface="Calibri"/>
              <a:cs typeface="Calibri"/>
            </a:endParaRPr>
          </a:p>
          <a:p>
            <a:pPr>
              <a:defRPr/>
            </a:pPr>
            <a:r>
              <a:rPr lang="en-US" sz="2800" b="1">
                <a:solidFill>
                  <a:schemeClr val="accent1">
                    <a:lumMod val="76000"/>
                  </a:schemeClr>
                </a:solidFill>
                <a:latin typeface="Calibri"/>
                <a:ea typeface="+mn-lt"/>
                <a:cs typeface="+mn-lt"/>
              </a:rPr>
              <a:t>Director of Graduate Recruitment, Support &amp; Engagement</a:t>
            </a:r>
            <a:endParaRPr lang="en-US" sz="2800">
              <a:solidFill>
                <a:schemeClr val="accent1">
                  <a:lumMod val="76000"/>
                </a:schemeClr>
              </a:solidFill>
              <a:cs typeface="Calibri" panose="020F0502020204030204"/>
            </a:endParaRPr>
          </a:p>
        </p:txBody>
      </p:sp>
      <p:pic>
        <p:nvPicPr>
          <p:cNvPr id="5" name="Picture 4" descr="A person wearing glasses and a black turtleneck&#10;&#10;Description automatically generated">
            <a:extLst>
              <a:ext uri="{FF2B5EF4-FFF2-40B4-BE49-F238E27FC236}">
                <a16:creationId xmlns:a16="http://schemas.microsoft.com/office/drawing/2014/main" id="{79ABB5EC-A0E4-D966-7CDD-1512CF864E26}"/>
              </a:ext>
            </a:extLst>
          </p:cNvPr>
          <p:cNvPicPr>
            <a:picLocks noChangeAspect="1"/>
          </p:cNvPicPr>
          <p:nvPr/>
        </p:nvPicPr>
        <p:blipFill>
          <a:blip r:embed="rId2"/>
          <a:stretch>
            <a:fillRect/>
          </a:stretch>
        </p:blipFill>
        <p:spPr>
          <a:xfrm>
            <a:off x="7632803" y="1203312"/>
            <a:ext cx="3716583" cy="3875223"/>
          </a:xfrm>
          <a:prstGeom prst="rect">
            <a:avLst/>
          </a:prstGeom>
        </p:spPr>
      </p:pic>
    </p:spTree>
    <p:extLst>
      <p:ext uri="{BB962C8B-B14F-4D97-AF65-F5344CB8AC3E}">
        <p14:creationId xmlns:p14="http://schemas.microsoft.com/office/powerpoint/2010/main" val="2267509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43" name="Google Shape;343;p13"/>
          <p:cNvSpPr txBox="1"/>
          <p:nvPr/>
        </p:nvSpPr>
        <p:spPr>
          <a:xfrm>
            <a:off x="1834000" y="976800"/>
            <a:ext cx="8645100"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Montserrat Medium"/>
                <a:ea typeface="Montserrat Medium"/>
                <a:cs typeface="Montserrat Medium"/>
                <a:sym typeface="Montserrat Medium"/>
              </a:rPr>
              <a:t>We are here to make sure all of your rights are respected. Whether informally or formally through a grievance, we’ve helped GAs resolve issues related to:</a:t>
            </a:r>
            <a:endParaRPr sz="1600">
              <a:latin typeface="Montserrat Medium"/>
              <a:ea typeface="Montserrat Medium"/>
              <a:cs typeface="Montserrat Medium"/>
              <a:sym typeface="Montserrat Medium"/>
            </a:endParaRPr>
          </a:p>
        </p:txBody>
      </p:sp>
      <p:sp>
        <p:nvSpPr>
          <p:cNvPr id="344" name="Google Shape;344;p13"/>
          <p:cNvSpPr/>
          <p:nvPr/>
        </p:nvSpPr>
        <p:spPr>
          <a:xfrm>
            <a:off x="2476450" y="1959978"/>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FFFFFF"/>
                </a:solidFill>
                <a:latin typeface="Montserrat Medium"/>
                <a:ea typeface="Montserrat Medium"/>
                <a:cs typeface="Montserrat Medium"/>
                <a:sym typeface="Montserrat Medium"/>
              </a:rPr>
              <a:t>Late pay &amp; wrong pay</a:t>
            </a:r>
            <a:endParaRPr sz="1500">
              <a:solidFill>
                <a:srgbClr val="FFFFFF"/>
              </a:solidFill>
              <a:latin typeface="Montserrat Medium"/>
              <a:ea typeface="Montserrat Medium"/>
              <a:cs typeface="Montserrat Medium"/>
              <a:sym typeface="Montserrat Medium"/>
            </a:endParaRPr>
          </a:p>
        </p:txBody>
      </p:sp>
      <p:sp>
        <p:nvSpPr>
          <p:cNvPr id="345" name="Google Shape;345;p13"/>
          <p:cNvSpPr/>
          <p:nvPr/>
        </p:nvSpPr>
        <p:spPr>
          <a:xfrm>
            <a:off x="2476450" y="4955837"/>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Time off</a:t>
            </a:r>
            <a:endParaRPr sz="1200">
              <a:latin typeface="Montserrat Medium"/>
              <a:ea typeface="Montserrat Medium"/>
              <a:cs typeface="Montserrat Medium"/>
              <a:sym typeface="Montserrat Medium"/>
            </a:endParaRPr>
          </a:p>
        </p:txBody>
      </p:sp>
      <p:sp>
        <p:nvSpPr>
          <p:cNvPr id="346" name="Google Shape;346;p13"/>
          <p:cNvSpPr/>
          <p:nvPr/>
        </p:nvSpPr>
        <p:spPr>
          <a:xfrm>
            <a:off x="2476450" y="3950241"/>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Fees</a:t>
            </a:r>
            <a:endParaRPr sz="1200">
              <a:latin typeface="Montserrat Medium"/>
              <a:ea typeface="Montserrat Medium"/>
              <a:cs typeface="Montserrat Medium"/>
              <a:sym typeface="Montserrat Medium"/>
            </a:endParaRPr>
          </a:p>
        </p:txBody>
      </p:sp>
      <p:sp>
        <p:nvSpPr>
          <p:cNvPr id="347" name="Google Shape;347;p13"/>
          <p:cNvSpPr/>
          <p:nvPr/>
        </p:nvSpPr>
        <p:spPr>
          <a:xfrm>
            <a:off x="4990498" y="1937261"/>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Maternity leave</a:t>
            </a:r>
            <a:endParaRPr sz="1200">
              <a:latin typeface="Montserrat Medium"/>
              <a:ea typeface="Montserrat Medium"/>
              <a:cs typeface="Montserrat Medium"/>
              <a:sym typeface="Montserrat Medium"/>
            </a:endParaRPr>
          </a:p>
        </p:txBody>
      </p:sp>
      <p:sp>
        <p:nvSpPr>
          <p:cNvPr id="348" name="Google Shape;348;p13"/>
          <p:cNvSpPr/>
          <p:nvPr/>
        </p:nvSpPr>
        <p:spPr>
          <a:xfrm>
            <a:off x="4990498" y="2909677"/>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Discipline</a:t>
            </a:r>
            <a:endParaRPr sz="1200">
              <a:latin typeface="Montserrat Medium"/>
              <a:ea typeface="Montserrat Medium"/>
              <a:cs typeface="Montserrat Medium"/>
              <a:sym typeface="Montserrat Medium"/>
            </a:endParaRPr>
          </a:p>
        </p:txBody>
      </p:sp>
      <p:sp>
        <p:nvSpPr>
          <p:cNvPr id="349" name="Google Shape;349;p13"/>
          <p:cNvSpPr/>
          <p:nvPr/>
        </p:nvSpPr>
        <p:spPr>
          <a:xfrm>
            <a:off x="4990498" y="392752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Leaves of absence</a:t>
            </a:r>
            <a:endParaRPr sz="1200">
              <a:latin typeface="Montserrat Medium"/>
              <a:ea typeface="Montserrat Medium"/>
              <a:cs typeface="Montserrat Medium"/>
              <a:sym typeface="Montserrat Medium"/>
            </a:endParaRPr>
          </a:p>
        </p:txBody>
      </p:sp>
      <p:sp>
        <p:nvSpPr>
          <p:cNvPr id="350" name="Google Shape;350;p13"/>
          <p:cNvSpPr/>
          <p:nvPr/>
        </p:nvSpPr>
        <p:spPr>
          <a:xfrm>
            <a:off x="7504546" y="1937250"/>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400">
                <a:solidFill>
                  <a:srgbClr val="FFFFFF"/>
                </a:solidFill>
                <a:latin typeface="Montserrat Medium"/>
                <a:ea typeface="Montserrat Medium"/>
                <a:cs typeface="Montserrat Medium"/>
                <a:sym typeface="Montserrat Medium"/>
              </a:rPr>
              <a:t>Harassment &amp; discrimination</a:t>
            </a:r>
            <a:endParaRPr sz="1100">
              <a:latin typeface="Montserrat Medium"/>
              <a:ea typeface="Montserrat Medium"/>
              <a:cs typeface="Montserrat Medium"/>
              <a:sym typeface="Montserrat Medium"/>
            </a:endParaRPr>
          </a:p>
        </p:txBody>
      </p:sp>
      <p:sp>
        <p:nvSpPr>
          <p:cNvPr id="351" name="Google Shape;351;p13"/>
          <p:cNvSpPr/>
          <p:nvPr/>
        </p:nvSpPr>
        <p:spPr>
          <a:xfrm>
            <a:off x="7504546" y="290966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300">
                <a:solidFill>
                  <a:srgbClr val="FFFFFF"/>
                </a:solidFill>
                <a:latin typeface="Montserrat Medium"/>
                <a:ea typeface="Montserrat Medium"/>
                <a:cs typeface="Montserrat Medium"/>
                <a:sym typeface="Montserrat Medium"/>
              </a:rPr>
              <a:t>Appointment security &amp; notification</a:t>
            </a:r>
            <a:endParaRPr sz="1000">
              <a:latin typeface="Montserrat Medium"/>
              <a:ea typeface="Montserrat Medium"/>
              <a:cs typeface="Montserrat Medium"/>
              <a:sym typeface="Montserrat Medium"/>
            </a:endParaRPr>
          </a:p>
        </p:txBody>
      </p:sp>
      <p:sp>
        <p:nvSpPr>
          <p:cNvPr id="352" name="Google Shape;352;p13"/>
          <p:cNvSpPr/>
          <p:nvPr/>
        </p:nvSpPr>
        <p:spPr>
          <a:xfrm>
            <a:off x="7504546" y="3927513"/>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Appointment notification</a:t>
            </a:r>
            <a:endParaRPr sz="1200">
              <a:latin typeface="Montserrat Medium"/>
              <a:ea typeface="Montserrat Medium"/>
              <a:cs typeface="Montserrat Medium"/>
              <a:sym typeface="Montserrat Medium"/>
            </a:endParaRPr>
          </a:p>
        </p:txBody>
      </p:sp>
      <p:sp>
        <p:nvSpPr>
          <p:cNvPr id="353" name="Google Shape;353;p13"/>
          <p:cNvSpPr/>
          <p:nvPr/>
        </p:nvSpPr>
        <p:spPr>
          <a:xfrm>
            <a:off x="2476450" y="295512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Bullying</a:t>
            </a:r>
            <a:endParaRPr sz="1200">
              <a:latin typeface="Montserrat Medium"/>
              <a:ea typeface="Montserrat Medium"/>
              <a:cs typeface="Montserrat Medium"/>
              <a:sym typeface="Montserrat Medium"/>
            </a:endParaRPr>
          </a:p>
        </p:txBody>
      </p:sp>
      <p:sp>
        <p:nvSpPr>
          <p:cNvPr id="354" name="Google Shape;354;p13"/>
          <p:cNvSpPr/>
          <p:nvPr/>
        </p:nvSpPr>
        <p:spPr>
          <a:xfrm>
            <a:off x="4990498" y="4945369"/>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Health insurance</a:t>
            </a:r>
            <a:endParaRPr sz="1200">
              <a:latin typeface="Montserrat Medium"/>
              <a:ea typeface="Montserrat Medium"/>
              <a:cs typeface="Montserrat Medium"/>
              <a:sym typeface="Montserrat Medium"/>
            </a:endParaRPr>
          </a:p>
        </p:txBody>
      </p:sp>
      <p:sp>
        <p:nvSpPr>
          <p:cNvPr id="355" name="Google Shape;355;p13"/>
          <p:cNvSpPr/>
          <p:nvPr/>
        </p:nvSpPr>
        <p:spPr>
          <a:xfrm>
            <a:off x="7504546" y="4945344"/>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Workload</a:t>
            </a:r>
            <a:endParaRPr sz="1200">
              <a:latin typeface="Montserrat Medium"/>
              <a:ea typeface="Montserrat Medium"/>
              <a:cs typeface="Montserrat Medium"/>
              <a:sym typeface="Montserrat Medium"/>
            </a:endParaRPr>
          </a:p>
        </p:txBody>
      </p:sp>
      <p:sp>
        <p:nvSpPr>
          <p:cNvPr id="356" name="Google Shape;356;p13"/>
          <p:cNvSpPr/>
          <p:nvPr/>
        </p:nvSpPr>
        <p:spPr>
          <a:xfrm>
            <a:off x="1524000" y="6213314"/>
            <a:ext cx="9144000" cy="654300"/>
          </a:xfrm>
          <a:prstGeom prst="rect">
            <a:avLst/>
          </a:prstGeom>
          <a:solidFill>
            <a:srgbClr val="A72A1E"/>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rgbClr val="FFFFFF"/>
                </a:solidFill>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If any of your rights as a GA are being violated, contact us!</a:t>
            </a:r>
            <a:endParaRPr lang="en-US" sz="1700">
              <a:solidFill>
                <a:srgbClr val="FFFFFF"/>
              </a:solidFill>
              <a:latin typeface="Montserrat Medium"/>
              <a:ea typeface="Montserrat Medium"/>
              <a:cs typeface="Montserrat Medium"/>
              <a:sym typeface="Montserrat Medium"/>
            </a:endParaRPr>
          </a:p>
        </p:txBody>
      </p:sp>
      <p:sp>
        <p:nvSpPr>
          <p:cNvPr id="357" name="Google Shape;357;p13"/>
          <p:cNvSpPr/>
          <p:nvPr/>
        </p:nvSpPr>
        <p:spPr>
          <a:xfrm>
            <a:off x="1993550" y="6264925"/>
            <a:ext cx="642900" cy="551100"/>
          </a:xfrm>
          <a:prstGeom prst="triangle">
            <a:avLst>
              <a:gd name="adj"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None/>
            </a:pPr>
            <a:r>
              <a:rPr lang="en-US" sz="3000">
                <a:latin typeface="Montserrat Medium"/>
                <a:ea typeface="Montserrat Medium"/>
                <a:cs typeface="Montserrat Medium"/>
                <a:sym typeface="Montserrat Medium"/>
              </a:rPr>
              <a:t>!</a:t>
            </a:r>
            <a:endParaRPr sz="3000">
              <a:latin typeface="Montserrat Medium"/>
              <a:ea typeface="Montserrat Medium"/>
              <a:cs typeface="Montserrat Medium"/>
              <a:sym typeface="Montserrat Medium"/>
            </a:endParaRPr>
          </a:p>
        </p:txBody>
      </p:sp>
      <p:sp>
        <p:nvSpPr>
          <p:cNvPr id="358" name="Google Shape;358;p13"/>
          <p:cNvSpPr txBox="1">
            <a:spLocks noGrp="1"/>
          </p:cNvSpPr>
          <p:nvPr>
            <p:ph type="title"/>
          </p:nvPr>
        </p:nvSpPr>
        <p:spPr>
          <a:xfrm>
            <a:off x="2774500" y="0"/>
            <a:ext cx="7704600" cy="9768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800"/>
              <a:buNone/>
            </a:pPr>
            <a:r>
              <a:rPr lang="en-US" sz="3000">
                <a:latin typeface="Montserrat Medium"/>
                <a:ea typeface="Montserrat Medium"/>
                <a:cs typeface="Montserrat Medium"/>
                <a:sym typeface="Montserrat Medium"/>
              </a:rPr>
              <a:t>Enforcing Our Rights</a:t>
            </a:r>
            <a:endParaRPr sz="3000">
              <a:latin typeface="Montserrat Medium"/>
              <a:ea typeface="Montserrat Medium"/>
              <a:cs typeface="Montserrat Medium"/>
              <a:sym typeface="Montserrat Medium"/>
            </a:endParaRPr>
          </a:p>
        </p:txBody>
      </p:sp>
      <p:sp>
        <p:nvSpPr>
          <p:cNvPr id="359" name="Google Shape;359;p13"/>
          <p:cNvSpPr txBox="1">
            <a:spLocks noGrp="1"/>
          </p:cNvSpPr>
          <p:nvPr>
            <p:ph type="sldNum" idx="12"/>
          </p:nvPr>
        </p:nvSpPr>
        <p:spPr>
          <a:xfrm>
            <a:off x="9715556" y="57976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100</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9558913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66" name="Google Shape;366;p14"/>
          <p:cNvSpPr txBox="1">
            <a:spLocks noGrp="1"/>
          </p:cNvSpPr>
          <p:nvPr>
            <p:ph type="title"/>
          </p:nvPr>
        </p:nvSpPr>
        <p:spPr>
          <a:xfrm>
            <a:off x="1729350" y="208200"/>
            <a:ext cx="5574000" cy="219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The Importance and Power of Union Membership</a:t>
            </a:r>
            <a:endParaRPr sz="3000">
              <a:latin typeface="Montserrat Medium"/>
              <a:ea typeface="Montserrat Medium"/>
              <a:cs typeface="Montserrat Medium"/>
              <a:sym typeface="Montserrat Medium"/>
            </a:endParaRPr>
          </a:p>
        </p:txBody>
      </p:sp>
      <p:sp>
        <p:nvSpPr>
          <p:cNvPr id="367" name="Google Shape;367;p14"/>
          <p:cNvSpPr txBox="1">
            <a:spLocks noGrp="1"/>
          </p:cNvSpPr>
          <p:nvPr>
            <p:ph type="sldNum" idx="12"/>
          </p:nvPr>
        </p:nvSpPr>
        <p:spPr>
          <a:xfrm>
            <a:off x="9352008" y="6108175"/>
            <a:ext cx="858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101</a:t>
            </a:fld>
            <a:endParaRPr>
              <a:solidFill>
                <a:schemeClr val="lt1"/>
              </a:solidFill>
            </a:endParaRPr>
          </a:p>
        </p:txBody>
      </p:sp>
      <p:pic>
        <p:nvPicPr>
          <p:cNvPr id="368" name="Google Shape;368;p14"/>
          <p:cNvPicPr preferRelativeResize="0"/>
          <p:nvPr/>
        </p:nvPicPr>
        <p:blipFill>
          <a:blip r:embed="rId3">
            <a:alphaModFix/>
          </a:blip>
          <a:stretch>
            <a:fillRect/>
          </a:stretch>
        </p:blipFill>
        <p:spPr>
          <a:xfrm>
            <a:off x="6968935" y="4202973"/>
            <a:ext cx="2274350" cy="816300"/>
          </a:xfrm>
          <a:prstGeom prst="rect">
            <a:avLst/>
          </a:prstGeom>
          <a:noFill/>
          <a:ln>
            <a:noFill/>
          </a:ln>
        </p:spPr>
      </p:pic>
      <p:pic>
        <p:nvPicPr>
          <p:cNvPr id="369" name="Google Shape;369;p14"/>
          <p:cNvPicPr preferRelativeResize="0"/>
          <p:nvPr/>
        </p:nvPicPr>
        <p:blipFill>
          <a:blip r:embed="rId4">
            <a:alphaModFix/>
          </a:blip>
          <a:stretch>
            <a:fillRect/>
          </a:stretch>
        </p:blipFill>
        <p:spPr>
          <a:xfrm>
            <a:off x="7366625" y="2773776"/>
            <a:ext cx="1478974" cy="979499"/>
          </a:xfrm>
          <a:prstGeom prst="rect">
            <a:avLst/>
          </a:prstGeom>
          <a:noFill/>
          <a:ln>
            <a:noFill/>
          </a:ln>
        </p:spPr>
      </p:pic>
      <p:pic>
        <p:nvPicPr>
          <p:cNvPr id="370" name="Google Shape;370;p14"/>
          <p:cNvPicPr preferRelativeResize="0"/>
          <p:nvPr/>
        </p:nvPicPr>
        <p:blipFill>
          <a:blip r:embed="rId5">
            <a:alphaModFix/>
          </a:blip>
          <a:stretch>
            <a:fillRect/>
          </a:stretch>
        </p:blipFill>
        <p:spPr>
          <a:xfrm>
            <a:off x="7499250" y="1400627"/>
            <a:ext cx="1213724" cy="1030600"/>
          </a:xfrm>
          <a:prstGeom prst="rect">
            <a:avLst/>
          </a:prstGeom>
          <a:noFill/>
          <a:ln>
            <a:noFill/>
          </a:ln>
        </p:spPr>
      </p:pic>
      <p:sp>
        <p:nvSpPr>
          <p:cNvPr id="371" name="Google Shape;371;p14"/>
          <p:cNvSpPr/>
          <p:nvPr/>
        </p:nvSpPr>
        <p:spPr>
          <a:xfrm>
            <a:off x="2948713" y="1337363"/>
            <a:ext cx="3751800" cy="1157100"/>
          </a:xfrm>
          <a:prstGeom prst="flowChartAlternateProcess">
            <a:avLst/>
          </a:prstGeom>
          <a:solidFill>
            <a:srgbClr val="FF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Majority membership makes our union strong</a:t>
            </a:r>
            <a:endParaRPr sz="2000">
              <a:solidFill>
                <a:schemeClr val="dk1"/>
              </a:solidFill>
              <a:latin typeface="Montserrat Medium"/>
              <a:ea typeface="Montserrat Medium"/>
              <a:cs typeface="Montserrat Medium"/>
              <a:sym typeface="Montserrat Medium"/>
            </a:endParaRPr>
          </a:p>
        </p:txBody>
      </p:sp>
      <p:sp>
        <p:nvSpPr>
          <p:cNvPr id="372" name="Google Shape;372;p14"/>
          <p:cNvSpPr/>
          <p:nvPr/>
        </p:nvSpPr>
        <p:spPr>
          <a:xfrm>
            <a:off x="2948713" y="2684977"/>
            <a:ext cx="3751800" cy="1157100"/>
          </a:xfrm>
          <a:prstGeom prst="flowChartAlternateProcess">
            <a:avLst/>
          </a:prstGeom>
          <a:solidFill>
            <a:srgbClr val="CC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Majority membership makes our union more democratic</a:t>
            </a:r>
            <a:endParaRPr sz="2000">
              <a:solidFill>
                <a:schemeClr val="dk1"/>
              </a:solidFill>
              <a:latin typeface="Montserrat Medium"/>
              <a:ea typeface="Montserrat Medium"/>
              <a:cs typeface="Montserrat Medium"/>
              <a:sym typeface="Montserrat Medium"/>
            </a:endParaRPr>
          </a:p>
        </p:txBody>
      </p:sp>
      <p:sp>
        <p:nvSpPr>
          <p:cNvPr id="373" name="Google Shape;373;p14"/>
          <p:cNvSpPr/>
          <p:nvPr/>
        </p:nvSpPr>
        <p:spPr>
          <a:xfrm>
            <a:off x="2948713" y="4032587"/>
            <a:ext cx="3751800" cy="1157100"/>
          </a:xfrm>
          <a:prstGeom prst="flowChartAlternateProcess">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Community and solidarity</a:t>
            </a:r>
            <a:endParaRPr sz="2000">
              <a:solidFill>
                <a:schemeClr val="dk1"/>
              </a:solidFill>
              <a:latin typeface="Montserrat Medium"/>
              <a:ea typeface="Montserrat Medium"/>
              <a:cs typeface="Montserrat Medium"/>
              <a:sym typeface="Montserrat Medium"/>
            </a:endParaRPr>
          </a:p>
        </p:txBody>
      </p:sp>
      <p:sp>
        <p:nvSpPr>
          <p:cNvPr id="374" name="Google Shape;374;p14"/>
          <p:cNvSpPr txBox="1">
            <a:spLocks noGrp="1"/>
          </p:cNvSpPr>
          <p:nvPr>
            <p:ph type="sldNum" idx="12"/>
          </p:nvPr>
        </p:nvSpPr>
        <p:spPr>
          <a:xfrm>
            <a:off x="9488031" y="61160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101</a:t>
            </a:fld>
            <a:endParaRPr sz="3600">
              <a:solidFill>
                <a:srgbClr val="262626"/>
              </a:solidFill>
              <a:latin typeface="Montserrat Medium"/>
              <a:ea typeface="Montserrat Medium"/>
              <a:cs typeface="Montserrat Medium"/>
              <a:sym typeface="Montserrat Medium"/>
            </a:endParaRPr>
          </a:p>
        </p:txBody>
      </p:sp>
      <p:sp>
        <p:nvSpPr>
          <p:cNvPr id="375" name="Google Shape;375;p14"/>
          <p:cNvSpPr/>
          <p:nvPr/>
        </p:nvSpPr>
        <p:spPr>
          <a:xfrm>
            <a:off x="2948713" y="5380187"/>
            <a:ext cx="3751800" cy="1157100"/>
          </a:xfrm>
          <a:prstGeom prst="flowChartAlternateProcess">
            <a:avLst/>
          </a:prstGeom>
          <a:solidFill>
            <a:srgbClr val="EAFBE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Montserrat Medium"/>
                <a:ea typeface="Montserrat Medium"/>
                <a:cs typeface="Montserrat Medium"/>
                <a:sym typeface="Montserrat Medium"/>
              </a:rPr>
              <a:t>Discounts on things like pet insurance, car rentals, etc. through UnionPlus</a:t>
            </a:r>
            <a:endParaRPr sz="2000">
              <a:solidFill>
                <a:schemeClr val="dk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1747223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0C2ED">
            <a:alpha val="36710"/>
          </a:srgbClr>
        </a:solidFill>
        <a:effectLst/>
      </p:bgPr>
    </p:bg>
    <p:spTree>
      <p:nvGrpSpPr>
        <p:cNvPr id="1" name="Shape 379"/>
        <p:cNvGrpSpPr/>
        <p:nvPr/>
      </p:nvGrpSpPr>
      <p:grpSpPr>
        <a:xfrm>
          <a:off x="0" y="0"/>
          <a:ext cx="0" cy="0"/>
          <a:chOff x="0" y="0"/>
          <a:chExt cx="0" cy="0"/>
        </a:xfrm>
      </p:grpSpPr>
      <p:sp>
        <p:nvSpPr>
          <p:cNvPr id="380" name="Google Shape;380;g21ba86622d6_1_240"/>
          <p:cNvSpPr/>
          <p:nvPr/>
        </p:nvSpPr>
        <p:spPr>
          <a:xfrm>
            <a:off x="1524000" y="0"/>
            <a:ext cx="9144000" cy="11481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lt1"/>
                </a:solidFill>
                <a:latin typeface="Montserrat Medium"/>
                <a:ea typeface="Montserrat Medium"/>
                <a:cs typeface="Montserrat Medium"/>
                <a:sym typeface="Montserrat Medium"/>
              </a:rPr>
              <a:t>POLITICAL ACTION BEYOND UCONN: VCAP</a:t>
            </a:r>
            <a:endParaRPr sz="2800">
              <a:solidFill>
                <a:schemeClr val="lt1"/>
              </a:solidFill>
              <a:latin typeface="Montserrat Medium"/>
              <a:ea typeface="Montserrat Medium"/>
              <a:cs typeface="Montserrat Medium"/>
              <a:sym typeface="Montserrat Medium"/>
            </a:endParaRPr>
          </a:p>
        </p:txBody>
      </p:sp>
      <p:sp>
        <p:nvSpPr>
          <p:cNvPr id="381" name="Google Shape;381;g21ba86622d6_1_240"/>
          <p:cNvSpPr/>
          <p:nvPr/>
        </p:nvSpPr>
        <p:spPr>
          <a:xfrm>
            <a:off x="1524050" y="5993833"/>
            <a:ext cx="9144000" cy="872400"/>
          </a:xfrm>
          <a:prstGeom prst="rect">
            <a:avLst/>
          </a:prstGeom>
          <a:solidFill>
            <a:srgbClr val="A72A1E"/>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Droid Serif"/>
              <a:ea typeface="Droid Serif"/>
              <a:cs typeface="Droid Serif"/>
              <a:sym typeface="Droid Serif"/>
            </a:endParaRPr>
          </a:p>
        </p:txBody>
      </p:sp>
      <p:sp>
        <p:nvSpPr>
          <p:cNvPr id="382" name="Google Shape;382;g21ba86622d6_1_240"/>
          <p:cNvSpPr/>
          <p:nvPr/>
        </p:nvSpPr>
        <p:spPr>
          <a:xfrm>
            <a:off x="1600250" y="6062633"/>
            <a:ext cx="642900" cy="734700"/>
          </a:xfrm>
          <a:prstGeom prst="triangle">
            <a:avLst>
              <a:gd name="adj"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None/>
            </a:pPr>
            <a:r>
              <a:rPr lang="en-US" sz="3000" b="1"/>
              <a:t>!</a:t>
            </a:r>
            <a:endParaRPr sz="3000" b="1"/>
          </a:p>
        </p:txBody>
      </p:sp>
      <p:sp>
        <p:nvSpPr>
          <p:cNvPr id="383" name="Google Shape;383;g21ba86622d6_1_240"/>
          <p:cNvSpPr txBox="1"/>
          <p:nvPr/>
        </p:nvSpPr>
        <p:spPr>
          <a:xfrm>
            <a:off x="2080200" y="6138833"/>
            <a:ext cx="8031600"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400">
                <a:solidFill>
                  <a:schemeClr val="lt1"/>
                </a:solidFill>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If </a:t>
            </a:r>
            <a:r>
              <a:rPr lang="en-US" sz="1400">
                <a:solidFill>
                  <a:schemeClr val="lt1"/>
                </a:solidFill>
                <a:latin typeface="Montserrat Medium"/>
                <a:ea typeface="Montserrat Medium"/>
                <a:cs typeface="Montserrat Medium"/>
                <a:sym typeface="Montserrat Medium"/>
              </a:rPr>
              <a:t>you can’t vote or make political contributions in the U.S. (for example, if you are an international student), you can’t contribute to VCAP. Leave that section blank!</a:t>
            </a:r>
          </a:p>
          <a:p>
            <a:pPr marL="0" lvl="0" indent="0" algn="l" rtl="0">
              <a:spcBef>
                <a:spcPts val="0"/>
              </a:spcBef>
              <a:spcAft>
                <a:spcPts val="0"/>
              </a:spcAft>
              <a:buNone/>
            </a:pPr>
            <a:endParaRPr lang="en-US" sz="1000">
              <a:latin typeface="Montserrat Medium"/>
              <a:ea typeface="Montserrat Medium"/>
              <a:cs typeface="Montserrat Medium"/>
              <a:sym typeface="Montserrat Medium"/>
            </a:endParaRPr>
          </a:p>
        </p:txBody>
      </p:sp>
      <p:pic>
        <p:nvPicPr>
          <p:cNvPr id="384" name="Google Shape;384;g21ba86622d6_1_240"/>
          <p:cNvPicPr preferRelativeResize="0"/>
          <p:nvPr/>
        </p:nvPicPr>
        <p:blipFill>
          <a:blip r:embed="rId3">
            <a:alphaModFix/>
          </a:blip>
          <a:stretch>
            <a:fillRect/>
          </a:stretch>
        </p:blipFill>
        <p:spPr>
          <a:xfrm>
            <a:off x="2479050" y="1436311"/>
            <a:ext cx="7233876" cy="4269301"/>
          </a:xfrm>
          <a:prstGeom prst="rect">
            <a:avLst/>
          </a:prstGeom>
          <a:noFill/>
          <a:ln>
            <a:noFill/>
          </a:ln>
        </p:spPr>
      </p:pic>
    </p:spTree>
    <p:extLst>
      <p:ext uri="{BB962C8B-B14F-4D97-AF65-F5344CB8AC3E}">
        <p14:creationId xmlns:p14="http://schemas.microsoft.com/office/powerpoint/2010/main" val="1312077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0"/>
          <p:cNvSpPr/>
          <p:nvPr/>
        </p:nvSpPr>
        <p:spPr>
          <a:xfrm>
            <a:off x="1524000" y="0"/>
            <a:ext cx="9144000" cy="6858000"/>
          </a:xfrm>
          <a:prstGeom prst="rect">
            <a:avLst/>
          </a:prstGeom>
          <a:solidFill>
            <a:srgbClr val="EAFB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91" name="Google Shape;391;p20"/>
          <p:cNvSpPr txBox="1">
            <a:spLocks noGrp="1"/>
          </p:cNvSpPr>
          <p:nvPr>
            <p:ph type="title"/>
          </p:nvPr>
        </p:nvSpPr>
        <p:spPr>
          <a:xfrm>
            <a:off x="1878150" y="282775"/>
            <a:ext cx="6790800" cy="1622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700"/>
              <a:buFont typeface="Georgia"/>
              <a:buNone/>
            </a:pPr>
            <a:r>
              <a:rPr lang="en-US" sz="3200">
                <a:latin typeface="Montserrat Medium"/>
                <a:ea typeface="Montserrat Medium"/>
                <a:cs typeface="Montserrat Medium"/>
                <a:sym typeface="Montserrat Medium"/>
              </a:rPr>
              <a:t>UPCOMING EVENTS</a:t>
            </a:r>
            <a:endParaRPr sz="3200">
              <a:latin typeface="Montserrat Medium"/>
              <a:ea typeface="Montserrat Medium"/>
              <a:cs typeface="Montserrat Medium"/>
              <a:sym typeface="Montserrat Medium"/>
            </a:endParaRPr>
          </a:p>
        </p:txBody>
      </p:sp>
      <p:grpSp>
        <p:nvGrpSpPr>
          <p:cNvPr id="392" name="Google Shape;392;p20"/>
          <p:cNvGrpSpPr/>
          <p:nvPr/>
        </p:nvGrpSpPr>
        <p:grpSpPr>
          <a:xfrm>
            <a:off x="6373149" y="1905175"/>
            <a:ext cx="3626518" cy="3838323"/>
            <a:chOff x="0" y="623"/>
            <a:chExt cx="4869770" cy="5104153"/>
          </a:xfrm>
        </p:grpSpPr>
        <p:sp>
          <p:nvSpPr>
            <p:cNvPr id="393" name="Google Shape;393;p20"/>
            <p:cNvSpPr/>
            <p:nvPr/>
          </p:nvSpPr>
          <p:spPr>
            <a:xfrm>
              <a:off x="84" y="56474"/>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441144" y="328747"/>
              <a:ext cx="802081" cy="802081"/>
            </a:xfrm>
            <a:prstGeom prst="rect">
              <a:avLst/>
            </a:prstGeom>
            <a:blipFill rotWithShape="1">
              <a:blip r:embed="rId3">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1684370" y="623"/>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txBox="1"/>
            <p:nvPr/>
          </p:nvSpPr>
          <p:spPr>
            <a:xfrm>
              <a:off x="1684370" y="623"/>
              <a:ext cx="3185285" cy="1458329"/>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Wednesday, September 18</a:t>
              </a:r>
              <a:endParaRPr sz="2300" b="0" i="0" u="none" strike="noStrike" cap="none">
                <a:solidFill>
                  <a:schemeClr val="dk1"/>
                </a:solidFill>
                <a:latin typeface="Georgia"/>
                <a:ea typeface="Georgia"/>
                <a:cs typeface="Georgia"/>
                <a:sym typeface="Georgia"/>
              </a:endParaRPr>
            </a:p>
          </p:txBody>
        </p:sp>
        <p:sp>
          <p:nvSpPr>
            <p:cNvPr id="397" name="Google Shape;397;p20"/>
            <p:cNvSpPr/>
            <p:nvPr/>
          </p:nvSpPr>
          <p:spPr>
            <a:xfrm>
              <a:off x="0" y="1823535"/>
              <a:ext cx="4869656" cy="1458329"/>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441144" y="2151659"/>
              <a:ext cx="802081" cy="802081"/>
            </a:xfrm>
            <a:prstGeom prst="rect">
              <a:avLst/>
            </a:prstGeom>
            <a:blipFill rotWithShape="1">
              <a:blip r:embed="rId4">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1684370" y="1823535"/>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txBox="1"/>
            <p:nvPr/>
          </p:nvSpPr>
          <p:spPr>
            <a:xfrm>
              <a:off x="1684370" y="1823535"/>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6:00-8:00 PM</a:t>
              </a: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0" y="3646447"/>
              <a:ext cx="4869656" cy="1458329"/>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441144" y="3974571"/>
              <a:ext cx="802081" cy="802081"/>
            </a:xfrm>
            <a:prstGeom prst="rect">
              <a:avLst/>
            </a:prstGeom>
            <a:blipFill rotWithShape="1">
              <a:blip r:embed="rId5">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1684370" y="3646447"/>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txBox="1"/>
            <p:nvPr/>
          </p:nvSpPr>
          <p:spPr>
            <a:xfrm>
              <a:off x="1684370" y="3646447"/>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McHugh</a:t>
              </a:r>
              <a:r>
                <a:rPr lang="en-US" sz="2300" b="0" i="0" u="none" strike="noStrike" cap="none">
                  <a:solidFill>
                    <a:schemeClr val="dk1"/>
                  </a:solidFill>
                  <a:latin typeface="Georgia"/>
                  <a:ea typeface="Georgia"/>
                  <a:cs typeface="Georgia"/>
                  <a:sym typeface="Georgia"/>
                </a:rPr>
                <a:t> 3</a:t>
              </a:r>
              <a:r>
                <a:rPr lang="en-US" sz="2300">
                  <a:solidFill>
                    <a:schemeClr val="dk1"/>
                  </a:solidFill>
                  <a:latin typeface="Georgia"/>
                  <a:ea typeface="Georgia"/>
                  <a:cs typeface="Georgia"/>
                  <a:sym typeface="Georgia"/>
                </a:rPr>
                <a:t>06 </a:t>
              </a:r>
              <a:r>
                <a:rPr lang="en-US" sz="2300" b="0" i="0" u="none" strike="noStrike" cap="none">
                  <a:solidFill>
                    <a:schemeClr val="dk1"/>
                  </a:solidFill>
                  <a:latin typeface="Georgia"/>
                  <a:ea typeface="Georgia"/>
                  <a:cs typeface="Georgia"/>
                  <a:sym typeface="Georgia"/>
                </a:rPr>
                <a:t>and Zoom</a:t>
              </a:r>
              <a:endParaRPr sz="2300" b="0" i="0" u="none" strike="noStrike" cap="none">
                <a:solidFill>
                  <a:schemeClr val="dk1"/>
                </a:solidFill>
                <a:latin typeface="Georgia"/>
                <a:ea typeface="Georgia"/>
                <a:cs typeface="Georgia"/>
                <a:sym typeface="Georgia"/>
              </a:endParaRPr>
            </a:p>
          </p:txBody>
        </p:sp>
      </p:grpSp>
      <p:sp>
        <p:nvSpPr>
          <p:cNvPr id="405" name="Google Shape;405;p20"/>
          <p:cNvSpPr txBox="1">
            <a:spLocks noGrp="1"/>
          </p:cNvSpPr>
          <p:nvPr>
            <p:ph type="sldNum" idx="12"/>
          </p:nvPr>
        </p:nvSpPr>
        <p:spPr>
          <a:xfrm>
            <a:off x="9266898" y="6108175"/>
            <a:ext cx="943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103</a:t>
            </a:fld>
            <a:endParaRPr>
              <a:solidFill>
                <a:schemeClr val="lt1"/>
              </a:solidFill>
            </a:endParaRPr>
          </a:p>
        </p:txBody>
      </p:sp>
      <p:grpSp>
        <p:nvGrpSpPr>
          <p:cNvPr id="406" name="Google Shape;406;p20"/>
          <p:cNvGrpSpPr/>
          <p:nvPr/>
        </p:nvGrpSpPr>
        <p:grpSpPr>
          <a:xfrm>
            <a:off x="2125776" y="2046677"/>
            <a:ext cx="3487729" cy="3684157"/>
            <a:chOff x="0" y="623"/>
            <a:chExt cx="4869770" cy="5104124"/>
          </a:xfrm>
        </p:grpSpPr>
        <p:sp>
          <p:nvSpPr>
            <p:cNvPr id="407" name="Google Shape;407;p20"/>
            <p:cNvSpPr/>
            <p:nvPr/>
          </p:nvSpPr>
          <p:spPr>
            <a:xfrm>
              <a:off x="0" y="623"/>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441144" y="328747"/>
              <a:ext cx="802200" cy="802200"/>
            </a:xfrm>
            <a:prstGeom prst="rect">
              <a:avLst/>
            </a:prstGeom>
            <a:blipFill rotWithShape="1">
              <a:blip r:embed="rId3">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1684370" y="623"/>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txBox="1"/>
            <p:nvPr/>
          </p:nvSpPr>
          <p:spPr>
            <a:xfrm>
              <a:off x="1684370" y="623"/>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Wednesday,</a:t>
              </a:r>
              <a:endParaRPr sz="230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September 11</a:t>
              </a:r>
              <a:endParaRPr sz="2300" b="0" i="0" u="none" strike="noStrike" cap="none">
                <a:solidFill>
                  <a:schemeClr val="dk1"/>
                </a:solidFill>
                <a:latin typeface="Georgia"/>
                <a:ea typeface="Georgia"/>
                <a:cs typeface="Georgia"/>
                <a:sym typeface="Georgia"/>
              </a:endParaRPr>
            </a:p>
          </p:txBody>
        </p:sp>
        <p:sp>
          <p:nvSpPr>
            <p:cNvPr id="411" name="Google Shape;411;p20"/>
            <p:cNvSpPr/>
            <p:nvPr/>
          </p:nvSpPr>
          <p:spPr>
            <a:xfrm>
              <a:off x="0" y="1823535"/>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441144" y="2151659"/>
              <a:ext cx="802200" cy="802200"/>
            </a:xfrm>
            <a:prstGeom prst="rect">
              <a:avLst/>
            </a:prstGeom>
            <a:blipFill rotWithShape="1">
              <a:blip r:embed="rId4">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1684370" y="1823535"/>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txBox="1"/>
            <p:nvPr/>
          </p:nvSpPr>
          <p:spPr>
            <a:xfrm>
              <a:off x="1684370" y="1823535"/>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12:00-3:00 PM</a:t>
              </a: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0" y="3646447"/>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441144" y="3974571"/>
              <a:ext cx="802200" cy="802200"/>
            </a:xfrm>
            <a:prstGeom prst="rect">
              <a:avLst/>
            </a:prstGeom>
            <a:blipFill rotWithShape="1">
              <a:blip r:embed="rId5">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a:off x="1684370" y="3646447"/>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0"/>
            <p:cNvSpPr txBox="1"/>
            <p:nvPr/>
          </p:nvSpPr>
          <p:spPr>
            <a:xfrm>
              <a:off x="1684370" y="3646447"/>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Dairy Bar Lawn </a:t>
              </a:r>
              <a:endParaRPr sz="2300" b="0" i="0" u="none" strike="noStrike" cap="none">
                <a:solidFill>
                  <a:schemeClr val="dk1"/>
                </a:solidFill>
                <a:latin typeface="Georgia"/>
                <a:ea typeface="Georgia"/>
                <a:cs typeface="Georgia"/>
                <a:sym typeface="Georgia"/>
              </a:endParaRPr>
            </a:p>
          </p:txBody>
        </p:sp>
      </p:grpSp>
      <p:sp>
        <p:nvSpPr>
          <p:cNvPr id="419" name="Google Shape;419;p20"/>
          <p:cNvSpPr/>
          <p:nvPr/>
        </p:nvSpPr>
        <p:spPr>
          <a:xfrm>
            <a:off x="2185650" y="1183025"/>
            <a:ext cx="3487500" cy="596400"/>
          </a:xfrm>
          <a:prstGeom prst="roundRect">
            <a:avLst>
              <a:gd name="adj" fmla="val 10000"/>
            </a:avLst>
          </a:prstGeom>
          <a:solidFill>
            <a:srgbClr val="CCE2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a:latin typeface="Georgia"/>
                <a:ea typeface="Georgia"/>
                <a:cs typeface="Georgia"/>
                <a:sym typeface="Georgia"/>
              </a:rPr>
              <a:t>ICE CREAM SOCIAL </a:t>
            </a:r>
            <a:endParaRPr sz="2000" i="0" u="none" strike="noStrike" cap="none">
              <a:solidFill>
                <a:srgbClr val="000000"/>
              </a:solidFill>
              <a:latin typeface="Georgia"/>
              <a:ea typeface="Georgia"/>
              <a:cs typeface="Georgia"/>
              <a:sym typeface="Georgia"/>
            </a:endParaRPr>
          </a:p>
        </p:txBody>
      </p:sp>
      <p:sp>
        <p:nvSpPr>
          <p:cNvPr id="420" name="Google Shape;420;p20"/>
          <p:cNvSpPr/>
          <p:nvPr/>
        </p:nvSpPr>
        <p:spPr>
          <a:xfrm>
            <a:off x="6373150" y="1183025"/>
            <a:ext cx="3487500" cy="596400"/>
          </a:xfrm>
          <a:prstGeom prst="roundRect">
            <a:avLst>
              <a:gd name="adj" fmla="val 10000"/>
            </a:avLst>
          </a:prstGeom>
          <a:solidFill>
            <a:srgbClr val="CCE2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700">
                <a:latin typeface="Georgia"/>
                <a:ea typeface="Georgia"/>
                <a:cs typeface="Georgia"/>
                <a:sym typeface="Georgia"/>
              </a:rPr>
              <a:t>FIRST GENERAL MEMBERSHIP MEETING</a:t>
            </a:r>
            <a:endParaRPr sz="1700" i="0" u="none" strike="noStrike" cap="none">
              <a:solidFill>
                <a:srgbClr val="000000"/>
              </a:solidFill>
              <a:latin typeface="Georgia"/>
              <a:ea typeface="Georgia"/>
              <a:cs typeface="Georgia"/>
              <a:sym typeface="Georgia"/>
            </a:endParaRPr>
          </a:p>
        </p:txBody>
      </p:sp>
    </p:spTree>
    <p:extLst>
      <p:ext uri="{BB962C8B-B14F-4D97-AF65-F5344CB8AC3E}">
        <p14:creationId xmlns:p14="http://schemas.microsoft.com/office/powerpoint/2010/main" val="3453119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21ba86622d6_1_133"/>
          <p:cNvPicPr preferRelativeResize="0"/>
          <p:nvPr/>
        </p:nvPicPr>
        <p:blipFill rotWithShape="1">
          <a:blip r:embed="rId3">
            <a:alphaModFix amt="90000"/>
          </a:blip>
          <a:srcRect l="826" t="5945" r="826" b="20292"/>
          <a:stretch/>
        </p:blipFill>
        <p:spPr>
          <a:xfrm>
            <a:off x="1524001" y="0"/>
            <a:ext cx="9143997" cy="6857998"/>
          </a:xfrm>
          <a:prstGeom prst="rect">
            <a:avLst/>
          </a:prstGeom>
          <a:noFill/>
          <a:ln>
            <a:noFill/>
          </a:ln>
        </p:spPr>
      </p:pic>
      <p:sp>
        <p:nvSpPr>
          <p:cNvPr id="426" name="Google Shape;426;g21ba86622d6_1_133"/>
          <p:cNvSpPr/>
          <p:nvPr/>
        </p:nvSpPr>
        <p:spPr>
          <a:xfrm>
            <a:off x="1926750" y="613000"/>
            <a:ext cx="8338500" cy="56319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g21ba86622d6_1_133"/>
          <p:cNvSpPr txBox="1"/>
          <p:nvPr/>
        </p:nvSpPr>
        <p:spPr>
          <a:xfrm>
            <a:off x="2225900" y="874500"/>
            <a:ext cx="4892100" cy="51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Medium"/>
                <a:ea typeface="Montserrat Medium"/>
                <a:cs typeface="Montserrat Medium"/>
                <a:sym typeface="Montserrat Medium"/>
              </a:rPr>
              <a:t>GET INVOLVED!</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Attend Monthly General Membership Meetings (in-person and virtual)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Join the Organizing Committee, Social Justice Committee, Grievance Committee, or International GA &amp; Postdoc Committee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Become a leader or a steward!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Participate in events and organize with us! </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457200" algn="l" rtl="0">
              <a:spcBef>
                <a:spcPts val="0"/>
              </a:spcBef>
              <a:spcAft>
                <a:spcPts val="0"/>
              </a:spcAft>
              <a:buNone/>
            </a:pPr>
            <a:r>
              <a:rPr lang="en-US" sz="1800" i="1">
                <a:solidFill>
                  <a:schemeClr val="lt1"/>
                </a:solidFill>
                <a:latin typeface="Montserrat Medium"/>
                <a:ea typeface="Montserrat Medium"/>
                <a:cs typeface="Montserrat Medium"/>
                <a:sym typeface="Montserrat Medium"/>
              </a:rPr>
              <a:t>Be part of a community.</a:t>
            </a:r>
            <a:endParaRPr sz="1800" i="1">
              <a:solidFill>
                <a:schemeClr val="l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5906889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0C2ED">
            <a:alpha val="21520"/>
          </a:srgbClr>
        </a:solidFill>
        <a:effectLst/>
      </p:bgPr>
    </p:bg>
    <p:spTree>
      <p:nvGrpSpPr>
        <p:cNvPr id="1" name="Shape 431"/>
        <p:cNvGrpSpPr/>
        <p:nvPr/>
      </p:nvGrpSpPr>
      <p:grpSpPr>
        <a:xfrm>
          <a:off x="0" y="0"/>
          <a:ext cx="0" cy="0"/>
          <a:chOff x="0" y="0"/>
          <a:chExt cx="0" cy="0"/>
        </a:xfrm>
      </p:grpSpPr>
      <p:sp>
        <p:nvSpPr>
          <p:cNvPr id="432" name="Google Shape;432;g21ba86622d6_1_351"/>
          <p:cNvSpPr/>
          <p:nvPr/>
        </p:nvSpPr>
        <p:spPr>
          <a:xfrm>
            <a:off x="1524000" y="0"/>
            <a:ext cx="1374300" cy="68580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g21ba86622d6_1_351"/>
          <p:cNvSpPr txBox="1"/>
          <p:nvPr/>
        </p:nvSpPr>
        <p:spPr>
          <a:xfrm rot="16200000">
            <a:off x="-638550" y="3156650"/>
            <a:ext cx="5147100" cy="5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a:solidFill>
                  <a:schemeClr val="lt1"/>
                </a:solidFill>
                <a:latin typeface="Montserrat Medium"/>
                <a:ea typeface="Montserrat Medium"/>
                <a:cs typeface="Montserrat Medium"/>
                <a:sym typeface="Montserrat Medium"/>
              </a:rPr>
              <a:t>IMPORTANT REMINDERS!</a:t>
            </a:r>
            <a:endParaRPr sz="3500">
              <a:solidFill>
                <a:schemeClr val="lt1"/>
              </a:solidFill>
              <a:latin typeface="Montserrat Medium"/>
              <a:ea typeface="Montserrat Medium"/>
              <a:cs typeface="Montserrat Medium"/>
              <a:sym typeface="Montserrat Medium"/>
            </a:endParaRPr>
          </a:p>
        </p:txBody>
      </p:sp>
      <p:sp>
        <p:nvSpPr>
          <p:cNvPr id="434" name="Google Shape;434;g21ba86622d6_1_351"/>
          <p:cNvSpPr txBox="1"/>
          <p:nvPr/>
        </p:nvSpPr>
        <p:spPr>
          <a:xfrm>
            <a:off x="3177701" y="476800"/>
            <a:ext cx="4404300" cy="5904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Sign up for health insurance</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Sign up for payroll deduction for fee bills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Parking/UPass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Workload and Supplemental Description of Duties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Health and safety measures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Make sure your fee bill reflects the tuition and fee waivers (https://bursar.uconn.edu/tuition-fees/graduate/2024-2025/)</a:t>
            </a:r>
            <a:endParaRPr sz="1800">
              <a:latin typeface="Montserrat Medium"/>
              <a:ea typeface="Montserrat Medium"/>
              <a:cs typeface="Montserrat Medium"/>
              <a:sym typeface="Montserrat Medium"/>
            </a:endParaRPr>
          </a:p>
          <a:p>
            <a:pPr marL="457200" lvl="0" indent="-342900" algn="l" rtl="0">
              <a:spcBef>
                <a:spcPts val="1000"/>
              </a:spcBef>
              <a:spcAft>
                <a:spcPts val="1000"/>
              </a:spcAft>
              <a:buClr>
                <a:srgbClr val="1186C3"/>
              </a:buClr>
              <a:buSzPts val="1800"/>
              <a:buFont typeface="Montserrat Medium"/>
              <a:buChar char="●"/>
            </a:pPr>
            <a:r>
              <a:rPr lang="en-US" sz="1800">
                <a:latin typeface="Montserrat Medium"/>
                <a:ea typeface="Montserrat Medium"/>
                <a:cs typeface="Montserrat Medium"/>
                <a:sym typeface="Montserrat Medium"/>
              </a:rPr>
              <a:t>Childcare reimbursement happens towards the end of every semester – make sure you’re getting our emails!</a:t>
            </a:r>
            <a:endParaRPr sz="1800">
              <a:latin typeface="Montserrat Medium"/>
              <a:ea typeface="Montserrat Medium"/>
              <a:cs typeface="Montserrat Medium"/>
              <a:sym typeface="Montserrat Medium"/>
            </a:endParaRPr>
          </a:p>
        </p:txBody>
      </p:sp>
      <p:pic>
        <p:nvPicPr>
          <p:cNvPr id="435" name="Google Shape;435;g21ba86622d6_1_351"/>
          <p:cNvPicPr preferRelativeResize="0"/>
          <p:nvPr/>
        </p:nvPicPr>
        <p:blipFill rotWithShape="1">
          <a:blip r:embed="rId3">
            <a:alphaModFix/>
          </a:blip>
          <a:srcRect l="3110" t="3456"/>
          <a:stretch/>
        </p:blipFill>
        <p:spPr>
          <a:xfrm>
            <a:off x="7861400" y="1311625"/>
            <a:ext cx="2322550" cy="2259292"/>
          </a:xfrm>
          <a:prstGeom prst="rect">
            <a:avLst/>
          </a:prstGeom>
          <a:noFill/>
          <a:ln>
            <a:noFill/>
          </a:ln>
        </p:spPr>
      </p:pic>
      <p:sp>
        <p:nvSpPr>
          <p:cNvPr id="436" name="Google Shape;436;g21ba86622d6_1_351"/>
          <p:cNvSpPr/>
          <p:nvPr/>
        </p:nvSpPr>
        <p:spPr>
          <a:xfrm rot="20429402">
            <a:off x="9371151" y="3767214"/>
            <a:ext cx="288850" cy="979205"/>
          </a:xfrm>
          <a:custGeom>
            <a:avLst/>
            <a:gdLst/>
            <a:ahLst/>
            <a:cxnLst/>
            <a:rect l="l" t="t" r="r" b="b"/>
            <a:pathLst>
              <a:path w="24927" h="29458" extrusionOk="0">
                <a:moveTo>
                  <a:pt x="0" y="29458"/>
                </a:moveTo>
                <a:cubicBezTo>
                  <a:pt x="3759" y="28307"/>
                  <a:pt x="18487" y="27463"/>
                  <a:pt x="22553" y="22553"/>
                </a:cubicBezTo>
                <a:cubicBezTo>
                  <a:pt x="26619" y="17643"/>
                  <a:pt x="24088" y="3759"/>
                  <a:pt x="24395" y="0"/>
                </a:cubicBezTo>
              </a:path>
            </a:pathLst>
          </a:custGeom>
          <a:noFill/>
          <a:ln w="38100" cap="flat" cmpd="sng">
            <a:solidFill>
              <a:schemeClr val="dk1"/>
            </a:solidFill>
            <a:prstDash val="solid"/>
            <a:round/>
            <a:headEnd type="none" w="med" len="med"/>
            <a:tailEnd type="stealth" w="med" len="med"/>
          </a:ln>
        </p:spPr>
      </p:sp>
      <p:sp>
        <p:nvSpPr>
          <p:cNvPr id="437" name="Google Shape;437;g21ba86622d6_1_351"/>
          <p:cNvSpPr txBox="1"/>
          <p:nvPr/>
        </p:nvSpPr>
        <p:spPr>
          <a:xfrm rot="20842034">
            <a:off x="8052679" y="4102037"/>
            <a:ext cx="1452666" cy="11741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solidFill>
                  <a:schemeClr val="dk1"/>
                </a:solidFill>
                <a:latin typeface="Amatic SC"/>
                <a:ea typeface="Amatic SC"/>
                <a:cs typeface="Amatic SC"/>
                <a:sym typeface="Amatic SC"/>
              </a:rPr>
              <a:t>New GA onboarding site</a:t>
            </a:r>
            <a:endParaRPr sz="2600" b="1">
              <a:solidFill>
                <a:schemeClr val="dk1"/>
              </a:solidFill>
              <a:latin typeface="Amatic SC"/>
              <a:ea typeface="Amatic SC"/>
              <a:cs typeface="Amatic SC"/>
              <a:sym typeface="Amatic SC"/>
            </a:endParaRPr>
          </a:p>
        </p:txBody>
      </p:sp>
    </p:spTree>
    <p:extLst>
      <p:ext uri="{BB962C8B-B14F-4D97-AF65-F5344CB8AC3E}">
        <p14:creationId xmlns:p14="http://schemas.microsoft.com/office/powerpoint/2010/main" val="13673235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1ba86622d6_1_21"/>
          <p:cNvSpPr/>
          <p:nvPr/>
        </p:nvSpPr>
        <p:spPr>
          <a:xfrm>
            <a:off x="6535800" y="0"/>
            <a:ext cx="4132200" cy="6858000"/>
          </a:xfrm>
          <a:prstGeom prst="rect">
            <a:avLst/>
          </a:prstGeom>
          <a:solidFill>
            <a:srgbClr val="F4CCCC"/>
          </a:solidFill>
          <a:ln>
            <a:noFill/>
          </a:ln>
          <a:effectLst>
            <a:outerShdw blurRad="57150" dist="19050" dir="5400000" algn="bl" rotWithShape="0">
              <a:srgbClr val="000000">
                <a:alpha val="3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3800">
              <a:solidFill>
                <a:schemeClr val="dk1"/>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sz="3800">
              <a:solidFill>
                <a:schemeClr val="dk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en-US" sz="3800">
                <a:solidFill>
                  <a:schemeClr val="dk1"/>
                </a:solidFill>
                <a:latin typeface="Montserrat SemiBold"/>
                <a:ea typeface="Montserrat SemiBold"/>
                <a:cs typeface="Montserrat SemiBold"/>
                <a:sym typeface="Montserrat SemiBold"/>
              </a:rPr>
              <a:t>Questions?</a:t>
            </a:r>
            <a:endParaRPr sz="3800">
              <a:solidFill>
                <a:schemeClr val="dk1"/>
              </a:solidFill>
              <a:latin typeface="Montserrat SemiBold"/>
              <a:ea typeface="Montserrat SemiBold"/>
              <a:cs typeface="Montserrat SemiBold"/>
              <a:sym typeface="Montserrat SemiBold"/>
            </a:endParaRPr>
          </a:p>
        </p:txBody>
      </p:sp>
      <p:pic>
        <p:nvPicPr>
          <p:cNvPr id="443" name="Google Shape;443;g21ba86622d6_1_21" descr="Link"/>
          <p:cNvPicPr preferRelativeResize="0"/>
          <p:nvPr/>
        </p:nvPicPr>
        <p:blipFill rotWithShape="1">
          <a:blip r:embed="rId3">
            <a:alphaModFix/>
          </a:blip>
          <a:srcRect/>
          <a:stretch/>
        </p:blipFill>
        <p:spPr>
          <a:xfrm>
            <a:off x="1948363" y="1470276"/>
            <a:ext cx="636205" cy="646867"/>
          </a:xfrm>
          <a:prstGeom prst="rect">
            <a:avLst/>
          </a:prstGeom>
          <a:noFill/>
          <a:ln>
            <a:noFill/>
          </a:ln>
        </p:spPr>
      </p:pic>
      <p:pic>
        <p:nvPicPr>
          <p:cNvPr id="444" name="Google Shape;444;g21ba86622d6_1_21" descr="Email"/>
          <p:cNvPicPr preferRelativeResize="0"/>
          <p:nvPr/>
        </p:nvPicPr>
        <p:blipFill rotWithShape="1">
          <a:blip r:embed="rId4">
            <a:alphaModFix/>
          </a:blip>
          <a:srcRect/>
          <a:stretch/>
        </p:blipFill>
        <p:spPr>
          <a:xfrm>
            <a:off x="1948365" y="2247189"/>
            <a:ext cx="636205" cy="646867"/>
          </a:xfrm>
          <a:prstGeom prst="rect">
            <a:avLst/>
          </a:prstGeom>
          <a:noFill/>
          <a:ln>
            <a:noFill/>
          </a:ln>
        </p:spPr>
      </p:pic>
      <p:pic>
        <p:nvPicPr>
          <p:cNvPr id="445" name="Google Shape;445;g21ba86622d6_1_21"/>
          <p:cNvPicPr preferRelativeResize="0"/>
          <p:nvPr/>
        </p:nvPicPr>
        <p:blipFill>
          <a:blip r:embed="rId5">
            <a:alphaModFix/>
          </a:blip>
          <a:stretch>
            <a:fillRect/>
          </a:stretch>
        </p:blipFill>
        <p:spPr>
          <a:xfrm>
            <a:off x="1915000" y="3080528"/>
            <a:ext cx="702924" cy="714681"/>
          </a:xfrm>
          <a:prstGeom prst="rect">
            <a:avLst/>
          </a:prstGeom>
          <a:noFill/>
          <a:ln>
            <a:noFill/>
          </a:ln>
        </p:spPr>
      </p:pic>
      <p:pic>
        <p:nvPicPr>
          <p:cNvPr id="446" name="Google Shape;446;g21ba86622d6_1_21"/>
          <p:cNvPicPr preferRelativeResize="0"/>
          <p:nvPr/>
        </p:nvPicPr>
        <p:blipFill>
          <a:blip r:embed="rId6">
            <a:alphaModFix/>
          </a:blip>
          <a:stretch>
            <a:fillRect/>
          </a:stretch>
        </p:blipFill>
        <p:spPr>
          <a:xfrm>
            <a:off x="2026543" y="3981686"/>
            <a:ext cx="479846" cy="487890"/>
          </a:xfrm>
          <a:prstGeom prst="rect">
            <a:avLst/>
          </a:prstGeom>
          <a:noFill/>
          <a:ln>
            <a:noFill/>
          </a:ln>
        </p:spPr>
      </p:pic>
      <p:pic>
        <p:nvPicPr>
          <p:cNvPr id="447" name="Google Shape;447;g21ba86622d6_1_21"/>
          <p:cNvPicPr preferRelativeResize="0"/>
          <p:nvPr/>
        </p:nvPicPr>
        <p:blipFill>
          <a:blip r:embed="rId7">
            <a:alphaModFix/>
          </a:blip>
          <a:stretch>
            <a:fillRect/>
          </a:stretch>
        </p:blipFill>
        <p:spPr>
          <a:xfrm>
            <a:off x="2026553" y="4671988"/>
            <a:ext cx="479831" cy="487913"/>
          </a:xfrm>
          <a:prstGeom prst="rect">
            <a:avLst/>
          </a:prstGeom>
          <a:noFill/>
          <a:ln>
            <a:noFill/>
          </a:ln>
        </p:spPr>
      </p:pic>
      <p:sp>
        <p:nvSpPr>
          <p:cNvPr id="448" name="Google Shape;448;g21ba86622d6_1_21"/>
          <p:cNvSpPr txBox="1"/>
          <p:nvPr/>
        </p:nvSpPr>
        <p:spPr>
          <a:xfrm>
            <a:off x="2584557" y="1546623"/>
            <a:ext cx="25941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uconngradunion.org</a:t>
            </a:r>
            <a:endParaRPr sz="1800">
              <a:latin typeface="Montserrat Medium"/>
              <a:ea typeface="Montserrat Medium"/>
              <a:cs typeface="Montserrat Medium"/>
              <a:sym typeface="Montserrat Medium"/>
            </a:endParaRPr>
          </a:p>
          <a:p>
            <a:pPr marL="0" lvl="0" indent="0" algn="l" rtl="0">
              <a:spcBef>
                <a:spcPts val="0"/>
              </a:spcBef>
              <a:spcAft>
                <a:spcPts val="0"/>
              </a:spcAft>
              <a:buNone/>
            </a:pPr>
            <a:endParaRPr sz="1800">
              <a:latin typeface="Montserrat Medium"/>
              <a:ea typeface="Montserrat Medium"/>
              <a:cs typeface="Montserrat Medium"/>
              <a:sym typeface="Montserrat Medium"/>
            </a:endParaRPr>
          </a:p>
        </p:txBody>
      </p:sp>
      <p:sp>
        <p:nvSpPr>
          <p:cNvPr id="449" name="Google Shape;449;g21ba86622d6_1_21"/>
          <p:cNvSpPr txBox="1"/>
          <p:nvPr/>
        </p:nvSpPr>
        <p:spPr>
          <a:xfrm>
            <a:off x="2584549" y="2326288"/>
            <a:ext cx="36363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uconngradunion@gmail.com</a:t>
            </a:r>
            <a:endParaRPr sz="1800">
              <a:latin typeface="Montserrat Medium"/>
              <a:ea typeface="Montserrat Medium"/>
              <a:cs typeface="Montserrat Medium"/>
              <a:sym typeface="Montserrat Medium"/>
            </a:endParaRPr>
          </a:p>
        </p:txBody>
      </p:sp>
      <p:sp>
        <p:nvSpPr>
          <p:cNvPr id="450" name="Google Shape;450;g21ba86622d6_1_21"/>
          <p:cNvSpPr txBox="1"/>
          <p:nvPr/>
        </p:nvSpPr>
        <p:spPr>
          <a:xfrm>
            <a:off x="2617925" y="3105979"/>
            <a:ext cx="41322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GEU-UAW UConn Graduate Employee and Postdoc Union</a:t>
            </a:r>
            <a:endParaRPr sz="1800">
              <a:latin typeface="Montserrat Medium"/>
              <a:ea typeface="Montserrat Medium"/>
              <a:cs typeface="Montserrat Medium"/>
              <a:sym typeface="Montserrat Medium"/>
            </a:endParaRPr>
          </a:p>
        </p:txBody>
      </p:sp>
      <p:sp>
        <p:nvSpPr>
          <p:cNvPr id="451" name="Google Shape;451;g21ba86622d6_1_21"/>
          <p:cNvSpPr txBox="1"/>
          <p:nvPr/>
        </p:nvSpPr>
        <p:spPr>
          <a:xfrm>
            <a:off x="2584557" y="3981684"/>
            <a:ext cx="47880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@uconngeu</a:t>
            </a:r>
            <a:endParaRPr sz="1800">
              <a:latin typeface="Montserrat Medium"/>
              <a:ea typeface="Montserrat Medium"/>
              <a:cs typeface="Montserrat Medium"/>
              <a:sym typeface="Montserrat Medium"/>
            </a:endParaRPr>
          </a:p>
        </p:txBody>
      </p:sp>
      <p:sp>
        <p:nvSpPr>
          <p:cNvPr id="452" name="Google Shape;452;g21ba86622d6_1_21"/>
          <p:cNvSpPr txBox="1"/>
          <p:nvPr/>
        </p:nvSpPr>
        <p:spPr>
          <a:xfrm>
            <a:off x="2601603" y="4665316"/>
            <a:ext cx="47880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@geuuaw</a:t>
            </a:r>
            <a:endParaRPr sz="180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8331280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1bec22d952_0_0"/>
          <p:cNvSpPr txBox="1">
            <a:spLocks noGrp="1"/>
          </p:cNvSpPr>
          <p:nvPr>
            <p:ph type="sldNum" idx="12"/>
          </p:nvPr>
        </p:nvSpPr>
        <p:spPr>
          <a:xfrm>
            <a:off x="9996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107</a:t>
            </a:fld>
            <a:endParaRPr/>
          </a:p>
        </p:txBody>
      </p:sp>
      <p:sp>
        <p:nvSpPr>
          <p:cNvPr id="459" name="Google Shape;459;g21bec22d952_0_0"/>
          <p:cNvSpPr txBox="1"/>
          <p:nvPr/>
        </p:nvSpPr>
        <p:spPr>
          <a:xfrm>
            <a:off x="3018700" y="2168775"/>
            <a:ext cx="6110700" cy="18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a:solidFill>
                  <a:schemeClr val="dk1"/>
                </a:solidFill>
                <a:latin typeface="Montserrat"/>
                <a:ea typeface="Montserrat"/>
                <a:cs typeface="Montserrat"/>
                <a:sym typeface="Montserrat"/>
              </a:rPr>
              <a:t>End Slideshow</a:t>
            </a:r>
            <a:endParaRPr sz="60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5089138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18"/>
          <p:cNvGrpSpPr/>
          <p:nvPr/>
        </p:nvGrpSpPr>
        <p:grpSpPr>
          <a:xfrm>
            <a:off x="1933577" y="-4763"/>
            <a:ext cx="3761187" cy="6862763"/>
            <a:chOff x="2928938" y="-4763"/>
            <a:chExt cx="5014912" cy="6862763"/>
          </a:xfrm>
        </p:grpSpPr>
        <p:sp>
          <p:nvSpPr>
            <p:cNvPr id="466" name="Google Shape;466;p18"/>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467" name="Google Shape;467;p18"/>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468" name="Google Shape;468;p18"/>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469" name="Google Shape;469;p18"/>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470" name="Google Shape;470;p18"/>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471" name="Google Shape;471;p18"/>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472" name="Google Shape;472;p18"/>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473" name="Google Shape;473;p18"/>
          <p:cNvSpPr/>
          <p:nvPr/>
        </p:nvSpPr>
        <p:spPr>
          <a:xfrm>
            <a:off x="1524000" y="3955595"/>
            <a:ext cx="1371718" cy="2902407"/>
          </a:xfrm>
          <a:custGeom>
            <a:avLst/>
            <a:gdLst/>
            <a:ahLst/>
            <a:cxnLst/>
            <a:rect l="l" t="t" r="r" b="b"/>
            <a:pathLst>
              <a:path w="1828958" h="2902407" extrusionOk="0">
                <a:moveTo>
                  <a:pt x="0" y="0"/>
                </a:moveTo>
                <a:lnTo>
                  <a:pt x="1828958" y="2902407"/>
                </a:lnTo>
                <a:lnTo>
                  <a:pt x="1709896" y="2902407"/>
                </a:lnTo>
                <a:lnTo>
                  <a:pt x="0" y="63474"/>
                </a:lnTo>
                <a:close/>
              </a:path>
            </a:pathLst>
          </a:custGeom>
          <a:solidFill>
            <a:srgbClr val="262626"/>
          </a:solidFill>
          <a:ln>
            <a:noFill/>
          </a:ln>
        </p:spPr>
      </p:sp>
      <p:sp>
        <p:nvSpPr>
          <p:cNvPr id="474" name="Google Shape;474;p18"/>
          <p:cNvSpPr/>
          <p:nvPr/>
        </p:nvSpPr>
        <p:spPr>
          <a:xfrm>
            <a:off x="1524000" y="3220099"/>
            <a:ext cx="2182534" cy="3637903"/>
          </a:xfrm>
          <a:custGeom>
            <a:avLst/>
            <a:gdLst/>
            <a:ahLst/>
            <a:cxnLst/>
            <a:rect l="l" t="t" r="r" b="b"/>
            <a:pathLst>
              <a:path w="2910045" h="3637903" extrusionOk="0">
                <a:moveTo>
                  <a:pt x="0" y="0"/>
                </a:moveTo>
                <a:lnTo>
                  <a:pt x="2910045" y="3637903"/>
                </a:lnTo>
                <a:lnTo>
                  <a:pt x="2786220" y="3637903"/>
                </a:lnTo>
                <a:lnTo>
                  <a:pt x="0" y="20366"/>
                </a:lnTo>
                <a:close/>
              </a:path>
            </a:pathLst>
          </a:custGeom>
          <a:solidFill>
            <a:srgbClr val="0B5982"/>
          </a:solidFill>
          <a:ln>
            <a:noFill/>
          </a:ln>
        </p:spPr>
      </p:sp>
      <p:sp>
        <p:nvSpPr>
          <p:cNvPr id="475" name="Google Shape;475;p18"/>
          <p:cNvSpPr/>
          <p:nvPr/>
        </p:nvSpPr>
        <p:spPr>
          <a:xfrm>
            <a:off x="1524001" y="2845510"/>
            <a:ext cx="3112413" cy="4012491"/>
          </a:xfrm>
          <a:custGeom>
            <a:avLst/>
            <a:gdLst/>
            <a:ahLst/>
            <a:cxnLst/>
            <a:rect l="l" t="t" r="r" b="b"/>
            <a:pathLst>
              <a:path w="4149883" h="4012491" extrusionOk="0">
                <a:moveTo>
                  <a:pt x="0" y="0"/>
                </a:moveTo>
                <a:lnTo>
                  <a:pt x="4149883" y="4012491"/>
                </a:lnTo>
                <a:lnTo>
                  <a:pt x="2910046" y="4012491"/>
                </a:lnTo>
                <a:lnTo>
                  <a:pt x="0" y="374587"/>
                </a:lnTo>
                <a:close/>
              </a:path>
            </a:pathLst>
          </a:custGeom>
          <a:solidFill>
            <a:srgbClr val="1186C3"/>
          </a:solidFill>
          <a:ln>
            <a:noFill/>
          </a:ln>
        </p:spPr>
      </p:sp>
      <p:sp>
        <p:nvSpPr>
          <p:cNvPr id="476" name="Google Shape;476;p18"/>
          <p:cNvSpPr/>
          <p:nvPr/>
        </p:nvSpPr>
        <p:spPr>
          <a:xfrm>
            <a:off x="1524001" y="3332410"/>
            <a:ext cx="2039659" cy="3525590"/>
          </a:xfrm>
          <a:custGeom>
            <a:avLst/>
            <a:gdLst/>
            <a:ahLst/>
            <a:cxnLst/>
            <a:rect l="l" t="t" r="r" b="b"/>
            <a:pathLst>
              <a:path w="2719546" h="3525590" extrusionOk="0">
                <a:moveTo>
                  <a:pt x="0" y="0"/>
                </a:moveTo>
                <a:lnTo>
                  <a:pt x="2719546" y="3525590"/>
                </a:lnTo>
                <a:lnTo>
                  <a:pt x="1828959" y="3525590"/>
                </a:lnTo>
                <a:lnTo>
                  <a:pt x="0" y="623183"/>
                </a:lnTo>
                <a:close/>
              </a:path>
            </a:pathLst>
          </a:custGeom>
          <a:solidFill>
            <a:srgbClr val="404040"/>
          </a:solidFill>
          <a:ln>
            <a:noFill/>
          </a:ln>
        </p:spPr>
      </p:sp>
      <p:sp>
        <p:nvSpPr>
          <p:cNvPr id="477" name="Google Shape;477;p18"/>
          <p:cNvSpPr txBox="1">
            <a:spLocks noGrp="1"/>
          </p:cNvSpPr>
          <p:nvPr>
            <p:ph type="title"/>
          </p:nvPr>
        </p:nvSpPr>
        <p:spPr>
          <a:xfrm>
            <a:off x="2090400" y="1058650"/>
            <a:ext cx="8011200" cy="3618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100000"/>
              <a:buFont typeface="Georgia"/>
              <a:buNone/>
            </a:pPr>
            <a:r>
              <a:rPr lang="en-US" sz="6300"/>
              <a:t>Our Rights as Workers are All Connected: </a:t>
            </a:r>
            <a:endParaRPr sz="6300"/>
          </a:p>
          <a:p>
            <a:pPr marL="0" lvl="0" indent="0" algn="ctr" rtl="0">
              <a:lnSpc>
                <a:spcPct val="100000"/>
              </a:lnSpc>
              <a:spcBef>
                <a:spcPts val="0"/>
              </a:spcBef>
              <a:spcAft>
                <a:spcPts val="0"/>
              </a:spcAft>
              <a:buClr>
                <a:schemeClr val="dk1"/>
              </a:buClr>
              <a:buSzPct val="100000"/>
              <a:buFont typeface="Georgia"/>
              <a:buNone/>
            </a:pPr>
            <a:r>
              <a:rPr lang="en-US" sz="6300"/>
              <a:t>Join Us as a Member of the GEU!</a:t>
            </a:r>
            <a:endParaRPr/>
          </a:p>
        </p:txBody>
      </p:sp>
      <p:pic>
        <p:nvPicPr>
          <p:cNvPr id="478" name="Google Shape;478;p18" descr="A close up of a sign&#10;&#10;Description automatically generated"/>
          <p:cNvPicPr preferRelativeResize="0"/>
          <p:nvPr/>
        </p:nvPicPr>
        <p:blipFill rotWithShape="1">
          <a:blip r:embed="rId3">
            <a:alphaModFix amt="20000"/>
          </a:blip>
          <a:srcRect/>
          <a:stretch/>
        </p:blipFill>
        <p:spPr>
          <a:xfrm>
            <a:off x="2920999" y="131175"/>
            <a:ext cx="6350000" cy="6350000"/>
          </a:xfrm>
          <a:prstGeom prst="rect">
            <a:avLst/>
          </a:prstGeom>
          <a:noFill/>
          <a:ln>
            <a:noFill/>
          </a:ln>
        </p:spPr>
      </p:pic>
      <p:sp>
        <p:nvSpPr>
          <p:cNvPr id="479" name="Google Shape;479;p18"/>
          <p:cNvSpPr txBox="1">
            <a:spLocks noGrp="1"/>
          </p:cNvSpPr>
          <p:nvPr>
            <p:ph type="sldNum" idx="12"/>
          </p:nvPr>
        </p:nvSpPr>
        <p:spPr>
          <a:xfrm>
            <a:off x="9271010" y="6116075"/>
            <a:ext cx="939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108</a:t>
            </a:fld>
            <a:endParaRPr sz="3600" b="1"/>
          </a:p>
        </p:txBody>
      </p:sp>
    </p:spTree>
    <p:extLst>
      <p:ext uri="{BB962C8B-B14F-4D97-AF65-F5344CB8AC3E}">
        <p14:creationId xmlns:p14="http://schemas.microsoft.com/office/powerpoint/2010/main" val="2014408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e7e719c091_0_10"/>
          <p:cNvSpPr txBox="1">
            <a:spLocks noGrp="1"/>
          </p:cNvSpPr>
          <p:nvPr>
            <p:ph type="title"/>
          </p:nvPr>
        </p:nvSpPr>
        <p:spPr>
          <a:xfrm>
            <a:off x="2506133" y="-304799"/>
            <a:ext cx="7704600" cy="198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Montserrat Medium"/>
                <a:ea typeface="Montserrat Medium"/>
                <a:cs typeface="Montserrat Medium"/>
                <a:sym typeface="Montserrat Medium"/>
              </a:rPr>
              <a:t>What is Collective Bargaining?</a:t>
            </a:r>
            <a:endParaRPr>
              <a:latin typeface="Montserrat Medium"/>
              <a:ea typeface="Montserrat Medium"/>
              <a:cs typeface="Montserrat Medium"/>
              <a:sym typeface="Montserrat Medium"/>
            </a:endParaRPr>
          </a:p>
        </p:txBody>
      </p:sp>
      <p:sp>
        <p:nvSpPr>
          <p:cNvPr id="486" name="Google Shape;486;g2e7e719c091_0_10"/>
          <p:cNvSpPr txBox="1">
            <a:spLocks noGrp="1"/>
          </p:cNvSpPr>
          <p:nvPr>
            <p:ph type="body" idx="1"/>
          </p:nvPr>
        </p:nvSpPr>
        <p:spPr>
          <a:xfrm>
            <a:off x="2539725" y="231925"/>
            <a:ext cx="8128200" cy="33327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r>
              <a:rPr lang="en-US">
                <a:latin typeface="Montserrat Medium"/>
                <a:ea typeface="Montserrat Medium"/>
                <a:cs typeface="Montserrat Medium"/>
                <a:sym typeface="Montserrat Medium"/>
              </a:rPr>
              <a:t>Collective bargaining is the process of a group of people working together through a union to use their combined power to negotiate a labor contract that determines various terms of employment.</a:t>
            </a:r>
            <a:endParaRPr>
              <a:latin typeface="Montserrat Medium"/>
              <a:ea typeface="Montserrat Medium"/>
              <a:cs typeface="Montserrat Medium"/>
              <a:sym typeface="Montserrat Medium"/>
            </a:endParaRPr>
          </a:p>
        </p:txBody>
      </p:sp>
      <p:sp>
        <p:nvSpPr>
          <p:cNvPr id="487" name="Google Shape;487;g2e7e719c091_0_10"/>
          <p:cNvSpPr txBox="1">
            <a:spLocks noGrp="1"/>
          </p:cNvSpPr>
          <p:nvPr>
            <p:ph type="sldNum" idx="12"/>
          </p:nvPr>
        </p:nvSpPr>
        <p:spPr>
          <a:xfrm>
            <a:off x="9386032" y="6108175"/>
            <a:ext cx="824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109</a:t>
            </a:fld>
            <a:endParaRPr>
              <a:solidFill>
                <a:schemeClr val="lt1"/>
              </a:solidFill>
            </a:endParaRPr>
          </a:p>
        </p:txBody>
      </p:sp>
      <p:sp>
        <p:nvSpPr>
          <p:cNvPr id="488" name="Google Shape;488;g2e7e719c091_0_10"/>
          <p:cNvSpPr/>
          <p:nvPr/>
        </p:nvSpPr>
        <p:spPr>
          <a:xfrm>
            <a:off x="2506125" y="2919025"/>
            <a:ext cx="31512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PREPARE:</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Summer/Fall 2025</a:t>
            </a:r>
            <a:endParaRPr sz="2400">
              <a:latin typeface="Georgia"/>
              <a:ea typeface="Georgia"/>
              <a:cs typeface="Georgia"/>
              <a:sym typeface="Georgia"/>
            </a:endParaRPr>
          </a:p>
        </p:txBody>
      </p:sp>
      <p:sp>
        <p:nvSpPr>
          <p:cNvPr id="489" name="Google Shape;489;g2e7e719c091_0_10"/>
          <p:cNvSpPr/>
          <p:nvPr/>
        </p:nvSpPr>
        <p:spPr>
          <a:xfrm>
            <a:off x="2816100" y="4825863"/>
            <a:ext cx="34587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NEGOTIATION:</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Spring 2026</a:t>
            </a:r>
            <a:endParaRPr sz="2400">
              <a:latin typeface="Georgia"/>
              <a:ea typeface="Georgia"/>
              <a:cs typeface="Georgia"/>
              <a:sym typeface="Georgia"/>
            </a:endParaRPr>
          </a:p>
        </p:txBody>
      </p:sp>
      <p:sp>
        <p:nvSpPr>
          <p:cNvPr id="490" name="Google Shape;490;g2e7e719c091_0_10"/>
          <p:cNvSpPr/>
          <p:nvPr/>
        </p:nvSpPr>
        <p:spPr>
          <a:xfrm>
            <a:off x="6781800" y="2919025"/>
            <a:ext cx="27276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INITIATION: </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Fall 2025</a:t>
            </a:r>
            <a:endParaRPr sz="2400">
              <a:latin typeface="Georgia"/>
              <a:ea typeface="Georgia"/>
              <a:cs typeface="Georgia"/>
              <a:sym typeface="Georgia"/>
            </a:endParaRPr>
          </a:p>
        </p:txBody>
      </p:sp>
      <p:sp>
        <p:nvSpPr>
          <p:cNvPr id="491" name="Google Shape;491;g2e7e719c091_0_10"/>
          <p:cNvSpPr/>
          <p:nvPr/>
        </p:nvSpPr>
        <p:spPr>
          <a:xfrm>
            <a:off x="7067150" y="4825875"/>
            <a:ext cx="34587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TENTATIVE AGREEMENT:</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Spring/ Summer 2026</a:t>
            </a:r>
            <a:endParaRPr sz="2400">
              <a:latin typeface="Georgia"/>
              <a:ea typeface="Georgia"/>
              <a:cs typeface="Georgia"/>
              <a:sym typeface="Georgia"/>
            </a:endParaRPr>
          </a:p>
        </p:txBody>
      </p:sp>
      <p:sp>
        <p:nvSpPr>
          <p:cNvPr id="492" name="Google Shape;492;g2e7e719c091_0_10"/>
          <p:cNvSpPr/>
          <p:nvPr/>
        </p:nvSpPr>
        <p:spPr>
          <a:xfrm>
            <a:off x="5741063" y="3268975"/>
            <a:ext cx="957000" cy="555300"/>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493" name="Google Shape;493;g2e7e719c091_0_10"/>
          <p:cNvSpPr/>
          <p:nvPr/>
        </p:nvSpPr>
        <p:spPr>
          <a:xfrm>
            <a:off x="6350996" y="5175825"/>
            <a:ext cx="619500" cy="555300"/>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494" name="Google Shape;494;g2e7e719c091_0_10"/>
          <p:cNvSpPr/>
          <p:nvPr/>
        </p:nvSpPr>
        <p:spPr>
          <a:xfrm rot="8347091">
            <a:off x="5807504" y="4092574"/>
            <a:ext cx="957065" cy="555326"/>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Tree>
    <p:extLst>
      <p:ext uri="{BB962C8B-B14F-4D97-AF65-F5344CB8AC3E}">
        <p14:creationId xmlns:p14="http://schemas.microsoft.com/office/powerpoint/2010/main" val="200056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728590-67AF-6249-86FC-89CD8A1FF0F7}"/>
              </a:ext>
            </a:extLst>
          </p:cNvPr>
          <p:cNvPicPr>
            <a:picLocks noChangeAspect="1"/>
          </p:cNvPicPr>
          <p:nvPr/>
        </p:nvPicPr>
        <p:blipFill>
          <a:blip r:embed="rId3"/>
          <a:stretch>
            <a:fillRect/>
          </a:stretch>
        </p:blipFill>
        <p:spPr>
          <a:xfrm>
            <a:off x="2851319" y="-714"/>
            <a:ext cx="5974080" cy="5787865"/>
          </a:xfrm>
          <a:prstGeom prst="rect">
            <a:avLst/>
          </a:prstGeom>
        </p:spPr>
      </p:pic>
    </p:spTree>
    <p:extLst>
      <p:ext uri="{BB962C8B-B14F-4D97-AF65-F5344CB8AC3E}">
        <p14:creationId xmlns:p14="http://schemas.microsoft.com/office/powerpoint/2010/main" val="2032210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f2ddf7cf93_0_40"/>
          <p:cNvSpPr txBox="1">
            <a:spLocks noGrp="1"/>
          </p:cNvSpPr>
          <p:nvPr>
            <p:ph type="title"/>
          </p:nvPr>
        </p:nvSpPr>
        <p:spPr>
          <a:xfrm>
            <a:off x="2506133" y="457201"/>
            <a:ext cx="7704600" cy="198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501" name="Google Shape;501;g2f2ddf7cf93_0_40"/>
          <p:cNvSpPr txBox="1">
            <a:spLocks noGrp="1"/>
          </p:cNvSpPr>
          <p:nvPr>
            <p:ph type="body" idx="1"/>
          </p:nvPr>
        </p:nvSpPr>
        <p:spPr>
          <a:xfrm>
            <a:off x="2506133" y="2667000"/>
            <a:ext cx="7704600" cy="33327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endParaRPr/>
          </a:p>
        </p:txBody>
      </p:sp>
      <p:sp>
        <p:nvSpPr>
          <p:cNvPr id="502" name="Google Shape;502;g2f2ddf7cf93_0_40"/>
          <p:cNvSpPr txBox="1">
            <a:spLocks noGrp="1"/>
          </p:cNvSpPr>
          <p:nvPr>
            <p:ph type="sldNum" idx="12"/>
          </p:nvPr>
        </p:nvSpPr>
        <p:spPr>
          <a:xfrm>
            <a:off x="9782967" y="6108173"/>
            <a:ext cx="427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pPr marL="0" lvl="0" indent="0" algn="r" rtl="0">
                <a:spcBef>
                  <a:spcPts val="0"/>
                </a:spcBef>
                <a:spcAft>
                  <a:spcPts val="0"/>
                </a:spcAft>
                <a:buClr>
                  <a:srgbClr val="000000"/>
                </a:buClr>
                <a:buSzPts val="1000"/>
                <a:buFont typeface="Arial"/>
                <a:buNone/>
              </a:pPr>
              <a:t>110</a:t>
            </a:fld>
            <a:endParaRPr/>
          </a:p>
        </p:txBody>
      </p:sp>
      <p:pic>
        <p:nvPicPr>
          <p:cNvPr id="503" name="Google Shape;503;g2f2ddf7cf93_0_40"/>
          <p:cNvPicPr preferRelativeResize="0"/>
          <p:nvPr/>
        </p:nvPicPr>
        <p:blipFill>
          <a:blip r:embed="rId3">
            <a:alphaModFix/>
          </a:blip>
          <a:stretch>
            <a:fillRect/>
          </a:stretch>
        </p:blipFill>
        <p:spPr>
          <a:xfrm>
            <a:off x="1524000" y="523754"/>
            <a:ext cx="9143998" cy="5810490"/>
          </a:xfrm>
          <a:prstGeom prst="rect">
            <a:avLst/>
          </a:prstGeom>
          <a:noFill/>
          <a:ln>
            <a:noFill/>
          </a:ln>
        </p:spPr>
      </p:pic>
    </p:spTree>
    <p:extLst>
      <p:ext uri="{BB962C8B-B14F-4D97-AF65-F5344CB8AC3E}">
        <p14:creationId xmlns:p14="http://schemas.microsoft.com/office/powerpoint/2010/main" val="17066880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371597" y="348865"/>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p>
        </p:txBody>
      </p:sp>
      <p:graphicFrame>
        <p:nvGraphicFramePr>
          <p:cNvPr id="4" name="Content Placeholder 4">
            <a:extLst>
              <a:ext uri="{FF2B5EF4-FFF2-40B4-BE49-F238E27FC236}">
                <a16:creationId xmlns:a16="http://schemas.microsoft.com/office/drawing/2014/main" id="{C105C196-B0A3-4447-A385-C0954A31250A}"/>
              </a:ext>
            </a:extLst>
          </p:cNvPr>
          <p:cNvGraphicFramePr>
            <a:graphicFrameLocks noGrp="1"/>
          </p:cNvGraphicFramePr>
          <p:nvPr/>
        </p:nvGraphicFramePr>
        <p:xfrm>
          <a:off x="592123" y="643824"/>
          <a:ext cx="11010207" cy="454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28307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D6390A-66B2-A4B7-B082-8AEED8DF733A}"/>
              </a:ext>
            </a:extLst>
          </p:cNvPr>
          <p:cNvSpPr txBox="1"/>
          <p:nvPr/>
        </p:nvSpPr>
        <p:spPr>
          <a:xfrm>
            <a:off x="986932" y="112563"/>
            <a:ext cx="104744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1">
                    <a:lumMod val="49000"/>
                  </a:schemeClr>
                </a:solidFill>
                <a:ea typeface="Calibri"/>
                <a:cs typeface="Calibri"/>
              </a:rPr>
              <a:t>TA ORIENTATION FOR GRADUATE STUDENTS</a:t>
            </a:r>
            <a:endParaRPr lang="en-US" sz="4000" b="1">
              <a:solidFill>
                <a:schemeClr val="accent1">
                  <a:lumMod val="49000"/>
                </a:schemeClr>
              </a:solidFill>
              <a:ea typeface="Calibri" panose="020F0502020204030204"/>
              <a:cs typeface="Calibri" panose="020F0502020204030204"/>
            </a:endParaRPr>
          </a:p>
        </p:txBody>
      </p:sp>
      <p:sp>
        <p:nvSpPr>
          <p:cNvPr id="4" name="TextBox 3">
            <a:extLst>
              <a:ext uri="{FF2B5EF4-FFF2-40B4-BE49-F238E27FC236}">
                <a16:creationId xmlns:a16="http://schemas.microsoft.com/office/drawing/2014/main" id="{A3E27736-B318-2F69-AABF-E6B844FB2801}"/>
              </a:ext>
            </a:extLst>
          </p:cNvPr>
          <p:cNvSpPr txBox="1"/>
          <p:nvPr/>
        </p:nvSpPr>
        <p:spPr>
          <a:xfrm>
            <a:off x="1130124" y="1061260"/>
            <a:ext cx="10177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2">
                    <a:lumMod val="76000"/>
                  </a:schemeClr>
                </a:solidFill>
                <a:ea typeface="Calibri"/>
                <a:cs typeface="Calibri"/>
              </a:rPr>
              <a:t>Separate Session For Engineering Students Attending The Graduate Orientation</a:t>
            </a:r>
          </a:p>
        </p:txBody>
      </p:sp>
      <p:pic>
        <p:nvPicPr>
          <p:cNvPr id="7" name="Picture 6" descr="A poster with a qr code&#10;&#10;Description automatically generated">
            <a:extLst>
              <a:ext uri="{FF2B5EF4-FFF2-40B4-BE49-F238E27FC236}">
                <a16:creationId xmlns:a16="http://schemas.microsoft.com/office/drawing/2014/main" id="{C97C4EAD-5BF7-3CDA-AD7E-7B4DDF372BF9}"/>
              </a:ext>
            </a:extLst>
          </p:cNvPr>
          <p:cNvPicPr>
            <a:picLocks noChangeAspect="1"/>
          </p:cNvPicPr>
          <p:nvPr/>
        </p:nvPicPr>
        <p:blipFill>
          <a:blip r:embed="rId2"/>
          <a:srcRect l="7224" t="38298" r="6464" b="9118"/>
          <a:stretch/>
        </p:blipFill>
        <p:spPr>
          <a:xfrm>
            <a:off x="3026806" y="1518112"/>
            <a:ext cx="5839963" cy="4292510"/>
          </a:xfrm>
          <a:prstGeom prst="rect">
            <a:avLst/>
          </a:prstGeom>
        </p:spPr>
      </p:pic>
    </p:spTree>
    <p:extLst>
      <p:ext uri="{BB962C8B-B14F-4D97-AF65-F5344CB8AC3E}">
        <p14:creationId xmlns:p14="http://schemas.microsoft.com/office/powerpoint/2010/main" val="10133094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white background&#10;&#10;Description automatically generated">
            <a:extLst>
              <a:ext uri="{FF2B5EF4-FFF2-40B4-BE49-F238E27FC236}">
                <a16:creationId xmlns:a16="http://schemas.microsoft.com/office/drawing/2014/main" id="{B1116F8F-1FB7-3340-9888-97D84B5093D7}"/>
              </a:ext>
            </a:extLst>
          </p:cNvPr>
          <p:cNvPicPr>
            <a:picLocks noChangeAspect="1"/>
          </p:cNvPicPr>
          <p:nvPr/>
        </p:nvPicPr>
        <p:blipFill>
          <a:blip r:embed="rId2"/>
          <a:stretch>
            <a:fillRect/>
          </a:stretch>
        </p:blipFill>
        <p:spPr>
          <a:xfrm>
            <a:off x="3639154" y="839108"/>
            <a:ext cx="4913690" cy="4913690"/>
          </a:xfrm>
          <a:prstGeom prst="rect">
            <a:avLst/>
          </a:prstGeom>
        </p:spPr>
      </p:pic>
      <p:sp>
        <p:nvSpPr>
          <p:cNvPr id="3" name="TextBox 2">
            <a:extLst>
              <a:ext uri="{FF2B5EF4-FFF2-40B4-BE49-F238E27FC236}">
                <a16:creationId xmlns:a16="http://schemas.microsoft.com/office/drawing/2014/main" id="{C726254B-5027-D2B3-98C0-3AFA20302C7B}"/>
              </a:ext>
            </a:extLst>
          </p:cNvPr>
          <p:cNvSpPr txBox="1"/>
          <p:nvPr/>
        </p:nvSpPr>
        <p:spPr>
          <a:xfrm>
            <a:off x="1482088" y="427553"/>
            <a:ext cx="96621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accent1">
                    <a:lumMod val="49000"/>
                  </a:schemeClr>
                </a:solidFill>
                <a:ea typeface="Calibri"/>
                <a:cs typeface="Calibri"/>
              </a:rPr>
              <a:t>Connect with us on Social Media</a:t>
            </a:r>
            <a:endParaRPr lang="en-US" sz="4800">
              <a:solidFill>
                <a:schemeClr val="accent1">
                  <a:lumMod val="49000"/>
                </a:schemeClr>
              </a:solidFill>
              <a:ea typeface="Calibri" panose="020F0502020204030204"/>
              <a:cs typeface="Calibri" panose="020F0502020204030204"/>
            </a:endParaRPr>
          </a:p>
        </p:txBody>
      </p:sp>
    </p:spTree>
    <p:extLst>
      <p:ext uri="{BB962C8B-B14F-4D97-AF65-F5344CB8AC3E}">
        <p14:creationId xmlns:p14="http://schemas.microsoft.com/office/powerpoint/2010/main" val="12698393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1">
            <a:extLst>
              <a:ext uri="{FF2B5EF4-FFF2-40B4-BE49-F238E27FC236}">
                <a16:creationId xmlns:a16="http://schemas.microsoft.com/office/drawing/2014/main" id="{38FC9257-DCC5-320F-9B61-033F109BD22F}"/>
              </a:ext>
            </a:extLst>
          </p:cNvPr>
          <p:cNvSpPr txBox="1"/>
          <p:nvPr/>
        </p:nvSpPr>
        <p:spPr>
          <a:xfrm>
            <a:off x="3315031" y="1716930"/>
            <a:ext cx="5561938" cy="251351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defRPr/>
            </a:pPr>
            <a:r>
              <a:rPr lang="en-US" sz="5600" b="1" kern="1200">
                <a:latin typeface="Bell MT"/>
                <a:ea typeface="+mj-ea"/>
                <a:cs typeface="+mj-cs"/>
              </a:rPr>
              <a:t>Lunch With Department Representatives</a:t>
            </a: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95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81656223-58A7-5344-A33C-A22AE7DA6049}"/>
              </a:ext>
            </a:extLst>
          </p:cNvPr>
          <p:cNvPicPr>
            <a:picLocks noChangeAspect="1"/>
          </p:cNvPicPr>
          <p:nvPr/>
        </p:nvPicPr>
        <p:blipFill>
          <a:blip r:embed="rId3"/>
          <a:stretch>
            <a:fillRect/>
          </a:stretch>
        </p:blipFill>
        <p:spPr>
          <a:xfrm rot="5400000">
            <a:off x="235639" y="5140022"/>
            <a:ext cx="1737360" cy="1170695"/>
          </a:xfrm>
          <a:prstGeom prst="rect">
            <a:avLst/>
          </a:prstGeom>
        </p:spPr>
      </p:pic>
      <p:pic>
        <p:nvPicPr>
          <p:cNvPr id="8" name="Picture 7" descr="A group of people jumping in the air&#10;&#10;Description automatically generated with low confidence">
            <a:extLst>
              <a:ext uri="{FF2B5EF4-FFF2-40B4-BE49-F238E27FC236}">
                <a16:creationId xmlns:a16="http://schemas.microsoft.com/office/drawing/2014/main" id="{730FED24-8D41-404F-9DB7-A000C18229E2}"/>
              </a:ext>
            </a:extLst>
          </p:cNvPr>
          <p:cNvPicPr>
            <a:picLocks noChangeAspect="1"/>
          </p:cNvPicPr>
          <p:nvPr/>
        </p:nvPicPr>
        <p:blipFill>
          <a:blip r:embed="rId4"/>
          <a:stretch>
            <a:fillRect/>
          </a:stretch>
        </p:blipFill>
        <p:spPr>
          <a:xfrm rot="10800000">
            <a:off x="2399789" y="251608"/>
            <a:ext cx="2130699" cy="1598024"/>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D1DC6D8D-6AE5-F144-8EAA-B474DB5B8786}"/>
              </a:ext>
            </a:extLst>
          </p:cNvPr>
          <p:cNvPicPr>
            <a:picLocks noChangeAspect="1"/>
          </p:cNvPicPr>
          <p:nvPr/>
        </p:nvPicPr>
        <p:blipFill>
          <a:blip r:embed="rId5"/>
          <a:stretch>
            <a:fillRect/>
          </a:stretch>
        </p:blipFill>
        <p:spPr>
          <a:xfrm rot="10800000">
            <a:off x="4962343" y="314863"/>
            <a:ext cx="2847703" cy="2135777"/>
          </a:xfrm>
          <a:prstGeom prst="rect">
            <a:avLst/>
          </a:prstGeom>
        </p:spPr>
      </p:pic>
      <p:pic>
        <p:nvPicPr>
          <p:cNvPr id="12" name="Picture 11" descr="People sitting at a table&#10;&#10;Description automatically generated with medium confidence">
            <a:extLst>
              <a:ext uri="{FF2B5EF4-FFF2-40B4-BE49-F238E27FC236}">
                <a16:creationId xmlns:a16="http://schemas.microsoft.com/office/drawing/2014/main" id="{EBA9283F-D61D-C14D-9471-5AD7585E83C2}"/>
              </a:ext>
            </a:extLst>
          </p:cNvPr>
          <p:cNvPicPr>
            <a:picLocks noChangeAspect="1"/>
          </p:cNvPicPr>
          <p:nvPr/>
        </p:nvPicPr>
        <p:blipFill>
          <a:blip r:embed="rId6"/>
          <a:stretch>
            <a:fillRect/>
          </a:stretch>
        </p:blipFill>
        <p:spPr>
          <a:xfrm>
            <a:off x="3596157" y="4968657"/>
            <a:ext cx="2499843" cy="1874883"/>
          </a:xfrm>
          <a:prstGeom prst="rect">
            <a:avLst/>
          </a:prstGeom>
        </p:spPr>
      </p:pic>
      <p:pic>
        <p:nvPicPr>
          <p:cNvPr id="14" name="Picture 13">
            <a:extLst>
              <a:ext uri="{FF2B5EF4-FFF2-40B4-BE49-F238E27FC236}">
                <a16:creationId xmlns:a16="http://schemas.microsoft.com/office/drawing/2014/main" id="{57A0922B-D626-6943-A2F3-FF3C257D879B}"/>
              </a:ext>
            </a:extLst>
          </p:cNvPr>
          <p:cNvPicPr>
            <a:picLocks noChangeAspect="1"/>
          </p:cNvPicPr>
          <p:nvPr/>
        </p:nvPicPr>
        <p:blipFill>
          <a:blip r:embed="rId7"/>
          <a:stretch>
            <a:fillRect/>
          </a:stretch>
        </p:blipFill>
        <p:spPr>
          <a:xfrm rot="10800000">
            <a:off x="6751909" y="5049397"/>
            <a:ext cx="2506461" cy="1879845"/>
          </a:xfrm>
          <a:prstGeom prst="rect">
            <a:avLst/>
          </a:prstGeom>
        </p:spPr>
      </p:pic>
      <p:pic>
        <p:nvPicPr>
          <p:cNvPr id="16" name="Picture 15" descr="A group of girls playing football&#10;&#10;Description automatically generated with medium confidence">
            <a:extLst>
              <a:ext uri="{FF2B5EF4-FFF2-40B4-BE49-F238E27FC236}">
                <a16:creationId xmlns:a16="http://schemas.microsoft.com/office/drawing/2014/main" id="{22545BD8-906A-AD4C-8554-9A8FD085B7F1}"/>
              </a:ext>
            </a:extLst>
          </p:cNvPr>
          <p:cNvPicPr>
            <a:picLocks noChangeAspect="1"/>
          </p:cNvPicPr>
          <p:nvPr/>
        </p:nvPicPr>
        <p:blipFill>
          <a:blip r:embed="rId8"/>
          <a:stretch>
            <a:fillRect/>
          </a:stretch>
        </p:blipFill>
        <p:spPr>
          <a:xfrm>
            <a:off x="4440852" y="2905068"/>
            <a:ext cx="2084263" cy="1609161"/>
          </a:xfrm>
          <a:prstGeom prst="rect">
            <a:avLst/>
          </a:prstGeom>
        </p:spPr>
      </p:pic>
      <p:pic>
        <p:nvPicPr>
          <p:cNvPr id="18" name="Picture 17" descr="A picture containing text, electronics&#10;&#10;Description automatically generated">
            <a:extLst>
              <a:ext uri="{FF2B5EF4-FFF2-40B4-BE49-F238E27FC236}">
                <a16:creationId xmlns:a16="http://schemas.microsoft.com/office/drawing/2014/main" id="{72F5620A-13AA-4449-BF14-ABBD129C88B6}"/>
              </a:ext>
            </a:extLst>
          </p:cNvPr>
          <p:cNvPicPr>
            <a:picLocks noChangeAspect="1"/>
          </p:cNvPicPr>
          <p:nvPr/>
        </p:nvPicPr>
        <p:blipFill>
          <a:blip r:embed="rId9"/>
          <a:stretch>
            <a:fillRect/>
          </a:stretch>
        </p:blipFill>
        <p:spPr>
          <a:xfrm rot="5400000">
            <a:off x="1729890" y="3794331"/>
            <a:ext cx="2182953" cy="1637215"/>
          </a:xfrm>
          <a:prstGeom prst="rect">
            <a:avLst/>
          </a:prstGeom>
        </p:spPr>
      </p:pic>
      <p:pic>
        <p:nvPicPr>
          <p:cNvPr id="20" name="Picture 19" descr="A picture containing text, indoor&#10;&#10;Description automatically generated">
            <a:extLst>
              <a:ext uri="{FF2B5EF4-FFF2-40B4-BE49-F238E27FC236}">
                <a16:creationId xmlns:a16="http://schemas.microsoft.com/office/drawing/2014/main" id="{88B133B6-6203-F94F-A76E-6477FF2467E2}"/>
              </a:ext>
            </a:extLst>
          </p:cNvPr>
          <p:cNvPicPr>
            <a:picLocks noChangeAspect="1"/>
          </p:cNvPicPr>
          <p:nvPr/>
        </p:nvPicPr>
        <p:blipFill>
          <a:blip r:embed="rId10"/>
          <a:stretch>
            <a:fillRect/>
          </a:stretch>
        </p:blipFill>
        <p:spPr>
          <a:xfrm rot="5400000">
            <a:off x="-125673" y="2579943"/>
            <a:ext cx="2091029" cy="1568272"/>
          </a:xfrm>
          <a:prstGeom prst="rect">
            <a:avLst/>
          </a:prstGeom>
        </p:spPr>
      </p:pic>
      <p:pic>
        <p:nvPicPr>
          <p:cNvPr id="22" name="Picture 21" descr="A picture containing person, indoor&#10;&#10;Description automatically generated">
            <a:extLst>
              <a:ext uri="{FF2B5EF4-FFF2-40B4-BE49-F238E27FC236}">
                <a16:creationId xmlns:a16="http://schemas.microsoft.com/office/drawing/2014/main" id="{F8AC3635-C614-0240-9E7B-400137446738}"/>
              </a:ext>
            </a:extLst>
          </p:cNvPr>
          <p:cNvPicPr>
            <a:picLocks noChangeAspect="1"/>
          </p:cNvPicPr>
          <p:nvPr/>
        </p:nvPicPr>
        <p:blipFill>
          <a:blip r:embed="rId11"/>
          <a:stretch>
            <a:fillRect/>
          </a:stretch>
        </p:blipFill>
        <p:spPr>
          <a:xfrm rot="5400000">
            <a:off x="9333864" y="3170222"/>
            <a:ext cx="2609843" cy="1957383"/>
          </a:xfrm>
          <a:prstGeom prst="rect">
            <a:avLst/>
          </a:prstGeom>
        </p:spPr>
      </p:pic>
      <p:pic>
        <p:nvPicPr>
          <p:cNvPr id="24" name="Picture 23" descr="A picture containing grass, outdoor, tree, person&#10;&#10;Description automatically generated">
            <a:extLst>
              <a:ext uri="{FF2B5EF4-FFF2-40B4-BE49-F238E27FC236}">
                <a16:creationId xmlns:a16="http://schemas.microsoft.com/office/drawing/2014/main" id="{3239A4C9-9701-EB41-9FAC-A636542B1466}"/>
              </a:ext>
            </a:extLst>
          </p:cNvPr>
          <p:cNvPicPr>
            <a:picLocks noChangeAspect="1"/>
          </p:cNvPicPr>
          <p:nvPr/>
        </p:nvPicPr>
        <p:blipFill>
          <a:blip r:embed="rId12"/>
          <a:stretch>
            <a:fillRect/>
          </a:stretch>
        </p:blipFill>
        <p:spPr>
          <a:xfrm>
            <a:off x="9024046" y="549495"/>
            <a:ext cx="2788036" cy="2091027"/>
          </a:xfrm>
          <a:prstGeom prst="rect">
            <a:avLst/>
          </a:prstGeom>
        </p:spPr>
      </p:pic>
      <p:pic>
        <p:nvPicPr>
          <p:cNvPr id="26" name="Picture 25" descr="A group of people posing for a photo&#10;&#10;Description automatically generated">
            <a:extLst>
              <a:ext uri="{FF2B5EF4-FFF2-40B4-BE49-F238E27FC236}">
                <a16:creationId xmlns:a16="http://schemas.microsoft.com/office/drawing/2014/main" id="{36F8D6B1-AE46-EB4E-8464-36B4E5CCC3AA}"/>
              </a:ext>
            </a:extLst>
          </p:cNvPr>
          <p:cNvPicPr>
            <a:picLocks noChangeAspect="1"/>
          </p:cNvPicPr>
          <p:nvPr/>
        </p:nvPicPr>
        <p:blipFill>
          <a:blip r:embed="rId13"/>
          <a:stretch>
            <a:fillRect/>
          </a:stretch>
        </p:blipFill>
        <p:spPr>
          <a:xfrm>
            <a:off x="6525115" y="2950317"/>
            <a:ext cx="2847704" cy="2135779"/>
          </a:xfrm>
          <a:prstGeom prst="rect">
            <a:avLst/>
          </a:prstGeom>
        </p:spPr>
      </p:pic>
      <p:pic>
        <p:nvPicPr>
          <p:cNvPr id="2" name="Picture 1">
            <a:extLst>
              <a:ext uri="{FF2B5EF4-FFF2-40B4-BE49-F238E27FC236}">
                <a16:creationId xmlns:a16="http://schemas.microsoft.com/office/drawing/2014/main" id="{0516C01D-FC0D-A3A9-8609-C5EBA3C61329}"/>
              </a:ext>
            </a:extLst>
          </p:cNvPr>
          <p:cNvPicPr>
            <a:picLocks noChangeAspect="1"/>
          </p:cNvPicPr>
          <p:nvPr/>
        </p:nvPicPr>
        <p:blipFill>
          <a:blip r:embed="rId14"/>
          <a:stretch>
            <a:fillRect/>
          </a:stretch>
        </p:blipFill>
        <p:spPr>
          <a:xfrm>
            <a:off x="152556" y="70874"/>
            <a:ext cx="1879846" cy="1879846"/>
          </a:xfrm>
          <a:prstGeom prst="rect">
            <a:avLst/>
          </a:prstGeom>
        </p:spPr>
      </p:pic>
      <p:pic>
        <p:nvPicPr>
          <p:cNvPr id="3" name="Picture 2">
            <a:extLst>
              <a:ext uri="{FF2B5EF4-FFF2-40B4-BE49-F238E27FC236}">
                <a16:creationId xmlns:a16="http://schemas.microsoft.com/office/drawing/2014/main" id="{4E7CC87A-76C9-7CF4-B5E2-357A8175CB31}"/>
              </a:ext>
            </a:extLst>
          </p:cNvPr>
          <p:cNvPicPr>
            <a:picLocks noChangeAspect="1"/>
          </p:cNvPicPr>
          <p:nvPr/>
        </p:nvPicPr>
        <p:blipFill>
          <a:blip r:embed="rId15"/>
          <a:stretch>
            <a:fillRect/>
          </a:stretch>
        </p:blipFill>
        <p:spPr>
          <a:xfrm flipH="1">
            <a:off x="2017070" y="2133009"/>
            <a:ext cx="3116905" cy="1753259"/>
          </a:xfrm>
          <a:prstGeom prst="rect">
            <a:avLst/>
          </a:prstGeom>
        </p:spPr>
      </p:pic>
    </p:spTree>
    <p:extLst>
      <p:ext uri="{BB962C8B-B14F-4D97-AF65-F5344CB8AC3E}">
        <p14:creationId xmlns:p14="http://schemas.microsoft.com/office/powerpoint/2010/main" val="267072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3F33E-6005-7645-9610-4EFB2990A023}"/>
              </a:ext>
            </a:extLst>
          </p:cNvPr>
          <p:cNvPicPr>
            <a:picLocks noChangeAspect="1"/>
          </p:cNvPicPr>
          <p:nvPr/>
        </p:nvPicPr>
        <p:blipFill>
          <a:blip r:embed="rId3"/>
          <a:stretch>
            <a:fillRect/>
          </a:stretch>
        </p:blipFill>
        <p:spPr>
          <a:xfrm>
            <a:off x="1483328" y="437926"/>
            <a:ext cx="9222796" cy="4978720"/>
          </a:xfrm>
          <a:prstGeom prst="rect">
            <a:avLst/>
          </a:prstGeom>
        </p:spPr>
      </p:pic>
    </p:spTree>
    <p:extLst>
      <p:ext uri="{BB962C8B-B14F-4D97-AF65-F5344CB8AC3E}">
        <p14:creationId xmlns:p14="http://schemas.microsoft.com/office/powerpoint/2010/main" val="2046017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5DCD79-D317-A449-80FF-91664C4B1C3F}"/>
              </a:ext>
            </a:extLst>
          </p:cNvPr>
          <p:cNvSpPr txBox="1"/>
          <p:nvPr/>
        </p:nvSpPr>
        <p:spPr>
          <a:xfrm>
            <a:off x="152057" y="1448494"/>
            <a:ext cx="11585544" cy="3416320"/>
          </a:xfrm>
          <a:prstGeom prst="rect">
            <a:avLst/>
          </a:prstGeom>
          <a:noFill/>
        </p:spPr>
        <p:txBody>
          <a:bodyPr wrap="none" lIns="91440" tIns="45720" rIns="91440" bIns="4572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lumMod val="49000"/>
                  </a:schemeClr>
                </a:solidFill>
                <a:effectLst/>
                <a:uLnTx/>
                <a:uFillTx/>
                <a:latin typeface="Calibri"/>
                <a:ea typeface="+mn-ea"/>
                <a:cs typeface="+mn-cs"/>
              </a:rPr>
              <a:t>Graduate students’ Mental health and Wellbeing</a:t>
            </a:r>
            <a:endParaRPr lang="en-US" sz="4400" b="1" i="0" u="none" strike="noStrike" kern="1200" cap="none" spc="0" normalizeH="0" baseline="0" noProof="0">
              <a:ln>
                <a:noFill/>
              </a:ln>
              <a:solidFill>
                <a:schemeClr val="accent1">
                  <a:lumMod val="49000"/>
                </a:schemeClr>
              </a:solidFill>
              <a:effectLst/>
              <a:uLnTx/>
              <a:uFillTx/>
              <a:latin typeface="Calibri"/>
              <a:cs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lang="en-US" sz="4000" b="1" i="0" u="none" strike="noStrike" kern="1200" cap="none" spc="0" normalizeH="0" baseline="0" noProof="0">
              <a:ln>
                <a:noFill/>
              </a:ln>
              <a:solidFill>
                <a:schemeClr val="accent2">
                  <a:lumMod val="76000"/>
                </a:schemeClr>
              </a:solidFill>
              <a:effectLst/>
              <a:uLnTx/>
              <a:uFillTx/>
              <a:latin typeface="Calibri"/>
              <a:cs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lumMod val="76000"/>
                  </a:schemeClr>
                </a:solidFill>
                <a:effectLst/>
                <a:uLnTx/>
                <a:uFillTx/>
                <a:latin typeface="Calibri"/>
                <a:ea typeface="+mn-ea"/>
                <a:cs typeface="+mn-cs"/>
              </a:rPr>
              <a:t>Any questions, concerns, issues, I can help</a:t>
            </a:r>
            <a:endParaRPr lang="en-US" sz="4400" b="1" i="0" u="none" strike="noStrike" kern="1200" cap="none" spc="0" normalizeH="0" baseline="0" noProof="0">
              <a:ln>
                <a:noFill/>
              </a:ln>
              <a:solidFill>
                <a:schemeClr val="accent1">
                  <a:lumMod val="76000"/>
                </a:schemeClr>
              </a:solidFill>
              <a:effectLst/>
              <a:uLnTx/>
              <a:uFillTx/>
              <a:latin typeface="Calibri"/>
              <a:cs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lang="en-US" sz="4400" b="1" i="0" u="none" strike="noStrike" kern="1200" cap="none" spc="0" normalizeH="0" baseline="0" noProof="0">
              <a:ln>
                <a:noFill/>
              </a:ln>
              <a:solidFill>
                <a:schemeClr val="accent1">
                  <a:lumMod val="76000"/>
                </a:schemeClr>
              </a:solidFill>
              <a:effectLst/>
              <a:uLnTx/>
              <a:uFillTx/>
              <a:latin typeface="Calibri"/>
              <a:cs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lumMod val="76000"/>
                  </a:schemeClr>
                </a:solidFill>
                <a:effectLst/>
                <a:uLnTx/>
                <a:uFillTx/>
                <a:latin typeface="Calibri"/>
                <a:ea typeface="+mn-ea"/>
                <a:cs typeface="+mn-cs"/>
              </a:rPr>
              <a:t>My Door is Always Open </a:t>
            </a:r>
            <a:r>
              <a:rPr kumimoji="0" lang="en-US" sz="3600" b="1" i="0" u="none" strike="noStrike" kern="1200" cap="none" spc="0" normalizeH="0" baseline="0" noProof="0">
                <a:ln>
                  <a:noFill/>
                </a:ln>
                <a:solidFill>
                  <a:schemeClr val="accent1">
                    <a:lumMod val="76000"/>
                  </a:schemeClr>
                </a:solidFill>
                <a:effectLst/>
                <a:uLnTx/>
                <a:uFillTx/>
                <a:latin typeface="Calibri"/>
                <a:ea typeface="+mn-ea"/>
                <a:cs typeface="+mn-cs"/>
              </a:rPr>
              <a:t>(Castleman bldg. 222)</a:t>
            </a:r>
            <a:endParaRPr lang="en-US" sz="3600" b="1" i="0" u="none" strike="noStrike" kern="1200" cap="none" spc="0" normalizeH="0" baseline="0" noProof="0">
              <a:ln>
                <a:noFill/>
              </a:ln>
              <a:solidFill>
                <a:schemeClr val="accent1">
                  <a:lumMod val="76000"/>
                </a:schemeClr>
              </a:solidFill>
              <a:effectLst/>
              <a:uLnTx/>
              <a:uFillTx/>
              <a:latin typeface="Calibri"/>
              <a:cs typeface="Calibri"/>
            </a:endParaRPr>
          </a:p>
        </p:txBody>
      </p:sp>
      <p:sp>
        <p:nvSpPr>
          <p:cNvPr id="5" name="TextBox 4">
            <a:extLst>
              <a:ext uri="{FF2B5EF4-FFF2-40B4-BE49-F238E27FC236}">
                <a16:creationId xmlns:a16="http://schemas.microsoft.com/office/drawing/2014/main" id="{0BF466BB-2896-8082-042F-8C47599AC1EE}"/>
              </a:ext>
            </a:extLst>
          </p:cNvPr>
          <p:cNvSpPr txBox="1"/>
          <p:nvPr/>
        </p:nvSpPr>
        <p:spPr>
          <a:xfrm>
            <a:off x="4827166" y="-125763"/>
            <a:ext cx="2545237"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chemeClr val="accent2">
                    <a:lumMod val="76000"/>
                  </a:schemeClr>
                </a:solidFill>
                <a:effectLst/>
                <a:uLnTx/>
                <a:uFillTx/>
                <a:latin typeface="Calibri"/>
                <a:ea typeface="+mn-ea"/>
                <a:cs typeface="+mn-cs"/>
              </a:rPr>
              <a:t>#1</a:t>
            </a:r>
          </a:p>
        </p:txBody>
      </p:sp>
    </p:spTree>
    <p:extLst>
      <p:ext uri="{BB962C8B-B14F-4D97-AF65-F5344CB8AC3E}">
        <p14:creationId xmlns:p14="http://schemas.microsoft.com/office/powerpoint/2010/main" val="4455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F8F1E-257A-0647-A44D-29B1F947BB99}"/>
              </a:ext>
            </a:extLst>
          </p:cNvPr>
          <p:cNvSpPr txBox="1"/>
          <p:nvPr/>
        </p:nvSpPr>
        <p:spPr>
          <a:xfrm>
            <a:off x="572450" y="1317699"/>
            <a:ext cx="11248207" cy="4757777"/>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accent1">
                    <a:lumMod val="49000"/>
                  </a:schemeClr>
                </a:solidFill>
                <a:effectLst/>
                <a:uLnTx/>
                <a:uFillTx/>
                <a:latin typeface="Calibri"/>
                <a:ea typeface="+mn-ea"/>
                <a:cs typeface="+mn-cs"/>
              </a:rPr>
              <a:t>Recruit for Engineering Graduate programs </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608965" marR="0" lvl="0" indent="-60896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National Engineering Conferences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608965" marR="0" lvl="0" indent="-60896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Colleges in CT, MA, RI, NH</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608965" marR="0" lvl="0" indent="-60896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Hold Open houses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608965" marR="0" lvl="0" indent="-608965"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Presentation to UConn STEM undergrads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50FACBC-C8A1-63CA-97CB-52E29CEC2465}"/>
              </a:ext>
            </a:extLst>
          </p:cNvPr>
          <p:cNvSpPr txBox="1"/>
          <p:nvPr/>
        </p:nvSpPr>
        <p:spPr>
          <a:xfrm>
            <a:off x="4590855" y="0"/>
            <a:ext cx="140459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chemeClr val="accent2">
                    <a:lumMod val="76000"/>
                  </a:schemeClr>
                </a:solidFill>
                <a:effectLst/>
                <a:uLnTx/>
                <a:uFillTx/>
                <a:latin typeface="Calibri"/>
                <a:ea typeface="+mn-ea"/>
                <a:cs typeface="+mn-cs"/>
              </a:rPr>
              <a:t>#2</a:t>
            </a:r>
            <a:r>
              <a:rPr kumimoji="0" lang="en-US" sz="8000" b="1" i="0" u="none" strike="noStrike" kern="1200" cap="none" spc="0" normalizeH="0" baseline="0" noProof="0">
                <a:ln>
                  <a:noFill/>
                </a:ln>
                <a:solidFill>
                  <a:srgbClr val="00B0F0"/>
                </a:solidFill>
                <a:effectLst/>
                <a:uLnTx/>
                <a:uFillTx/>
                <a:latin typeface="Calibri"/>
                <a:ea typeface="+mn-ea"/>
                <a:cs typeface="+mn-cs"/>
              </a:rPr>
              <a:t> </a:t>
            </a:r>
          </a:p>
        </p:txBody>
      </p:sp>
    </p:spTree>
    <p:extLst>
      <p:ext uri="{BB962C8B-B14F-4D97-AF65-F5344CB8AC3E}">
        <p14:creationId xmlns:p14="http://schemas.microsoft.com/office/powerpoint/2010/main" val="2148023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F8F1E-257A-0647-A44D-29B1F947BB99}"/>
              </a:ext>
            </a:extLst>
          </p:cNvPr>
          <p:cNvSpPr txBox="1"/>
          <p:nvPr/>
        </p:nvSpPr>
        <p:spPr>
          <a:xfrm>
            <a:off x="849769" y="1323439"/>
            <a:ext cx="9333004" cy="5037598"/>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1">
                    <a:lumMod val="49000"/>
                  </a:schemeClr>
                </a:solidFill>
                <a:effectLst/>
                <a:uLnTx/>
                <a:uFillTx/>
                <a:latin typeface="Calibri"/>
                <a:ea typeface="+mn-ea"/>
                <a:cs typeface="+mn-cs"/>
              </a:rPr>
              <a:t>Professional Skills Development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F0"/>
                </a:solidFill>
                <a:effectLst/>
                <a:uLnTx/>
                <a:uFillTx/>
                <a:latin typeface="Calibri"/>
                <a:ea typeface="+mn-ea"/>
                <a:cs typeface="+mn-cs"/>
              </a:rPr>
              <a:t> </a:t>
            </a:r>
            <a:endParaRPr lang="en-US" sz="5400" b="1" i="0" u="none" strike="noStrike" kern="1200" cap="none" spc="0" normalizeH="0" baseline="0" noProof="0">
              <a:ln>
                <a:noFill/>
              </a:ln>
              <a:solidFill>
                <a:srgbClr val="00B0F0"/>
              </a:solidFill>
              <a:effectLst/>
              <a:uLnTx/>
              <a:uFillTx/>
              <a:latin typeface="Calibri"/>
              <a:cs typeface="Calibri"/>
            </a:endParaRPr>
          </a:p>
          <a:p>
            <a:pPr marL="571500" marR="0" lvl="0" indent="-5715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Courses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571500" marR="0" lvl="0" indent="-5715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Workshop</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571500" marR="0" lvl="0" indent="-5715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Seminars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571500" marR="0" lvl="0" indent="-5715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50" b="1" i="0" u="none" strike="noStrike" kern="1200" cap="none" spc="0" normalizeH="0" baseline="0" noProof="0">
                <a:ln>
                  <a:noFill/>
                </a:ln>
                <a:solidFill>
                  <a:schemeClr val="accent1">
                    <a:lumMod val="76000"/>
                  </a:schemeClr>
                </a:solidFill>
                <a:effectLst/>
                <a:uLnTx/>
                <a:uFillTx/>
                <a:latin typeface="Calibri"/>
                <a:ea typeface="+mn-ea"/>
                <a:cs typeface="+mn-cs"/>
              </a:rPr>
              <a:t>Webinars</a:t>
            </a:r>
            <a:endParaRPr lang="en-US" sz="4250" b="1" i="0" u="none" strike="noStrike" kern="1200" cap="none" spc="0" normalizeH="0" baseline="0" noProof="0">
              <a:ln>
                <a:noFill/>
              </a:ln>
              <a:solidFill>
                <a:schemeClr val="accent1">
                  <a:lumMod val="76000"/>
                </a:schemeClr>
              </a:solidFill>
              <a:effectLst/>
              <a:uLnTx/>
              <a:uFillTx/>
              <a:latin typeface="Calibri"/>
              <a:cs typeface="Calibri"/>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50FACBC-C8A1-63CA-97CB-52E29CEC2465}"/>
              </a:ext>
            </a:extLst>
          </p:cNvPr>
          <p:cNvSpPr txBox="1"/>
          <p:nvPr/>
        </p:nvSpPr>
        <p:spPr>
          <a:xfrm>
            <a:off x="4590855" y="0"/>
            <a:ext cx="140459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chemeClr val="accent2">
                    <a:lumMod val="76000"/>
                  </a:schemeClr>
                </a:solidFill>
                <a:effectLst/>
                <a:uLnTx/>
                <a:uFillTx/>
                <a:latin typeface="Calibri"/>
                <a:ea typeface="+mn-ea"/>
                <a:cs typeface="+mn-cs"/>
              </a:rPr>
              <a:t>#</a:t>
            </a:r>
            <a:r>
              <a:rPr lang="en-US" sz="8000" b="1">
                <a:solidFill>
                  <a:schemeClr val="accent2">
                    <a:lumMod val="76000"/>
                  </a:schemeClr>
                </a:solidFill>
                <a:latin typeface="Calibri"/>
              </a:rPr>
              <a:t>3</a:t>
            </a:r>
            <a:r>
              <a:rPr kumimoji="0" lang="en-US" sz="8000" b="1" i="0" u="none" strike="noStrike" kern="1200" cap="none" spc="0" normalizeH="0" baseline="0" noProof="0">
                <a:ln>
                  <a:noFill/>
                </a:ln>
                <a:solidFill>
                  <a:srgbClr val="00B0F0"/>
                </a:solidFill>
                <a:effectLst/>
                <a:uLnTx/>
                <a:uFillTx/>
                <a:latin typeface="Calibri"/>
                <a:ea typeface="+mn-ea"/>
                <a:cs typeface="+mn-cs"/>
              </a:rPr>
              <a:t> </a:t>
            </a:r>
          </a:p>
        </p:txBody>
      </p:sp>
    </p:spTree>
    <p:extLst>
      <p:ext uri="{BB962C8B-B14F-4D97-AF65-F5344CB8AC3E}">
        <p14:creationId xmlns:p14="http://schemas.microsoft.com/office/powerpoint/2010/main" val="365713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F8F1E-257A-0647-A44D-29B1F947BB99}"/>
              </a:ext>
            </a:extLst>
          </p:cNvPr>
          <p:cNvSpPr txBox="1"/>
          <p:nvPr/>
        </p:nvSpPr>
        <p:spPr>
          <a:xfrm>
            <a:off x="-263951" y="1782054"/>
            <a:ext cx="12191999" cy="1754326"/>
          </a:xfrm>
          <a:prstGeom prst="rect">
            <a:avLst/>
          </a:prstGeom>
          <a:noFill/>
        </p:spPr>
        <p:txBody>
          <a:bodyPr wrap="square" lIns="91440" tIns="45720" rIns="91440" bIns="4572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1">
                    <a:lumMod val="49000"/>
                  </a:schemeClr>
                </a:solidFill>
                <a:effectLst/>
                <a:uLnTx/>
                <a:uFillTx/>
                <a:latin typeface="Calibri"/>
                <a:ea typeface="+mn-ea"/>
                <a:cs typeface="+mn-cs"/>
              </a:rPr>
              <a:t>Everything Else that would help </a:t>
            </a:r>
            <a:endParaRPr lang="en-US" sz="5400" b="1" i="0" u="none" strike="noStrike" kern="1200" cap="none" spc="0" normalizeH="0" baseline="0" noProof="0">
              <a:ln>
                <a:noFill/>
              </a:ln>
              <a:solidFill>
                <a:schemeClr val="accent1">
                  <a:lumMod val="49000"/>
                </a:schemeClr>
              </a:solidFill>
              <a:effectLst/>
              <a:uLnTx/>
              <a:uFillTx/>
              <a:latin typeface="Calibri"/>
              <a:cs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1">
                    <a:lumMod val="49000"/>
                  </a:schemeClr>
                </a:solidFill>
                <a:effectLst/>
                <a:uLnTx/>
                <a:uFillTx/>
                <a:latin typeface="Calibri"/>
                <a:ea typeface="+mn-ea"/>
                <a:cs typeface="+mn-cs"/>
              </a:rPr>
              <a:t>our Graduate Students </a:t>
            </a:r>
            <a:endParaRPr kumimoji="0" lang="en-US" sz="4267" b="1" i="0" u="none" strike="noStrike" kern="1200" cap="none" spc="0" normalizeH="0" baseline="0" noProof="0">
              <a:ln>
                <a:noFill/>
              </a:ln>
              <a:solidFill>
                <a:schemeClr val="accent1">
                  <a:lumMod val="49000"/>
                </a:scheme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450FACBC-C8A1-63CA-97CB-52E29CEC2465}"/>
              </a:ext>
            </a:extLst>
          </p:cNvPr>
          <p:cNvSpPr txBox="1"/>
          <p:nvPr/>
        </p:nvSpPr>
        <p:spPr>
          <a:xfrm>
            <a:off x="4590855" y="0"/>
            <a:ext cx="140459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chemeClr val="accent2">
                    <a:lumMod val="76000"/>
                  </a:schemeClr>
                </a:solidFill>
                <a:effectLst/>
                <a:uLnTx/>
                <a:uFillTx/>
                <a:latin typeface="Calibri"/>
                <a:ea typeface="+mn-ea"/>
                <a:cs typeface="+mn-cs"/>
              </a:rPr>
              <a:t>#</a:t>
            </a:r>
            <a:r>
              <a:rPr lang="en-US" sz="8000" b="1">
                <a:solidFill>
                  <a:schemeClr val="accent2">
                    <a:lumMod val="76000"/>
                  </a:schemeClr>
                </a:solidFill>
                <a:latin typeface="Calibri"/>
              </a:rPr>
              <a:t>4</a:t>
            </a:r>
            <a:r>
              <a:rPr kumimoji="0" lang="en-US" sz="8000" b="1" i="0" u="none" strike="noStrike" kern="1200" cap="none" spc="0" normalizeH="0" baseline="0" noProof="0">
                <a:ln>
                  <a:noFill/>
                </a:ln>
                <a:solidFill>
                  <a:srgbClr val="00B0F0"/>
                </a:solidFill>
                <a:effectLst/>
                <a:uLnTx/>
                <a:uFillTx/>
                <a:latin typeface="Calibri"/>
                <a:ea typeface="+mn-ea"/>
                <a:cs typeface="+mn-cs"/>
              </a:rPr>
              <a:t> </a:t>
            </a:r>
          </a:p>
        </p:txBody>
      </p:sp>
    </p:spTree>
    <p:extLst>
      <p:ext uri="{BB962C8B-B14F-4D97-AF65-F5344CB8AC3E}">
        <p14:creationId xmlns:p14="http://schemas.microsoft.com/office/powerpoint/2010/main" val="298320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BF0280-EC3A-5744-1E01-4F88C4EC8C23}"/>
              </a:ext>
            </a:extLst>
          </p:cNvPr>
          <p:cNvSpPr>
            <a:spLocks noGrp="1"/>
          </p:cNvSpPr>
          <p:nvPr>
            <p:ph type="body" sz="half" idx="2"/>
          </p:nvPr>
        </p:nvSpPr>
        <p:spPr>
          <a:xfrm>
            <a:off x="259787" y="1289991"/>
            <a:ext cx="3932237" cy="4810184"/>
          </a:xfrm>
        </p:spPr>
        <p:txBody>
          <a:bodyPr>
            <a:noAutofit/>
          </a:bodyPr>
          <a:lstStyle/>
          <a:p>
            <a:endParaRPr lang="en-US" sz="2000" b="1">
              <a:solidFill>
                <a:srgbClr val="00B0F0"/>
              </a:solidFill>
            </a:endParaRPr>
          </a:p>
          <a:p>
            <a:endParaRPr lang="en-US" sz="2000" b="1">
              <a:solidFill>
                <a:srgbClr val="00B0F0"/>
              </a:solidFill>
            </a:endParaRPr>
          </a:p>
        </p:txBody>
      </p:sp>
      <p:sp>
        <p:nvSpPr>
          <p:cNvPr id="5" name="TextBox 4">
            <a:extLst>
              <a:ext uri="{FF2B5EF4-FFF2-40B4-BE49-F238E27FC236}">
                <a16:creationId xmlns:a16="http://schemas.microsoft.com/office/drawing/2014/main" id="{9D866444-89EE-FC80-AAEC-C2DCEB408898}"/>
              </a:ext>
            </a:extLst>
          </p:cNvPr>
          <p:cNvSpPr txBox="1"/>
          <p:nvPr/>
        </p:nvSpPr>
        <p:spPr>
          <a:xfrm>
            <a:off x="259787" y="174932"/>
            <a:ext cx="10423431" cy="840230"/>
          </a:xfrm>
          <a:prstGeom prst="rect">
            <a:avLst/>
          </a:prstGeom>
          <a:noFill/>
        </p:spPr>
        <p:txBody>
          <a:bodyPr wrap="none" lIns="91440" tIns="45720" rIns="91440" bIns="45720" rtlCol="0" anchor="t">
            <a:spAutoFit/>
          </a:bodyPr>
          <a:lstStyle/>
          <a:p>
            <a:pPr marL="0" marR="0" lvl="1" indent="0" algn="l" defTabSz="933450" rtl="0" eaLnBrk="1" fontAlgn="auto" latinLnBrk="0" hangingPunct="1">
              <a:lnSpc>
                <a:spcPct val="90000"/>
              </a:lnSpc>
              <a:spcBef>
                <a:spcPts val="600"/>
              </a:spcBef>
              <a:spcAft>
                <a:spcPts val="600"/>
              </a:spcAft>
              <a:buClrTx/>
              <a:buSzTx/>
              <a:buFontTx/>
              <a:buNone/>
              <a:tabLst/>
              <a:defRPr/>
            </a:pPr>
            <a:r>
              <a:rPr kumimoji="0" lang="en-US" sz="5400" b="1" i="0" u="none" strike="noStrike" kern="1200" cap="none" spc="0" normalizeH="0" baseline="0" noProof="0">
                <a:ln>
                  <a:noFill/>
                </a:ln>
                <a:solidFill>
                  <a:schemeClr val="accent1">
                    <a:lumMod val="49000"/>
                  </a:schemeClr>
                </a:solidFill>
                <a:effectLst/>
                <a:uLnTx/>
                <a:uFillTx/>
                <a:latin typeface="Amasis MT Pro Medium"/>
              </a:rPr>
              <a:t>ENGR </a:t>
            </a:r>
            <a:r>
              <a:rPr lang="en-US" sz="5400" b="1">
                <a:solidFill>
                  <a:schemeClr val="accent1">
                    <a:lumMod val="49000"/>
                  </a:schemeClr>
                </a:solidFill>
                <a:latin typeface="Amasis MT Pro Medium"/>
              </a:rPr>
              <a:t>5450</a:t>
            </a:r>
            <a:r>
              <a:rPr kumimoji="0" lang="en-US" sz="5400" b="0" i="0" u="none" strike="noStrike" kern="1200" cap="none" spc="0" normalizeH="0" baseline="0" noProof="0">
                <a:ln>
                  <a:noFill/>
                </a:ln>
                <a:solidFill>
                  <a:schemeClr val="accent1">
                    <a:lumMod val="49000"/>
                  </a:schemeClr>
                </a:solidFill>
                <a:effectLst/>
                <a:uLnTx/>
                <a:uFillTx/>
                <a:latin typeface="Amasis MT Pro Medium"/>
              </a:rPr>
              <a:t>: </a:t>
            </a:r>
            <a:r>
              <a:rPr kumimoji="0" lang="en-US" sz="5400" b="0" i="1" u="none" strike="noStrike" kern="1200" cap="none" spc="0" normalizeH="0" baseline="0" noProof="0">
                <a:ln>
                  <a:noFill/>
                </a:ln>
                <a:solidFill>
                  <a:schemeClr val="accent1">
                    <a:lumMod val="49000"/>
                  </a:schemeClr>
                </a:solidFill>
                <a:effectLst/>
                <a:uLnTx/>
                <a:uFillTx/>
                <a:latin typeface="Amasis MT Pro Medium"/>
              </a:rPr>
              <a:t>First Year Experience</a:t>
            </a:r>
          </a:p>
        </p:txBody>
      </p:sp>
      <p:pic>
        <p:nvPicPr>
          <p:cNvPr id="1030" name="Picture 6" descr="45 Memes That Are Painfully True For Anyone &amp; Everyone In Grad School">
            <a:extLst>
              <a:ext uri="{FF2B5EF4-FFF2-40B4-BE49-F238E27FC236}">
                <a16:creationId xmlns:a16="http://schemas.microsoft.com/office/drawing/2014/main" id="{84F6E825-AA24-526B-AA35-262211516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 y="1288401"/>
            <a:ext cx="4273803" cy="3201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6A4A6A-B90D-CDAF-3877-6B33D71F5DB6}"/>
              </a:ext>
            </a:extLst>
          </p:cNvPr>
          <p:cNvPicPr>
            <a:picLocks noChangeAspect="1"/>
          </p:cNvPicPr>
          <p:nvPr/>
        </p:nvPicPr>
        <p:blipFill>
          <a:blip r:embed="rId4"/>
          <a:stretch>
            <a:fillRect/>
          </a:stretch>
        </p:blipFill>
        <p:spPr>
          <a:xfrm>
            <a:off x="4817004" y="1193860"/>
            <a:ext cx="3182974" cy="4773893"/>
          </a:xfrm>
          <a:prstGeom prst="rect">
            <a:avLst/>
          </a:prstGeom>
        </p:spPr>
      </p:pic>
      <p:pic>
        <p:nvPicPr>
          <p:cNvPr id="10" name="Picture 9">
            <a:extLst>
              <a:ext uri="{FF2B5EF4-FFF2-40B4-BE49-F238E27FC236}">
                <a16:creationId xmlns:a16="http://schemas.microsoft.com/office/drawing/2014/main" id="{FFD095AA-F5D1-F086-D7BA-197892512ED2}"/>
              </a:ext>
            </a:extLst>
          </p:cNvPr>
          <p:cNvPicPr>
            <a:picLocks noChangeAspect="1"/>
          </p:cNvPicPr>
          <p:nvPr/>
        </p:nvPicPr>
        <p:blipFill>
          <a:blip r:embed="rId5"/>
          <a:stretch>
            <a:fillRect/>
          </a:stretch>
        </p:blipFill>
        <p:spPr>
          <a:xfrm>
            <a:off x="8696333" y="1502463"/>
            <a:ext cx="3158103" cy="2713487"/>
          </a:xfrm>
          <a:prstGeom prst="rect">
            <a:avLst/>
          </a:prstGeom>
        </p:spPr>
      </p:pic>
    </p:spTree>
    <p:extLst>
      <p:ext uri="{BB962C8B-B14F-4D97-AF65-F5344CB8AC3E}">
        <p14:creationId xmlns:p14="http://schemas.microsoft.com/office/powerpoint/2010/main" val="156716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CE457-A892-6547-BD93-F63B01186177}"/>
              </a:ext>
            </a:extLst>
          </p:cNvPr>
          <p:cNvPicPr>
            <a:picLocks noChangeAspect="1"/>
          </p:cNvPicPr>
          <p:nvPr/>
        </p:nvPicPr>
        <p:blipFill>
          <a:blip r:embed="rId3"/>
          <a:stretch>
            <a:fillRect/>
          </a:stretch>
        </p:blipFill>
        <p:spPr>
          <a:xfrm>
            <a:off x="2322744" y="102662"/>
            <a:ext cx="7105332" cy="4170075"/>
          </a:xfrm>
          <a:prstGeom prst="rect">
            <a:avLst/>
          </a:prstGeom>
        </p:spPr>
      </p:pic>
      <p:sp>
        <p:nvSpPr>
          <p:cNvPr id="2" name="TextBox 1">
            <a:extLst>
              <a:ext uri="{FF2B5EF4-FFF2-40B4-BE49-F238E27FC236}">
                <a16:creationId xmlns:a16="http://schemas.microsoft.com/office/drawing/2014/main" id="{F8CC1EA4-047F-6B4D-98A2-304A269E9755}"/>
              </a:ext>
            </a:extLst>
          </p:cNvPr>
          <p:cNvSpPr txBox="1"/>
          <p:nvPr/>
        </p:nvSpPr>
        <p:spPr>
          <a:xfrm>
            <a:off x="3306658" y="4267200"/>
            <a:ext cx="5132439" cy="1733680"/>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00" b="1" i="0" u="none" strike="noStrike" kern="1200" cap="none" spc="0" normalizeH="0" baseline="0" noProof="0">
                <a:ln>
                  <a:noFill/>
                </a:ln>
                <a:solidFill>
                  <a:schemeClr val="accent1">
                    <a:lumMod val="49000"/>
                  </a:schemeClr>
                </a:solidFill>
                <a:effectLst/>
                <a:uLnTx/>
                <a:uFillTx/>
                <a:latin typeface="Calibri"/>
                <a:ea typeface="+mn-ea"/>
                <a:cs typeface="+mn-cs"/>
              </a:rPr>
              <a:t>	Just Ask Us</a:t>
            </a:r>
            <a:r>
              <a:rPr lang="en-US" sz="5300" b="1">
                <a:solidFill>
                  <a:schemeClr val="accent1">
                    <a:lumMod val="49000"/>
                  </a:schemeClr>
                </a:solidFill>
                <a:latin typeface="Calibri"/>
              </a:rPr>
              <a:t>:</a:t>
            </a:r>
            <a:endParaRPr lang="en-US" sz="5300" b="1" i="0" u="none" strike="noStrike" kern="1200" cap="none" spc="0" normalizeH="0" baseline="0" noProof="0">
              <a:ln>
                <a:noFill/>
              </a:ln>
              <a:solidFill>
                <a:schemeClr val="accent1">
                  <a:lumMod val="49000"/>
                </a:schemeClr>
              </a:solidFill>
              <a:effectLst/>
              <a:uLnTx/>
              <a:uFillTx/>
              <a:latin typeface="Calibri"/>
              <a:cs typeface="Calibri"/>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00" b="1" i="0" u="none" strike="noStrike" kern="1200" cap="none" spc="0" normalizeH="0" baseline="0" noProof="0">
                <a:ln>
                  <a:noFill/>
                </a:ln>
                <a:solidFill>
                  <a:schemeClr val="accent1">
                    <a:lumMod val="49000"/>
                  </a:schemeClr>
                </a:solidFill>
                <a:effectLst/>
                <a:uLnTx/>
                <a:uFillTx/>
                <a:latin typeface="Calibri"/>
                <a:ea typeface="+mn-ea"/>
                <a:cs typeface="+mn-cs"/>
              </a:rPr>
              <a:t>aida@uconn.edu</a:t>
            </a:r>
            <a:endParaRPr lang="en-US" sz="5333" b="1" i="0" u="none" strike="noStrike" kern="1200" cap="none" spc="0" normalizeH="0" baseline="0" noProof="0">
              <a:ln>
                <a:noFill/>
              </a:ln>
              <a:solidFill>
                <a:schemeClr val="accent1">
                  <a:lumMod val="49000"/>
                </a:schemeClr>
              </a:solidFill>
              <a:effectLst/>
              <a:uLnTx/>
              <a:uFillTx/>
              <a:latin typeface="Calibri"/>
              <a:cs typeface="Calibri"/>
            </a:endParaRPr>
          </a:p>
        </p:txBody>
      </p:sp>
    </p:spTree>
    <p:extLst>
      <p:ext uri="{BB962C8B-B14F-4D97-AF65-F5344CB8AC3E}">
        <p14:creationId xmlns:p14="http://schemas.microsoft.com/office/powerpoint/2010/main" val="356255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hao, Ji-Cheng 'JC'">
            <a:extLst>
              <a:ext uri="{FF2B5EF4-FFF2-40B4-BE49-F238E27FC236}">
                <a16:creationId xmlns:a16="http://schemas.microsoft.com/office/drawing/2014/main" id="{7481D1CA-5321-FF6C-9B63-FB8A89B77B3B}"/>
              </a:ext>
            </a:extLst>
          </p:cNvPr>
          <p:cNvPicPr>
            <a:picLocks noChangeAspect="1"/>
          </p:cNvPicPr>
          <p:nvPr/>
        </p:nvPicPr>
        <p:blipFill rotWithShape="1">
          <a:blip r:embed="rId2"/>
          <a:srcRect l="6006" t="45" r="2402" b="12700"/>
          <a:stretch/>
        </p:blipFill>
        <p:spPr>
          <a:xfrm>
            <a:off x="1923912" y="1288810"/>
            <a:ext cx="2963610" cy="3464835"/>
          </a:xfrm>
          <a:prstGeom prst="rect">
            <a:avLst/>
          </a:prstGeom>
        </p:spPr>
      </p:pic>
      <p:sp>
        <p:nvSpPr>
          <p:cNvPr id="9" name="TextBox 12">
            <a:extLst>
              <a:ext uri="{FF2B5EF4-FFF2-40B4-BE49-F238E27FC236}">
                <a16:creationId xmlns:a16="http://schemas.microsoft.com/office/drawing/2014/main" id="{0A03279F-EBAB-0AFF-DF33-998BD830E230}"/>
              </a:ext>
            </a:extLst>
          </p:cNvPr>
          <p:cNvSpPr txBox="1"/>
          <p:nvPr/>
        </p:nvSpPr>
        <p:spPr>
          <a:xfrm>
            <a:off x="1927998" y="4958067"/>
            <a:ext cx="2955439" cy="598767"/>
          </a:xfrm>
          <a:prstGeom prst="rect">
            <a:avLst/>
          </a:prstGeom>
          <a:solidFill>
            <a:srgbClr val="000000">
              <a:alpha val="50000"/>
            </a:srgbClr>
          </a:solidFill>
          <a:ln>
            <a:noFill/>
          </a:ln>
        </p:spPr>
        <p:txBody>
          <a:bodyPr wrap="square" lIns="121920" tIns="60960" rIns="121920" bIns="6096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1248">
              <a:spcAft>
                <a:spcPts val="600"/>
              </a:spcAft>
              <a:defRPr/>
            </a:pPr>
            <a:r>
              <a:rPr lang="en-US" sz="1200" b="1" kern="1200">
                <a:solidFill>
                  <a:srgbClr val="FFFFFF"/>
                </a:solidFill>
              </a:rPr>
              <a:t>Ji-Cheng 'JC' Zhao, Ph.D. </a:t>
            </a:r>
            <a:endParaRPr lang="en-US" sz="1200" kern="1200">
              <a:solidFill>
                <a:srgbClr val="FFFFFF"/>
              </a:solidFill>
            </a:endParaRPr>
          </a:p>
          <a:p>
            <a:pPr algn="ctr" defTabSz="841248">
              <a:spcAft>
                <a:spcPts val="600"/>
              </a:spcAft>
              <a:defRPr/>
            </a:pPr>
            <a:r>
              <a:rPr lang="en-US" sz="1200" kern="1200">
                <a:solidFill>
                  <a:srgbClr val="FFFFFF"/>
                </a:solidFill>
              </a:rPr>
              <a:t>Dean of College of Engineering</a:t>
            </a:r>
            <a:endParaRPr lang="en-US" sz="1200" b="0" i="0" u="none" strike="noStrike" kern="1200" cap="none" spc="0" normalizeH="0" baseline="0" noProof="0">
              <a:ln>
                <a:noFill/>
              </a:ln>
              <a:solidFill>
                <a:srgbClr val="FFFFFF"/>
              </a:solidFill>
              <a:effectLst/>
              <a:uLnTx/>
              <a:uFillTx/>
            </a:endParaRPr>
          </a:p>
        </p:txBody>
      </p:sp>
      <p:sp>
        <p:nvSpPr>
          <p:cNvPr id="11" name="TextBox 12">
            <a:extLst>
              <a:ext uri="{FF2B5EF4-FFF2-40B4-BE49-F238E27FC236}">
                <a16:creationId xmlns:a16="http://schemas.microsoft.com/office/drawing/2014/main" id="{69D26E7F-0692-F435-FA5C-07954DC4216A}"/>
              </a:ext>
            </a:extLst>
          </p:cNvPr>
          <p:cNvSpPr txBox="1"/>
          <p:nvPr/>
        </p:nvSpPr>
        <p:spPr>
          <a:xfrm>
            <a:off x="6556307" y="4961386"/>
            <a:ext cx="3371883" cy="592649"/>
          </a:xfrm>
          <a:prstGeom prst="rect">
            <a:avLst/>
          </a:prstGeom>
          <a:solidFill>
            <a:srgbClr val="000000">
              <a:alpha val="50000"/>
            </a:srgbClr>
          </a:solidFill>
          <a:ln>
            <a:noFill/>
          </a:ln>
        </p:spPr>
        <p:txBody>
          <a:bodyPr wrap="square" lIns="121920" tIns="60960" rIns="121920" bIns="6096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1248">
              <a:spcAft>
                <a:spcPts val="600"/>
              </a:spcAft>
              <a:defRPr/>
            </a:pPr>
            <a:r>
              <a:rPr lang="en-US" sz="1200" b="1">
                <a:solidFill>
                  <a:srgbClr val="FFFFFF"/>
                </a:solidFill>
              </a:rPr>
              <a:t>Julia Valla, Ph.D.</a:t>
            </a:r>
            <a:endParaRPr lang="en-US" sz="1200">
              <a:solidFill>
                <a:srgbClr val="FFFFFF"/>
              </a:solidFill>
            </a:endParaRPr>
          </a:p>
          <a:p>
            <a:pPr algn="ctr" defTabSz="841248">
              <a:defRPr/>
            </a:pPr>
            <a:r>
              <a:rPr lang="en-US" sz="1200">
                <a:solidFill>
                  <a:srgbClr val="FFFFFF"/>
                </a:solidFill>
              </a:rPr>
              <a:t>Director </a:t>
            </a:r>
            <a:r>
              <a:rPr lang="en-US" sz="1200" kern="1200">
                <a:solidFill>
                  <a:srgbClr val="FFFFFF"/>
                </a:solidFill>
              </a:rPr>
              <a:t>of </a:t>
            </a:r>
            <a:r>
              <a:rPr lang="en-US" sz="1200">
                <a:solidFill>
                  <a:srgbClr val="FFFFFF"/>
                </a:solidFill>
              </a:rPr>
              <a:t>Graduate Studies</a:t>
            </a:r>
            <a:endParaRPr lang="en-US" sz="1200">
              <a:solidFill>
                <a:srgbClr val="FFFFFF"/>
              </a:solidFill>
              <a:ea typeface="Calibri"/>
              <a:cs typeface="Calibri"/>
            </a:endParaRPr>
          </a:p>
          <a:p>
            <a:pPr algn="ctr" defTabSz="841248">
              <a:spcAft>
                <a:spcPts val="600"/>
              </a:spcAft>
              <a:defRPr/>
            </a:pPr>
            <a:endParaRPr lang="en-US" sz="1200" b="0" i="0" u="none" strike="noStrike" kern="1200" cap="none" spc="0" normalizeH="0" baseline="0" noProof="0">
              <a:ln>
                <a:noFill/>
              </a:ln>
              <a:solidFill>
                <a:srgbClr val="FFFFFF"/>
              </a:solidFill>
              <a:effectLst/>
              <a:uLnTx/>
              <a:uFillTx/>
            </a:endParaRPr>
          </a:p>
        </p:txBody>
      </p:sp>
      <p:sp>
        <p:nvSpPr>
          <p:cNvPr id="13" name="Title 1">
            <a:extLst>
              <a:ext uri="{FF2B5EF4-FFF2-40B4-BE49-F238E27FC236}">
                <a16:creationId xmlns:a16="http://schemas.microsoft.com/office/drawing/2014/main" id="{22938E62-FD9B-3B55-1858-0A4F14B07BF2}"/>
              </a:ext>
            </a:extLst>
          </p:cNvPr>
          <p:cNvSpPr txBox="1">
            <a:spLocks/>
          </p:cNvSpPr>
          <p:nvPr/>
        </p:nvSpPr>
        <p:spPr>
          <a:xfrm>
            <a:off x="89507" y="-111211"/>
            <a:ext cx="10156435" cy="107632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fontAlgn="auto">
              <a:lnSpc>
                <a:spcPct val="85000"/>
              </a:lnSpc>
              <a:spcBef>
                <a:spcPct val="0"/>
              </a:spcBef>
              <a:spcAft>
                <a:spcPts val="600"/>
              </a:spcAft>
              <a:buClrTx/>
              <a:buSzTx/>
              <a:tabLst/>
              <a:defRPr/>
            </a:pPr>
            <a:r>
              <a:rPr kumimoji="0" lang="en-US" sz="5400" b="1" i="0" u="none" strike="noStrike" cap="none" spc="-50" normalizeH="0" noProof="0">
                <a:ln>
                  <a:noFill/>
                </a:ln>
                <a:solidFill>
                  <a:srgbClr val="002060"/>
                </a:solidFill>
                <a:effectLst/>
                <a:uLnTx/>
                <a:uFillTx/>
                <a:latin typeface="Bell MT"/>
                <a:ea typeface="+mj-ea"/>
                <a:cs typeface="+mj-cs"/>
              </a:rPr>
              <a:t>Welcome from </a:t>
            </a:r>
          </a:p>
        </p:txBody>
      </p:sp>
      <p:pic>
        <p:nvPicPr>
          <p:cNvPr id="3" name="Picture 2" descr="A person smiling at camera&#10;&#10;Description automatically generated">
            <a:extLst>
              <a:ext uri="{FF2B5EF4-FFF2-40B4-BE49-F238E27FC236}">
                <a16:creationId xmlns:a16="http://schemas.microsoft.com/office/drawing/2014/main" id="{6AD298A8-BB0C-2D3D-7887-8A42623D0C19}"/>
              </a:ext>
            </a:extLst>
          </p:cNvPr>
          <p:cNvPicPr>
            <a:picLocks noChangeAspect="1"/>
          </p:cNvPicPr>
          <p:nvPr/>
        </p:nvPicPr>
        <p:blipFill>
          <a:blip r:embed="rId3"/>
          <a:srcRect l="23104" t="12240" r="27866" b="11292"/>
          <a:stretch/>
        </p:blipFill>
        <p:spPr>
          <a:xfrm>
            <a:off x="6560737" y="1288944"/>
            <a:ext cx="3364200" cy="3466100"/>
          </a:xfrm>
          <a:prstGeom prst="rect">
            <a:avLst/>
          </a:prstGeom>
        </p:spPr>
      </p:pic>
    </p:spTree>
    <p:extLst>
      <p:ext uri="{BB962C8B-B14F-4D97-AF65-F5344CB8AC3E}">
        <p14:creationId xmlns:p14="http://schemas.microsoft.com/office/powerpoint/2010/main" val="2368167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815961"/>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a:solidFill>
                  <a:schemeClr val="bg1"/>
                </a:solidFill>
                <a:latin typeface="+mn-lt"/>
                <a:ea typeface="Gotham Narrow Book" charset="0"/>
                <a:cs typeface="Gotham Narrow Book" charset="0"/>
              </a:rPr>
              <a:t>Engineering Technical Services</a:t>
            </a:r>
          </a:p>
        </p:txBody>
      </p:sp>
      <p:sp>
        <p:nvSpPr>
          <p:cNvPr id="16" name="Title 3">
            <a:extLst>
              <a:ext uri="{FF2B5EF4-FFF2-40B4-BE49-F238E27FC236}">
                <a16:creationId xmlns:a16="http://schemas.microsoft.com/office/drawing/2014/main" id="{A6789690-5471-729F-ED31-912E592F9D45}"/>
              </a:ext>
            </a:extLst>
          </p:cNvPr>
          <p:cNvSpPr txBox="1">
            <a:spLocks/>
          </p:cNvSpPr>
          <p:nvPr/>
        </p:nvSpPr>
        <p:spPr>
          <a:xfrm>
            <a:off x="-1" y="2773967"/>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150">
                <a:solidFill>
                  <a:schemeClr val="bg1"/>
                </a:solidFill>
                <a:latin typeface="+mn-lt"/>
                <a:ea typeface="Gotham Narrow Book" charset="0"/>
                <a:cs typeface="Gotham Narrow Book" charset="0"/>
              </a:rPr>
              <a:t>Grad Student support offerings</a:t>
            </a:r>
          </a:p>
        </p:txBody>
      </p:sp>
      <p:pic>
        <p:nvPicPr>
          <p:cNvPr id="2" name="Picture 1" descr="An orange sign with white text&#10;&#10;Description automatically generated">
            <a:extLst>
              <a:ext uri="{FF2B5EF4-FFF2-40B4-BE49-F238E27FC236}">
                <a16:creationId xmlns:a16="http://schemas.microsoft.com/office/drawing/2014/main" id="{F11629D8-3F6C-6151-40AD-B2E21CEA760D}"/>
              </a:ext>
            </a:extLst>
          </p:cNvPr>
          <p:cNvPicPr>
            <a:picLocks noChangeAspect="1"/>
          </p:cNvPicPr>
          <p:nvPr/>
        </p:nvPicPr>
        <p:blipFill>
          <a:blip r:embed="rId3"/>
          <a:stretch>
            <a:fillRect/>
          </a:stretch>
        </p:blipFill>
        <p:spPr>
          <a:xfrm>
            <a:off x="0" y="4943963"/>
            <a:ext cx="12192000" cy="1915886"/>
          </a:xfrm>
          <a:prstGeom prst="rect">
            <a:avLst/>
          </a:prstGeom>
        </p:spPr>
      </p:pic>
    </p:spTree>
    <p:extLst>
      <p:ext uri="{BB962C8B-B14F-4D97-AF65-F5344CB8AC3E}">
        <p14:creationId xmlns:p14="http://schemas.microsoft.com/office/powerpoint/2010/main" val="1533201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15E9-5D3A-251C-87D1-12EE8E150A91}"/>
              </a:ext>
            </a:extLst>
          </p:cNvPr>
          <p:cNvSpPr>
            <a:spLocks noGrp="1"/>
          </p:cNvSpPr>
          <p:nvPr>
            <p:ph type="title"/>
          </p:nvPr>
        </p:nvSpPr>
        <p:spPr>
          <a:xfrm>
            <a:off x="838200" y="0"/>
            <a:ext cx="10515600" cy="1325563"/>
          </a:xfrm>
        </p:spPr>
        <p:txBody>
          <a:bodyPr/>
          <a:lstStyle/>
          <a:p>
            <a:r>
              <a:rPr lang="en-US"/>
              <a:t>How do i?</a:t>
            </a:r>
          </a:p>
        </p:txBody>
      </p:sp>
      <p:sp>
        <p:nvSpPr>
          <p:cNvPr id="3" name="Content Placeholder 2">
            <a:extLst>
              <a:ext uri="{FF2B5EF4-FFF2-40B4-BE49-F238E27FC236}">
                <a16:creationId xmlns:a16="http://schemas.microsoft.com/office/drawing/2014/main" id="{C5B76909-77ED-A283-42A9-18E551AF1942}"/>
              </a:ext>
            </a:extLst>
          </p:cNvPr>
          <p:cNvSpPr>
            <a:spLocks noGrp="1"/>
          </p:cNvSpPr>
          <p:nvPr>
            <p:ph idx="1"/>
          </p:nvPr>
        </p:nvSpPr>
        <p:spPr>
          <a:xfrm>
            <a:off x="838200" y="1352145"/>
            <a:ext cx="10515600" cy="4824818"/>
          </a:xfrm>
        </p:spPr>
        <p:txBody>
          <a:bodyPr/>
          <a:lstStyle/>
          <a:p>
            <a:r>
              <a:rPr lang="en-US"/>
              <a:t>Get lab experiment help? </a:t>
            </a:r>
          </a:p>
          <a:p>
            <a:pPr marL="0" indent="0">
              <a:buNone/>
            </a:pPr>
            <a:r>
              <a:rPr lang="en-US">
                <a:hlinkClick r:id="rId2"/>
              </a:rPr>
              <a:t>https://ets.engr.uconn.edu/innovation-shop/</a:t>
            </a:r>
            <a:r>
              <a:rPr lang="en-US"/>
              <a:t> </a:t>
            </a:r>
          </a:p>
          <a:p>
            <a:pPr lvl="1"/>
            <a:r>
              <a:rPr lang="en-US"/>
              <a:t>Support designing and building fixtures</a:t>
            </a:r>
          </a:p>
          <a:p>
            <a:pPr lvl="1"/>
            <a:r>
              <a:rPr lang="en-US"/>
              <a:t>Electronics support</a:t>
            </a:r>
          </a:p>
          <a:p>
            <a:pPr lvl="1"/>
            <a:r>
              <a:rPr lang="en-US"/>
              <a:t>Learn to use the shop equipment</a:t>
            </a:r>
          </a:p>
          <a:p>
            <a:r>
              <a:rPr lang="en-US"/>
              <a:t>Get computer tech support?</a:t>
            </a:r>
          </a:p>
          <a:p>
            <a:pPr lvl="1"/>
            <a:r>
              <a:rPr lang="en-US"/>
              <a:t>Email to </a:t>
            </a:r>
            <a:r>
              <a:rPr lang="en-US">
                <a:hlinkClick r:id="rId3"/>
              </a:rPr>
              <a:t>engr-help@uconn.edu</a:t>
            </a:r>
            <a:endParaRPr lang="en-US"/>
          </a:p>
          <a:p>
            <a:pPr lvl="2"/>
            <a:r>
              <a:rPr lang="en-US"/>
              <a:t>Support with lab network setup</a:t>
            </a:r>
          </a:p>
          <a:p>
            <a:pPr lvl="2"/>
            <a:r>
              <a:rPr lang="en-US"/>
              <a:t>Solving software issues – install and running</a:t>
            </a:r>
          </a:p>
          <a:p>
            <a:pPr lvl="2"/>
            <a:r>
              <a:rPr lang="en-US"/>
              <a:t>Computer hardware support</a:t>
            </a:r>
          </a:p>
          <a:p>
            <a:pPr lvl="2"/>
            <a:r>
              <a:rPr lang="en-US"/>
              <a:t>Server support</a:t>
            </a:r>
          </a:p>
        </p:txBody>
      </p:sp>
    </p:spTree>
    <p:extLst>
      <p:ext uri="{BB962C8B-B14F-4D97-AF65-F5344CB8AC3E}">
        <p14:creationId xmlns:p14="http://schemas.microsoft.com/office/powerpoint/2010/main" val="423526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93A4-194C-DEA1-6A26-99F6B5BDDEE0}"/>
              </a:ext>
            </a:extLst>
          </p:cNvPr>
          <p:cNvSpPr>
            <a:spLocks noGrp="1"/>
          </p:cNvSpPr>
          <p:nvPr>
            <p:ph type="title"/>
          </p:nvPr>
        </p:nvSpPr>
        <p:spPr>
          <a:xfrm>
            <a:off x="838200" y="18255"/>
            <a:ext cx="10515600" cy="1325563"/>
          </a:xfrm>
        </p:spPr>
        <p:txBody>
          <a:bodyPr/>
          <a:lstStyle/>
          <a:p>
            <a:r>
              <a:rPr lang="en-US"/>
              <a:t>Experiment or EHS support</a:t>
            </a:r>
          </a:p>
        </p:txBody>
      </p:sp>
      <p:sp>
        <p:nvSpPr>
          <p:cNvPr id="3" name="Content Placeholder 2">
            <a:extLst>
              <a:ext uri="{FF2B5EF4-FFF2-40B4-BE49-F238E27FC236}">
                <a16:creationId xmlns:a16="http://schemas.microsoft.com/office/drawing/2014/main" id="{758FCFB9-2C0D-CC7B-6376-A7BE54263045}"/>
              </a:ext>
            </a:extLst>
          </p:cNvPr>
          <p:cNvSpPr>
            <a:spLocks noGrp="1"/>
          </p:cNvSpPr>
          <p:nvPr>
            <p:ph idx="1"/>
          </p:nvPr>
        </p:nvSpPr>
        <p:spPr>
          <a:xfrm>
            <a:off x="838200" y="1343818"/>
            <a:ext cx="10515600" cy="4833145"/>
          </a:xfrm>
        </p:spPr>
        <p:txBody>
          <a:bodyPr/>
          <a:lstStyle/>
          <a:p>
            <a:r>
              <a:rPr lang="en-US"/>
              <a:t>Start a new experiment</a:t>
            </a:r>
          </a:p>
          <a:p>
            <a:pPr lvl="1"/>
            <a:r>
              <a:rPr lang="en-US"/>
              <a:t>UConn EHS </a:t>
            </a:r>
          </a:p>
          <a:p>
            <a:pPr lvl="1"/>
            <a:r>
              <a:rPr lang="en-US"/>
              <a:t>Chemical waste handling</a:t>
            </a:r>
          </a:p>
          <a:p>
            <a:pPr lvl="1"/>
            <a:r>
              <a:rPr lang="en-US"/>
              <a:t>New gas lines</a:t>
            </a:r>
          </a:p>
          <a:p>
            <a:pPr lvl="1"/>
            <a:r>
              <a:rPr lang="en-US"/>
              <a:t>Furnace setups</a:t>
            </a:r>
          </a:p>
          <a:p>
            <a:r>
              <a:rPr lang="en-US"/>
              <a:t>Facility modifications for lab challenges</a:t>
            </a:r>
          </a:p>
          <a:p>
            <a:pPr lvl="1"/>
            <a:r>
              <a:rPr lang="en-US"/>
              <a:t>Get Pete Menard involved </a:t>
            </a:r>
            <a:r>
              <a:rPr lang="en-US">
                <a:hlinkClick r:id="rId2"/>
              </a:rPr>
              <a:t>pete@uconn.edu</a:t>
            </a:r>
            <a:r>
              <a:rPr lang="en-US"/>
              <a:t> </a:t>
            </a:r>
          </a:p>
          <a:p>
            <a:pPr lvl="2"/>
            <a:r>
              <a:rPr lang="en-US"/>
              <a:t>Toxic gases</a:t>
            </a:r>
          </a:p>
          <a:p>
            <a:pPr lvl="2"/>
            <a:r>
              <a:rPr lang="en-US"/>
              <a:t>Exhaust issues</a:t>
            </a:r>
          </a:p>
          <a:p>
            <a:pPr lvl="2"/>
            <a:r>
              <a:rPr lang="en-US"/>
              <a:t>Facility problems (i.e. broken ventilation)</a:t>
            </a:r>
          </a:p>
          <a:p>
            <a:pPr lvl="2"/>
            <a:r>
              <a:rPr lang="en-US"/>
              <a:t>Don’t know how to manage a problem?  Contact Pete..</a:t>
            </a:r>
          </a:p>
          <a:p>
            <a:pPr lvl="2"/>
            <a:endParaRPr lang="en-US"/>
          </a:p>
          <a:p>
            <a:pPr lvl="1"/>
            <a:endParaRPr lang="en-US"/>
          </a:p>
          <a:p>
            <a:pPr lvl="1"/>
            <a:endParaRPr lang="en-US"/>
          </a:p>
        </p:txBody>
      </p:sp>
    </p:spTree>
    <p:extLst>
      <p:ext uri="{BB962C8B-B14F-4D97-AF65-F5344CB8AC3E}">
        <p14:creationId xmlns:p14="http://schemas.microsoft.com/office/powerpoint/2010/main" val="299164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471102"/>
            <a:ext cx="12158609" cy="635000"/>
          </a:xfrm>
          <a:prstGeom prst="rect">
            <a:avLst/>
          </a:prstGeom>
          <a:noFill/>
        </p:spPr>
        <p:txBody>
          <a:bodyPr lIns="0" tIns="45720" rIns="9144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a:solidFill>
                  <a:schemeClr val="bg1"/>
                </a:solidFill>
                <a:latin typeface="+mn-lt"/>
                <a:cs typeface="Calibri"/>
              </a:rPr>
              <a:t>Engineering Career Services</a:t>
            </a:r>
            <a:endParaRPr lang="en-US"/>
          </a:p>
        </p:txBody>
      </p:sp>
      <p:sp>
        <p:nvSpPr>
          <p:cNvPr id="16" name="Title 3">
            <a:extLst>
              <a:ext uri="{FF2B5EF4-FFF2-40B4-BE49-F238E27FC236}">
                <a16:creationId xmlns:a16="http://schemas.microsoft.com/office/drawing/2014/main" id="{A6789690-5471-729F-ED31-912E592F9D45}"/>
              </a:ext>
            </a:extLst>
          </p:cNvPr>
          <p:cNvSpPr txBox="1">
            <a:spLocks/>
          </p:cNvSpPr>
          <p:nvPr/>
        </p:nvSpPr>
        <p:spPr>
          <a:xfrm>
            <a:off x="-1" y="2773967"/>
            <a:ext cx="12158609" cy="635000"/>
          </a:xfrm>
          <a:prstGeom prst="rect">
            <a:avLst/>
          </a:prstGeom>
          <a:noFill/>
        </p:spPr>
        <p:txBody>
          <a:bodyPr lIns="0" tIns="45720" rIns="9144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spc="150">
              <a:solidFill>
                <a:schemeClr val="bg1"/>
              </a:solidFill>
              <a:latin typeface="+mn-lt"/>
              <a:ea typeface="Gotham Narrow Book" charset="0"/>
              <a:cs typeface="Gotham Narrow Book" charset="0"/>
            </a:endParaRPr>
          </a:p>
        </p:txBody>
      </p:sp>
    </p:spTree>
    <p:extLst>
      <p:ext uri="{BB962C8B-B14F-4D97-AF65-F5344CB8AC3E}">
        <p14:creationId xmlns:p14="http://schemas.microsoft.com/office/powerpoint/2010/main" val="270573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498C-A5A2-6602-BCA0-84379A11033C}"/>
              </a:ext>
            </a:extLst>
          </p:cNvPr>
          <p:cNvSpPr>
            <a:spLocks noGrp="1"/>
          </p:cNvSpPr>
          <p:nvPr>
            <p:ph type="title"/>
          </p:nvPr>
        </p:nvSpPr>
        <p:spPr>
          <a:xfrm>
            <a:off x="762000" y="761998"/>
            <a:ext cx="5334000" cy="1708246"/>
          </a:xfrm>
        </p:spPr>
        <p:txBody>
          <a:bodyPr vert="horz" lIns="91440" tIns="45720" rIns="91440" bIns="45720" rtlCol="0" anchor="ctr">
            <a:normAutofit/>
          </a:bodyPr>
          <a:lstStyle/>
          <a:p>
            <a:r>
              <a:rPr lang="en-US" kern="1200">
                <a:solidFill>
                  <a:schemeClr val="accent1">
                    <a:lumMod val="49000"/>
                  </a:schemeClr>
                </a:solidFill>
                <a:latin typeface="Calibri"/>
                <a:cs typeface="Calibri"/>
              </a:rPr>
              <a:t>Engineering Career Services</a:t>
            </a:r>
          </a:p>
        </p:txBody>
      </p:sp>
      <p:sp>
        <p:nvSpPr>
          <p:cNvPr id="48" name="Rectangle 47">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8D44CC-7FAF-F893-5D1C-09FB8A7851F1}"/>
              </a:ext>
            </a:extLst>
          </p:cNvPr>
          <p:cNvPicPr>
            <a:picLocks noChangeAspect="1"/>
          </p:cNvPicPr>
          <p:nvPr/>
        </p:nvPicPr>
        <p:blipFill>
          <a:blip r:embed="rId2"/>
          <a:stretch>
            <a:fillRect/>
          </a:stretch>
        </p:blipFill>
        <p:spPr>
          <a:xfrm>
            <a:off x="7722037" y="753692"/>
            <a:ext cx="3529727" cy="5348072"/>
          </a:xfrm>
          <a:prstGeom prst="rect">
            <a:avLst/>
          </a:prstGeom>
        </p:spPr>
      </p:pic>
      <p:sp>
        <p:nvSpPr>
          <p:cNvPr id="3" name="Content Placeholder 2">
            <a:extLst>
              <a:ext uri="{FF2B5EF4-FFF2-40B4-BE49-F238E27FC236}">
                <a16:creationId xmlns:a16="http://schemas.microsoft.com/office/drawing/2014/main" id="{B04C78ED-2A09-F11B-CB91-C90BEF765827}"/>
              </a:ext>
            </a:extLst>
          </p:cNvPr>
          <p:cNvSpPr>
            <a:spLocks/>
          </p:cNvSpPr>
          <p:nvPr/>
        </p:nvSpPr>
        <p:spPr>
          <a:xfrm>
            <a:off x="5527994" y="2354463"/>
            <a:ext cx="6012753" cy="2488067"/>
          </a:xfrm>
          <a:prstGeom prst="rect">
            <a:avLst/>
          </a:prstGeom>
        </p:spPr>
        <p:txBody>
          <a:bodyPr vert="horz" lIns="91440" tIns="45720" rIns="91440" bIns="45720" rtlCol="0" anchor="t">
            <a:normAutofit/>
          </a:bodyPr>
          <a:lstStyle/>
          <a:p>
            <a:pPr defTabSz="521208">
              <a:spcAft>
                <a:spcPts val="600"/>
              </a:spcAft>
            </a:pPr>
            <a:r>
              <a:rPr lang="en-US" sz="1026" kern="1200">
                <a:solidFill>
                  <a:schemeClr val="tx1"/>
                </a:solidFill>
                <a:latin typeface="+mn-lt"/>
                <a:ea typeface="+mn-ea"/>
                <a:cs typeface="Calibri"/>
              </a:rPr>
              <a:t> </a:t>
            </a:r>
            <a:endParaRPr lang="en-US"/>
          </a:p>
        </p:txBody>
      </p:sp>
      <p:sp>
        <p:nvSpPr>
          <p:cNvPr id="4" name="TextBox 3">
            <a:extLst>
              <a:ext uri="{FF2B5EF4-FFF2-40B4-BE49-F238E27FC236}">
                <a16:creationId xmlns:a16="http://schemas.microsoft.com/office/drawing/2014/main" id="{7EB00676-9829-DBEC-5FBC-D344FFAA1158}"/>
              </a:ext>
            </a:extLst>
          </p:cNvPr>
          <p:cNvSpPr txBox="1"/>
          <p:nvPr/>
        </p:nvSpPr>
        <p:spPr>
          <a:xfrm>
            <a:off x="406401" y="3805161"/>
            <a:ext cx="601496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lumMod val="49000"/>
                  </a:schemeClr>
                </a:solidFill>
              </a:rPr>
              <a:t>Theo Menounos</a:t>
            </a:r>
            <a:r>
              <a:rPr lang="en-US" sz="2800" b="1">
                <a:solidFill>
                  <a:schemeClr val="accent1">
                    <a:lumMod val="49000"/>
                  </a:schemeClr>
                </a:solidFill>
              </a:rPr>
              <a:t>​</a:t>
            </a:r>
            <a:br>
              <a:rPr lang="en-US" sz="2800" b="1"/>
            </a:br>
            <a:r>
              <a:rPr lang="en-US" sz="2800" b="1">
                <a:solidFill>
                  <a:schemeClr val="accent1">
                    <a:lumMod val="76000"/>
                  </a:schemeClr>
                </a:solidFill>
              </a:rPr>
              <a:t>Assistant Director, College of Engineering Career Readiness Lead, Center for Career Development </a:t>
            </a:r>
          </a:p>
        </p:txBody>
      </p:sp>
    </p:spTree>
    <p:extLst>
      <p:ext uri="{BB962C8B-B14F-4D97-AF65-F5344CB8AC3E}">
        <p14:creationId xmlns:p14="http://schemas.microsoft.com/office/powerpoint/2010/main" val="1800645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471102"/>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a:solidFill>
                  <a:schemeClr val="bg1"/>
                </a:solidFill>
                <a:latin typeface="+mn-lt"/>
                <a:ea typeface="Gotham Narrow Book" charset="0"/>
                <a:cs typeface="Gotham Narrow Book" charset="0"/>
              </a:rPr>
              <a:t>Professional Development Courses</a:t>
            </a:r>
          </a:p>
        </p:txBody>
      </p:sp>
    </p:spTree>
    <p:extLst>
      <p:ext uri="{BB962C8B-B14F-4D97-AF65-F5344CB8AC3E}">
        <p14:creationId xmlns:p14="http://schemas.microsoft.com/office/powerpoint/2010/main" val="2081348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FC9257-DCC5-320F-9B61-033F109BD22F}"/>
              </a:ext>
            </a:extLst>
          </p:cNvPr>
          <p:cNvSpPr txBox="1"/>
          <p:nvPr/>
        </p:nvSpPr>
        <p:spPr>
          <a:xfrm>
            <a:off x="211667" y="349896"/>
            <a:ext cx="5334000" cy="170824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4400" b="1" kern="1200">
                <a:solidFill>
                  <a:schemeClr val="accent1">
                    <a:lumMod val="49000"/>
                  </a:schemeClr>
                </a:solidFill>
                <a:latin typeface="Calibri"/>
                <a:ea typeface="+mj-ea"/>
                <a:cs typeface="Calibri"/>
              </a:rPr>
              <a:t>Professional Development</a:t>
            </a:r>
            <a:endParaRPr lang="en-US" sz="4400" kern="1200">
              <a:solidFill>
                <a:schemeClr val="accent1">
                  <a:lumMod val="49000"/>
                </a:schemeClr>
              </a:solidFill>
              <a:latin typeface="Calibri"/>
              <a:ea typeface="+mj-ea"/>
              <a:cs typeface="Calibri"/>
            </a:endParaRPr>
          </a:p>
        </p:txBody>
      </p:sp>
      <p:sp>
        <p:nvSpPr>
          <p:cNvPr id="15" name="Rectangle 1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ith glasses smiling&#10;&#10;Description automatically generated">
            <a:extLst>
              <a:ext uri="{FF2B5EF4-FFF2-40B4-BE49-F238E27FC236}">
                <a16:creationId xmlns:a16="http://schemas.microsoft.com/office/drawing/2014/main" id="{08860CA4-F337-8033-C32A-984275B7EB23}"/>
              </a:ext>
            </a:extLst>
          </p:cNvPr>
          <p:cNvPicPr>
            <a:picLocks noChangeAspect="1"/>
          </p:cNvPicPr>
          <p:nvPr/>
        </p:nvPicPr>
        <p:blipFill>
          <a:blip r:embed="rId2"/>
          <a:srcRect r="1" b="13396"/>
          <a:stretch/>
        </p:blipFill>
        <p:spPr>
          <a:xfrm>
            <a:off x="8218687" y="1616698"/>
            <a:ext cx="2917426" cy="3283391"/>
          </a:xfrm>
          <a:prstGeom prst="rect">
            <a:avLst/>
          </a:prstGeom>
        </p:spPr>
      </p:pic>
      <p:sp>
        <p:nvSpPr>
          <p:cNvPr id="12" name="TextBox 7">
            <a:extLst>
              <a:ext uri="{FF2B5EF4-FFF2-40B4-BE49-F238E27FC236}">
                <a16:creationId xmlns:a16="http://schemas.microsoft.com/office/drawing/2014/main" id="{7F201214-EC15-A89D-2E0F-BE28C60C02BF}"/>
              </a:ext>
            </a:extLst>
          </p:cNvPr>
          <p:cNvSpPr txBox="1"/>
          <p:nvPr/>
        </p:nvSpPr>
        <p:spPr>
          <a:xfrm>
            <a:off x="212981" y="3855785"/>
            <a:ext cx="5880897" cy="1908215"/>
          </a:xfrm>
          <a:prstGeom prst="rect">
            <a:avLst/>
          </a:prstGeom>
          <a:noFill/>
        </p:spPr>
        <p:txBody>
          <a:bodyPr wrap="square" lIns="121920" tIns="60960" rIns="121920" bIns="609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b="1" err="1">
                <a:solidFill>
                  <a:srgbClr val="002060"/>
                </a:solidFill>
                <a:latin typeface="Calibri"/>
                <a:cs typeface="Calibri"/>
              </a:rPr>
              <a:t>Fayekah</a:t>
            </a:r>
            <a:r>
              <a:rPr lang="en-US" sz="3200" b="1">
                <a:solidFill>
                  <a:srgbClr val="002060"/>
                </a:solidFill>
                <a:latin typeface="Calibri"/>
                <a:cs typeface="Calibri"/>
              </a:rPr>
              <a:t> </a:t>
            </a:r>
            <a:r>
              <a:rPr lang="en-US" sz="3200" b="1" err="1">
                <a:solidFill>
                  <a:srgbClr val="002060"/>
                </a:solidFill>
                <a:latin typeface="Calibri"/>
                <a:cs typeface="Calibri"/>
              </a:rPr>
              <a:t>Assanah</a:t>
            </a:r>
            <a:r>
              <a:rPr lang="en-US" sz="3200" b="1">
                <a:solidFill>
                  <a:srgbClr val="002060"/>
                </a:solidFill>
                <a:latin typeface="Calibri"/>
                <a:cs typeface="Calibri"/>
              </a:rPr>
              <a:t>, Ph.D.</a:t>
            </a:r>
          </a:p>
          <a:p>
            <a:pPr>
              <a:defRPr/>
            </a:pPr>
            <a:r>
              <a:rPr lang="en-US" sz="2800" b="1">
                <a:solidFill>
                  <a:schemeClr val="accent1">
                    <a:lumMod val="76000"/>
                  </a:schemeClr>
                </a:solidFill>
                <a:latin typeface="Calibri"/>
                <a:ea typeface="+mn-lt"/>
                <a:cs typeface="+mn-lt"/>
              </a:rPr>
              <a:t>Assistant Professor in Residence, BME</a:t>
            </a:r>
          </a:p>
          <a:p>
            <a:pPr>
              <a:defRPr/>
            </a:pPr>
            <a:r>
              <a:rPr lang="en-US" sz="2800" b="1">
                <a:solidFill>
                  <a:schemeClr val="accent1">
                    <a:lumMod val="76000"/>
                  </a:schemeClr>
                </a:solidFill>
                <a:latin typeface="Calibri"/>
                <a:ea typeface="+mn-lt"/>
                <a:cs typeface="+mn-lt"/>
              </a:rPr>
              <a:t>Director of Engineering Education Initiatives</a:t>
            </a:r>
            <a:endParaRPr lang="en-US">
              <a:solidFill>
                <a:schemeClr val="accent1">
                  <a:lumMod val="76000"/>
                </a:schemeClr>
              </a:solidFill>
            </a:endParaRPr>
          </a:p>
        </p:txBody>
      </p:sp>
    </p:spTree>
    <p:extLst>
      <p:ext uri="{BB962C8B-B14F-4D97-AF65-F5344CB8AC3E}">
        <p14:creationId xmlns:p14="http://schemas.microsoft.com/office/powerpoint/2010/main" val="417558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E842021-052D-7079-63C7-AB6E628231F5}"/>
              </a:ext>
            </a:extLst>
          </p:cNvPr>
          <p:cNvGrpSpPr/>
          <p:nvPr/>
        </p:nvGrpSpPr>
        <p:grpSpPr>
          <a:xfrm>
            <a:off x="2574048" y="1485227"/>
            <a:ext cx="2267259" cy="2864183"/>
            <a:chOff x="3035349" y="1119391"/>
            <a:chExt cx="2154586" cy="2626347"/>
          </a:xfrm>
        </p:grpSpPr>
        <p:pic>
          <p:nvPicPr>
            <p:cNvPr id="35" name="Picture 34" descr="A cover of a book&#10;&#10;Description automatically generated">
              <a:extLst>
                <a:ext uri="{FF2B5EF4-FFF2-40B4-BE49-F238E27FC236}">
                  <a16:creationId xmlns:a16="http://schemas.microsoft.com/office/drawing/2014/main" id="{006AFBCE-39EB-DC2C-C0A3-E05868178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349" y="1119391"/>
              <a:ext cx="2154586" cy="2626347"/>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AAE14986-DDB6-92EC-A0B5-DA772F8F2DAA}"/>
                </a:ext>
              </a:extLst>
            </p:cNvPr>
            <p:cNvSpPr txBox="1"/>
            <p:nvPr/>
          </p:nvSpPr>
          <p:spPr>
            <a:xfrm>
              <a:off x="4066141" y="2505471"/>
              <a:ext cx="906333" cy="553998"/>
            </a:xfrm>
            <a:prstGeom prst="rect">
              <a:avLst/>
            </a:prstGeom>
            <a:solidFill>
              <a:schemeClr val="accent1">
                <a:lumMod val="20000"/>
                <a:lumOff val="80000"/>
              </a:schemeClr>
            </a:solidFill>
            <a:scene3d>
              <a:camera prst="orthographicFront"/>
              <a:lightRig rig="threePt" dir="t"/>
            </a:scene3d>
            <a:sp3d>
              <a:bevelT/>
            </a:sp3d>
          </p:spPr>
          <p:txBody>
            <a:bodyPr wrap="square" rtlCol="0">
              <a:spAutoFit/>
            </a:bodyPr>
            <a:lstStyle/>
            <a:p>
              <a:pPr algn="ctr"/>
              <a:r>
                <a:rPr lang="en-US" sz="1000"/>
                <a:t>Center for Career Development</a:t>
              </a:r>
            </a:p>
          </p:txBody>
        </p:sp>
      </p:grpSp>
      <p:pic>
        <p:nvPicPr>
          <p:cNvPr id="44" name="Picture 43" descr="A book cover with a couple of heads&#10;&#10;Description automatically generated">
            <a:extLst>
              <a:ext uri="{FF2B5EF4-FFF2-40B4-BE49-F238E27FC236}">
                <a16:creationId xmlns:a16="http://schemas.microsoft.com/office/drawing/2014/main" id="{DF229ED1-BFE5-B5D2-4346-D04D53454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003" y="1485227"/>
            <a:ext cx="2349701" cy="2864184"/>
          </a:xfrm>
          <a:prstGeom prst="rect">
            <a:avLst/>
          </a:prstGeom>
          <a:ln>
            <a:noFill/>
          </a:ln>
          <a:effectLst>
            <a:outerShdw blurRad="292100" dist="139700" dir="2700000" algn="tl" rotWithShape="0">
              <a:srgbClr val="333333">
                <a:alpha val="65000"/>
              </a:srgbClr>
            </a:outerShdw>
          </a:effectLst>
        </p:spPr>
      </p:pic>
      <p:pic>
        <p:nvPicPr>
          <p:cNvPr id="49" name="Picture 48" descr="A group of people sitting on a bench&#10;&#10;Description automatically generated">
            <a:extLst>
              <a:ext uri="{FF2B5EF4-FFF2-40B4-BE49-F238E27FC236}">
                <a16:creationId xmlns:a16="http://schemas.microsoft.com/office/drawing/2014/main" id="{2C44D405-2116-D8A1-BFFC-494D10F686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
          <a:stretch/>
        </p:blipFill>
        <p:spPr>
          <a:xfrm>
            <a:off x="4912821" y="1485226"/>
            <a:ext cx="2344875" cy="2864184"/>
          </a:xfrm>
          <a:prstGeom prst="rect">
            <a:avLst/>
          </a:prstGeom>
          <a:ln>
            <a:noFill/>
          </a:ln>
          <a:effectLst>
            <a:outerShdw blurRad="292100" dist="139700" dir="2700000" algn="tl" rotWithShape="0">
              <a:srgbClr val="333333">
                <a:alpha val="65000"/>
              </a:srgbClr>
            </a:outerShdw>
          </a:effectLst>
        </p:spPr>
      </p:pic>
      <p:sp>
        <p:nvSpPr>
          <p:cNvPr id="54" name="TextBox 53">
            <a:extLst>
              <a:ext uri="{FF2B5EF4-FFF2-40B4-BE49-F238E27FC236}">
                <a16:creationId xmlns:a16="http://schemas.microsoft.com/office/drawing/2014/main" id="{25BE62B6-18CB-B31E-D24C-BDF48D6B13FE}"/>
              </a:ext>
            </a:extLst>
          </p:cNvPr>
          <p:cNvSpPr txBox="1"/>
          <p:nvPr/>
        </p:nvSpPr>
        <p:spPr>
          <a:xfrm>
            <a:off x="6232554" y="4775526"/>
            <a:ext cx="5745547" cy="707886"/>
          </a:xfrm>
          <a:prstGeom prst="rect">
            <a:avLst/>
          </a:prstGeom>
          <a:solidFill>
            <a:schemeClr val="accent5">
              <a:lumMod val="60000"/>
              <a:lumOff val="40000"/>
            </a:schemeClr>
          </a:solidFill>
        </p:spPr>
        <p:txBody>
          <a:bodyPr wrap="none" rtlCol="0">
            <a:spAutoFit/>
          </a:bodyPr>
          <a:lstStyle/>
          <a:p>
            <a:pPr algn="r"/>
            <a:r>
              <a:rPr lang="en-US" sz="2000"/>
              <a:t>Contact: Faye Assanah, </a:t>
            </a:r>
            <a:r>
              <a:rPr lang="en-US" sz="2000">
                <a:hlinkClick r:id="rId5">
                  <a:extLst>
                    <a:ext uri="{A12FA001-AC4F-418D-AE19-62706E023703}">
                      <ahyp:hlinkClr xmlns:ahyp="http://schemas.microsoft.com/office/drawing/2018/hyperlinkcolor" val="tx"/>
                    </a:ext>
                  </a:extLst>
                </a:hlinkClick>
              </a:rPr>
              <a:t>Fayekah.Assanah@uconn.edu</a:t>
            </a:r>
            <a:endParaRPr lang="en-US" sz="2000"/>
          </a:p>
          <a:p>
            <a:pPr lvl="1" algn="r"/>
            <a:r>
              <a:rPr lang="en-US" sz="2000"/>
              <a:t>Aida </a:t>
            </a:r>
            <a:r>
              <a:rPr lang="en-US" sz="2000" err="1"/>
              <a:t>Ghiaei</a:t>
            </a:r>
            <a:r>
              <a:rPr lang="en-US" sz="2000"/>
              <a:t>, </a:t>
            </a:r>
            <a:r>
              <a:rPr lang="en-US" sz="2000">
                <a:hlinkClick r:id="rId6">
                  <a:extLst>
                    <a:ext uri="{A12FA001-AC4F-418D-AE19-62706E023703}">
                      <ahyp:hlinkClr xmlns:ahyp="http://schemas.microsoft.com/office/drawing/2018/hyperlinkcolor" val="tx"/>
                    </a:ext>
                  </a:extLst>
                </a:hlinkClick>
              </a:rPr>
              <a:t>aida@uconn.edu</a:t>
            </a:r>
            <a:endParaRPr lang="en-US" sz="2000"/>
          </a:p>
        </p:txBody>
      </p:sp>
      <p:pic>
        <p:nvPicPr>
          <p:cNvPr id="56" name="Picture 55" descr="A group of people walking on a sidewalk&#10;&#10;Description automatically generated">
            <a:extLst>
              <a:ext uri="{FF2B5EF4-FFF2-40B4-BE49-F238E27FC236}">
                <a16:creationId xmlns:a16="http://schemas.microsoft.com/office/drawing/2014/main" id="{4DE0C6A5-F910-1229-40CE-A652D6E7D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91" y="1485227"/>
            <a:ext cx="2419543" cy="2864183"/>
          </a:xfrm>
          <a:prstGeom prst="rect">
            <a:avLst/>
          </a:prstGeom>
          <a:ln>
            <a:noFill/>
          </a:ln>
          <a:effectLst>
            <a:outerShdw blurRad="292100" dist="139700" dir="2700000" algn="tl" rotWithShape="0">
              <a:srgbClr val="333333">
                <a:alpha val="65000"/>
              </a:srgbClr>
            </a:outerShdw>
          </a:effectLst>
        </p:spPr>
      </p:pic>
      <p:pic>
        <p:nvPicPr>
          <p:cNvPr id="58" name="Picture 57" descr="A poster of a scientific writing&#10;&#10;Description automatically generated">
            <a:extLst>
              <a:ext uri="{FF2B5EF4-FFF2-40B4-BE49-F238E27FC236}">
                <a16:creationId xmlns:a16="http://schemas.microsoft.com/office/drawing/2014/main" id="{C0C08AFA-A473-0117-D72E-498BF9DFDA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9500" y="1485227"/>
            <a:ext cx="2198601" cy="2864183"/>
          </a:xfrm>
          <a:prstGeom prst="rect">
            <a:avLst/>
          </a:prstGeom>
          <a:ln>
            <a:noFill/>
          </a:ln>
          <a:effectLst>
            <a:outerShdw blurRad="292100" dist="139700" dir="2700000" algn="tl" rotWithShape="0">
              <a:srgbClr val="333333">
                <a:alpha val="65000"/>
              </a:srgbClr>
            </a:outerShdw>
          </a:effectLst>
        </p:spPr>
      </p:pic>
      <p:sp>
        <p:nvSpPr>
          <p:cNvPr id="66" name="TextBox 65">
            <a:extLst>
              <a:ext uri="{FF2B5EF4-FFF2-40B4-BE49-F238E27FC236}">
                <a16:creationId xmlns:a16="http://schemas.microsoft.com/office/drawing/2014/main" id="{5F105A7E-3308-0B3E-49FC-597237D4EC21}"/>
              </a:ext>
            </a:extLst>
          </p:cNvPr>
          <p:cNvSpPr txBox="1"/>
          <p:nvPr/>
        </p:nvSpPr>
        <p:spPr>
          <a:xfrm>
            <a:off x="238190" y="213590"/>
            <a:ext cx="6616748" cy="523220"/>
          </a:xfrm>
          <a:prstGeom prst="rect">
            <a:avLst/>
          </a:prstGeom>
          <a:noFill/>
        </p:spPr>
        <p:txBody>
          <a:bodyPr wrap="none" rtlCol="0">
            <a:spAutoFit/>
          </a:bodyPr>
          <a:lstStyle/>
          <a:p>
            <a:r>
              <a:rPr lang="en-US" sz="2800" b="1">
                <a:latin typeface="Calibri" panose="020F0502020204030204" pitchFamily="34" charset="0"/>
                <a:cs typeface="Calibri" panose="020F0502020204030204" pitchFamily="34" charset="0"/>
              </a:rPr>
              <a:t>Professional Development Course Contents</a:t>
            </a:r>
          </a:p>
        </p:txBody>
      </p:sp>
    </p:spTree>
    <p:extLst>
      <p:ext uri="{BB962C8B-B14F-4D97-AF65-F5344CB8AC3E}">
        <p14:creationId xmlns:p14="http://schemas.microsoft.com/office/powerpoint/2010/main" val="135071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208BC-5B11-0F59-B6F2-300C7FE96FEC}"/>
              </a:ext>
            </a:extLst>
          </p:cNvPr>
          <p:cNvSpPr txBox="1"/>
          <p:nvPr/>
        </p:nvSpPr>
        <p:spPr>
          <a:xfrm>
            <a:off x="550312" y="774844"/>
            <a:ext cx="5145094"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a:solidFill>
                  <a:schemeClr val="accent1">
                    <a:lumMod val="50000"/>
                  </a:schemeClr>
                </a:solidFill>
              </a:rPr>
              <a:t>Series of 1-credit courses for all </a:t>
            </a:r>
            <a:r>
              <a:rPr lang="en-US" sz="1600" err="1">
                <a:solidFill>
                  <a:schemeClr val="accent1">
                    <a:lumMod val="50000"/>
                  </a:schemeClr>
                </a:solidFill>
              </a:rPr>
              <a:t>CoE</a:t>
            </a:r>
            <a:r>
              <a:rPr lang="en-US" sz="1600">
                <a:solidFill>
                  <a:schemeClr val="accent1">
                    <a:lumMod val="50000"/>
                  </a:schemeClr>
                </a:solidFill>
              </a:rPr>
              <a:t> graduate students</a:t>
            </a:r>
          </a:p>
          <a:p>
            <a:pPr marL="285750" indent="-285750">
              <a:buFont typeface="Wingdings" panose="05000000000000000000" pitchFamily="2" charset="2"/>
              <a:buChar char="§"/>
            </a:pPr>
            <a:r>
              <a:rPr lang="en-US" sz="1600">
                <a:solidFill>
                  <a:schemeClr val="accent1">
                    <a:lumMod val="50000"/>
                  </a:schemeClr>
                </a:solidFill>
              </a:rPr>
              <a:t>Develop interpersonal and professional skills</a:t>
            </a:r>
          </a:p>
          <a:p>
            <a:pPr marL="285750" indent="-285750">
              <a:buFont typeface="Wingdings" panose="05000000000000000000" pitchFamily="2" charset="2"/>
              <a:buChar char="§"/>
            </a:pPr>
            <a:r>
              <a:rPr lang="en-US" sz="1600">
                <a:solidFill>
                  <a:schemeClr val="accent1">
                    <a:lumMod val="50000"/>
                  </a:schemeClr>
                </a:solidFill>
              </a:rPr>
              <a:t>Offered on a rotating basis during Fall and Spring</a:t>
            </a:r>
          </a:p>
          <a:p>
            <a:pPr marL="285750" indent="-285750">
              <a:buFont typeface="Wingdings" panose="05000000000000000000" pitchFamily="2" charset="2"/>
              <a:buChar char="§"/>
            </a:pPr>
            <a:r>
              <a:rPr lang="en-US" sz="1600">
                <a:solidFill>
                  <a:schemeClr val="accent1">
                    <a:lumMod val="50000"/>
                  </a:schemeClr>
                </a:solidFill>
              </a:rPr>
              <a:t>No pre-requisites </a:t>
            </a:r>
          </a:p>
        </p:txBody>
      </p:sp>
      <p:grpSp>
        <p:nvGrpSpPr>
          <p:cNvPr id="5" name="Group 4">
            <a:extLst>
              <a:ext uri="{FF2B5EF4-FFF2-40B4-BE49-F238E27FC236}">
                <a16:creationId xmlns:a16="http://schemas.microsoft.com/office/drawing/2014/main" id="{FE67C88E-878F-D099-3926-79E8D45EA415}"/>
              </a:ext>
            </a:extLst>
          </p:cNvPr>
          <p:cNvGrpSpPr/>
          <p:nvPr/>
        </p:nvGrpSpPr>
        <p:grpSpPr>
          <a:xfrm>
            <a:off x="6660485" y="909033"/>
            <a:ext cx="5023002" cy="4681327"/>
            <a:chOff x="6998025" y="1165531"/>
            <a:chExt cx="5219102" cy="5050024"/>
          </a:xfrm>
        </p:grpSpPr>
        <p:pic>
          <p:nvPicPr>
            <p:cNvPr id="6" name="Picture 5">
              <a:extLst>
                <a:ext uri="{FF2B5EF4-FFF2-40B4-BE49-F238E27FC236}">
                  <a16:creationId xmlns:a16="http://schemas.microsoft.com/office/drawing/2014/main" id="{D7EBAA3D-125A-46B2-7D7C-7CB57BB787CC}"/>
                </a:ext>
              </a:extLst>
            </p:cNvPr>
            <p:cNvPicPr>
              <a:picLocks noChangeAspect="1"/>
            </p:cNvPicPr>
            <p:nvPr/>
          </p:nvPicPr>
          <p:blipFill>
            <a:blip r:embed="rId2"/>
            <a:stretch>
              <a:fillRect/>
            </a:stretch>
          </p:blipFill>
          <p:spPr>
            <a:xfrm>
              <a:off x="7115596" y="1685667"/>
              <a:ext cx="4514323" cy="203188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5E3045D-F5E3-EE36-92DE-091D2B58273F}"/>
                </a:ext>
              </a:extLst>
            </p:cNvPr>
            <p:cNvSpPr txBox="1"/>
            <p:nvPr/>
          </p:nvSpPr>
          <p:spPr>
            <a:xfrm>
              <a:off x="10681146" y="3883968"/>
              <a:ext cx="1535981" cy="398420"/>
            </a:xfrm>
            <a:prstGeom prst="rect">
              <a:avLst/>
            </a:prstGeom>
            <a:noFill/>
          </p:spPr>
          <p:txBody>
            <a:bodyPr wrap="square" rtlCol="0">
              <a:spAutoFit/>
            </a:bodyPr>
            <a:lstStyle/>
            <a:p>
              <a:pPr algn="ctr"/>
              <a:r>
                <a:rPr lang="en-US" b="1" i="0">
                  <a:solidFill>
                    <a:srgbClr val="FF7979"/>
                  </a:solidFill>
                  <a:effectLst/>
                  <a:latin typeface="proxima nova"/>
                </a:rPr>
                <a:t>Website:</a:t>
              </a:r>
            </a:p>
          </p:txBody>
        </p:sp>
        <p:sp>
          <p:nvSpPr>
            <p:cNvPr id="9" name="TextBox 8">
              <a:extLst>
                <a:ext uri="{FF2B5EF4-FFF2-40B4-BE49-F238E27FC236}">
                  <a16:creationId xmlns:a16="http://schemas.microsoft.com/office/drawing/2014/main" id="{BA7CD9AA-3468-E26C-0A82-20BD7159EFC1}"/>
                </a:ext>
              </a:extLst>
            </p:cNvPr>
            <p:cNvSpPr txBox="1"/>
            <p:nvPr/>
          </p:nvSpPr>
          <p:spPr>
            <a:xfrm>
              <a:off x="7898364" y="1165531"/>
              <a:ext cx="3366884" cy="369332"/>
            </a:xfrm>
            <a:prstGeom prst="rect">
              <a:avLst/>
            </a:prstGeom>
            <a:noFill/>
          </p:spPr>
          <p:txBody>
            <a:bodyPr wrap="none" rtlCol="0">
              <a:spAutoFit/>
            </a:bodyPr>
            <a:lstStyle/>
            <a:p>
              <a:r>
                <a:rPr lang="en-US" b="1">
                  <a:solidFill>
                    <a:schemeClr val="accent1">
                      <a:lumMod val="50000"/>
                    </a:schemeClr>
                  </a:solidFill>
                  <a:highlight>
                    <a:srgbClr val="00FFFF"/>
                  </a:highlight>
                  <a:latin typeface="Calibri" panose="020F0502020204030204" pitchFamily="34" charset="0"/>
                  <a:cs typeface="Calibri" panose="020F0502020204030204" pitchFamily="34" charset="0"/>
                </a:rPr>
                <a:t>Where to find more information?</a:t>
              </a:r>
            </a:p>
          </p:txBody>
        </p:sp>
        <p:pic>
          <p:nvPicPr>
            <p:cNvPr id="10" name="Picture 9">
              <a:extLst>
                <a:ext uri="{FF2B5EF4-FFF2-40B4-BE49-F238E27FC236}">
                  <a16:creationId xmlns:a16="http://schemas.microsoft.com/office/drawing/2014/main" id="{E9194A84-CCDA-2611-EB7E-D63DE0E21CB8}"/>
                </a:ext>
              </a:extLst>
            </p:cNvPr>
            <p:cNvPicPr>
              <a:picLocks noChangeAspect="1"/>
            </p:cNvPicPr>
            <p:nvPr/>
          </p:nvPicPr>
          <p:blipFill>
            <a:blip r:embed="rId3"/>
            <a:stretch>
              <a:fillRect/>
            </a:stretch>
          </p:blipFill>
          <p:spPr>
            <a:xfrm>
              <a:off x="6998025" y="3797640"/>
              <a:ext cx="3307265" cy="2417915"/>
            </a:xfrm>
            <a:prstGeom prst="rect">
              <a:avLst/>
            </a:prstGeom>
            <a:ln>
              <a:noFill/>
            </a:ln>
            <a:effectLst>
              <a:outerShdw blurRad="292100" dist="139700" dir="2700000" algn="tl" rotWithShape="0">
                <a:srgbClr val="333333">
                  <a:alpha val="65000"/>
                </a:srgbClr>
              </a:outerShdw>
            </a:effectLst>
          </p:spPr>
        </p:pic>
      </p:grpSp>
      <p:grpSp>
        <p:nvGrpSpPr>
          <p:cNvPr id="2" name="Group 1">
            <a:extLst>
              <a:ext uri="{FF2B5EF4-FFF2-40B4-BE49-F238E27FC236}">
                <a16:creationId xmlns:a16="http://schemas.microsoft.com/office/drawing/2014/main" id="{228DB139-8FE6-47AF-B110-F159A32E69CF}"/>
              </a:ext>
            </a:extLst>
          </p:cNvPr>
          <p:cNvGrpSpPr/>
          <p:nvPr/>
        </p:nvGrpSpPr>
        <p:grpSpPr>
          <a:xfrm>
            <a:off x="148543" y="2142309"/>
            <a:ext cx="6150208" cy="3485170"/>
            <a:chOff x="315827" y="1882930"/>
            <a:chExt cx="6400195" cy="3361267"/>
          </a:xfrm>
        </p:grpSpPr>
        <p:grpSp>
          <p:nvGrpSpPr>
            <p:cNvPr id="13" name="Group 12">
              <a:extLst>
                <a:ext uri="{FF2B5EF4-FFF2-40B4-BE49-F238E27FC236}">
                  <a16:creationId xmlns:a16="http://schemas.microsoft.com/office/drawing/2014/main" id="{24A03870-7967-0AAC-043C-313082F133EA}"/>
                </a:ext>
              </a:extLst>
            </p:cNvPr>
            <p:cNvGrpSpPr/>
            <p:nvPr/>
          </p:nvGrpSpPr>
          <p:grpSpPr>
            <a:xfrm>
              <a:off x="1505758" y="1882930"/>
              <a:ext cx="5137022" cy="1483378"/>
              <a:chOff x="73360" y="1705896"/>
              <a:chExt cx="5312739" cy="1483378"/>
            </a:xfrm>
          </p:grpSpPr>
          <p:sp>
            <p:nvSpPr>
              <p:cNvPr id="27" name="Flowchart: Alternate Process 26">
                <a:extLst>
                  <a:ext uri="{FF2B5EF4-FFF2-40B4-BE49-F238E27FC236}">
                    <a16:creationId xmlns:a16="http://schemas.microsoft.com/office/drawing/2014/main" id="{488B6777-E9F5-8BA1-F8DC-8BEF63D6CA02}"/>
                  </a:ext>
                </a:extLst>
              </p:cNvPr>
              <p:cNvSpPr/>
              <p:nvPr/>
            </p:nvSpPr>
            <p:spPr>
              <a:xfrm>
                <a:off x="73360" y="1705896"/>
                <a:ext cx="5312739" cy="1483378"/>
              </a:xfrm>
              <a:prstGeom prst="flowChartAlternateProcess">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A30C602-7BF3-0DB0-3B7E-CFFF8B86FE95}"/>
                  </a:ext>
                </a:extLst>
              </p:cNvPr>
              <p:cNvSpPr txBox="1"/>
              <p:nvPr/>
            </p:nvSpPr>
            <p:spPr>
              <a:xfrm>
                <a:off x="229604" y="1828326"/>
                <a:ext cx="5072143" cy="1231106"/>
              </a:xfrm>
              <a:prstGeom prst="rect">
                <a:avLst/>
              </a:prstGeom>
              <a:noFill/>
            </p:spPr>
            <p:txBody>
              <a:bodyPr wrap="square">
                <a:spAutoFit/>
              </a:bodyPr>
              <a:lstStyle/>
              <a:p>
                <a:pPr marL="342900" lvl="1" indent="-342900" algn="l"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5410</a:t>
                </a:r>
                <a:r>
                  <a:rPr lang="en-US" sz="1200" kern="1200">
                    <a:latin typeface="Amasis MT Pro Medium" panose="02040604050005020304" pitchFamily="18" charset="0"/>
                  </a:rPr>
                  <a:t>: </a:t>
                </a:r>
                <a:r>
                  <a:rPr lang="en-US" sz="1200" i="1" kern="1200">
                    <a:latin typeface="Amasis MT Pro Medium" panose="02040604050005020304" pitchFamily="18" charset="0"/>
                  </a:rPr>
                  <a:t>Scientific Communication</a:t>
                </a:r>
              </a:p>
              <a:p>
                <a:pPr marL="342900" lvl="1" indent="-342900" algn="l"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5420</a:t>
                </a:r>
                <a:r>
                  <a:rPr lang="en-US" sz="1200" kern="1200">
                    <a:latin typeface="Amasis MT Pro Medium" panose="02040604050005020304" pitchFamily="18" charset="0"/>
                  </a:rPr>
                  <a:t>: </a:t>
                </a:r>
                <a:r>
                  <a:rPr lang="en-US" sz="1200" i="1" kern="1200">
                    <a:latin typeface="Amasis MT Pro Medium" panose="02040604050005020304" pitchFamily="18" charset="0"/>
                  </a:rPr>
                  <a:t>Engineering Internships and Career in Industry</a:t>
                </a:r>
              </a:p>
              <a:p>
                <a:pPr marL="342900" lvl="1" indent="-342900" algn="l"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5450</a:t>
                </a:r>
                <a:r>
                  <a:rPr lang="en-US" sz="1200" kern="1200">
                    <a:latin typeface="Amasis MT Pro Medium" panose="02040604050005020304" pitchFamily="18" charset="0"/>
                  </a:rPr>
                  <a:t>: </a:t>
                </a:r>
                <a:r>
                  <a:rPr lang="en-US" sz="1200" i="1" kern="1200">
                    <a:latin typeface="Amasis MT Pro Medium" panose="02040604050005020304" pitchFamily="18" charset="0"/>
                  </a:rPr>
                  <a:t>First-Year Experience</a:t>
                </a:r>
              </a:p>
              <a:p>
                <a:pPr marL="342900" lvl="1" indent="-342900"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5300-012</a:t>
                </a:r>
                <a:r>
                  <a:rPr lang="en-US" sz="1200" kern="1200">
                    <a:latin typeface="Amasis MT Pro Medium" panose="02040604050005020304" pitchFamily="18" charset="0"/>
                  </a:rPr>
                  <a:t>: </a:t>
                </a:r>
                <a:r>
                  <a:rPr lang="en-US" sz="1200" i="1">
                    <a:latin typeface="Amasis MT Pro Medium" panose="02040604050005020304" pitchFamily="18" charset="0"/>
                  </a:rPr>
                  <a:t>Scientific Writing</a:t>
                </a:r>
              </a:p>
              <a:p>
                <a:pPr marL="342900" lvl="1" indent="-342900"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5300-011</a:t>
                </a:r>
                <a:r>
                  <a:rPr lang="en-US" sz="1200" kern="1200">
                    <a:latin typeface="Amasis MT Pro Medium" panose="02040604050005020304" pitchFamily="18" charset="0"/>
                  </a:rPr>
                  <a:t>: </a:t>
                </a:r>
                <a:r>
                  <a:rPr lang="en-US" sz="1200" i="1" kern="1200">
                    <a:latin typeface="Amasis MT Pro Medium" panose="02040604050005020304" pitchFamily="18" charset="0"/>
                  </a:rPr>
                  <a:t>Engineering Practicum</a:t>
                </a:r>
              </a:p>
            </p:txBody>
          </p:sp>
        </p:grpSp>
        <p:sp>
          <p:nvSpPr>
            <p:cNvPr id="14" name="TextBox 13">
              <a:extLst>
                <a:ext uri="{FF2B5EF4-FFF2-40B4-BE49-F238E27FC236}">
                  <a16:creationId xmlns:a16="http://schemas.microsoft.com/office/drawing/2014/main" id="{03D6F4DA-2755-4D1F-CB55-CAE844034E8F}"/>
                </a:ext>
              </a:extLst>
            </p:cNvPr>
            <p:cNvSpPr txBox="1"/>
            <p:nvPr/>
          </p:nvSpPr>
          <p:spPr>
            <a:xfrm>
              <a:off x="786173" y="2523956"/>
              <a:ext cx="530082" cy="338554"/>
            </a:xfrm>
            <a:prstGeom prst="rect">
              <a:avLst/>
            </a:prstGeom>
            <a:noFill/>
          </p:spPr>
          <p:txBody>
            <a:bodyPr wrap="none" rtlCol="0">
              <a:spAutoFit/>
            </a:bodyPr>
            <a:lstStyle/>
            <a:p>
              <a:r>
                <a:rPr lang="en-US" sz="1600" b="1">
                  <a:solidFill>
                    <a:schemeClr val="accent1">
                      <a:lumMod val="50000"/>
                    </a:schemeClr>
                  </a:solidFill>
                  <a:latin typeface="Calibri" panose="020F0502020204030204" pitchFamily="34" charset="0"/>
                  <a:cs typeface="Calibri" panose="020F0502020204030204" pitchFamily="34" charset="0"/>
                </a:rPr>
                <a:t>Fall:</a:t>
              </a:r>
            </a:p>
          </p:txBody>
        </p:sp>
        <p:sp>
          <p:nvSpPr>
            <p:cNvPr id="15" name="TextBox 14">
              <a:extLst>
                <a:ext uri="{FF2B5EF4-FFF2-40B4-BE49-F238E27FC236}">
                  <a16:creationId xmlns:a16="http://schemas.microsoft.com/office/drawing/2014/main" id="{9167E4C2-5E4D-6E9F-0179-12013321F051}"/>
                </a:ext>
              </a:extLst>
            </p:cNvPr>
            <p:cNvSpPr txBox="1"/>
            <p:nvPr/>
          </p:nvSpPr>
          <p:spPr>
            <a:xfrm>
              <a:off x="657163" y="3810562"/>
              <a:ext cx="780983" cy="338554"/>
            </a:xfrm>
            <a:prstGeom prst="rect">
              <a:avLst/>
            </a:prstGeom>
            <a:noFill/>
          </p:spPr>
          <p:txBody>
            <a:bodyPr wrap="none" rtlCol="0">
              <a:spAutoFit/>
            </a:bodyPr>
            <a:lstStyle/>
            <a:p>
              <a:r>
                <a:rPr lang="en-US" sz="1600" b="1">
                  <a:solidFill>
                    <a:schemeClr val="accent1">
                      <a:lumMod val="50000"/>
                    </a:schemeClr>
                  </a:solidFill>
                  <a:latin typeface="Calibri" panose="020F0502020204030204" pitchFamily="34" charset="0"/>
                  <a:cs typeface="Calibri" panose="020F0502020204030204" pitchFamily="34" charset="0"/>
                </a:rPr>
                <a:t>Spring:</a:t>
              </a:r>
            </a:p>
          </p:txBody>
        </p:sp>
        <p:grpSp>
          <p:nvGrpSpPr>
            <p:cNvPr id="16" name="Group 15">
              <a:extLst>
                <a:ext uri="{FF2B5EF4-FFF2-40B4-BE49-F238E27FC236}">
                  <a16:creationId xmlns:a16="http://schemas.microsoft.com/office/drawing/2014/main" id="{BA76593A-EAB4-75C6-066F-A71BF5B4DB81}"/>
                </a:ext>
              </a:extLst>
            </p:cNvPr>
            <p:cNvGrpSpPr/>
            <p:nvPr/>
          </p:nvGrpSpPr>
          <p:grpSpPr>
            <a:xfrm>
              <a:off x="1535371" y="3498305"/>
              <a:ext cx="5180651" cy="1080221"/>
              <a:chOff x="124458" y="3330701"/>
              <a:chExt cx="5357860" cy="1080221"/>
            </a:xfrm>
          </p:grpSpPr>
          <p:sp>
            <p:nvSpPr>
              <p:cNvPr id="25" name="Flowchart: Alternate Process 24">
                <a:extLst>
                  <a:ext uri="{FF2B5EF4-FFF2-40B4-BE49-F238E27FC236}">
                    <a16:creationId xmlns:a16="http://schemas.microsoft.com/office/drawing/2014/main" id="{82CC457D-D56D-487F-B2B8-A140827E9D24}"/>
                  </a:ext>
                </a:extLst>
              </p:cNvPr>
              <p:cNvSpPr/>
              <p:nvPr/>
            </p:nvSpPr>
            <p:spPr>
              <a:xfrm>
                <a:off x="124458" y="3330701"/>
                <a:ext cx="5312738" cy="963068"/>
              </a:xfrm>
              <a:prstGeom prst="flowChartAlternateProcess">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7D9A46F-F49C-5011-21ED-AE9329CA6A99}"/>
                  </a:ext>
                </a:extLst>
              </p:cNvPr>
              <p:cNvSpPr txBox="1"/>
              <p:nvPr/>
            </p:nvSpPr>
            <p:spPr>
              <a:xfrm>
                <a:off x="250076" y="3422959"/>
                <a:ext cx="5232242" cy="987963"/>
              </a:xfrm>
              <a:prstGeom prst="rect">
                <a:avLst/>
              </a:prstGeom>
              <a:noFill/>
            </p:spPr>
            <p:txBody>
              <a:bodyPr wrap="square">
                <a:spAutoFit/>
              </a:bodyPr>
              <a:lstStyle/>
              <a:p>
                <a:pPr marL="342900" lvl="1" indent="-342900"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5300-002</a:t>
                </a:r>
                <a:r>
                  <a:rPr lang="en-US" sz="1200" kern="1200">
                    <a:latin typeface="Amasis MT Pro Medium" panose="02040604050005020304" pitchFamily="18" charset="0"/>
                  </a:rPr>
                  <a:t>: </a:t>
                </a:r>
                <a:r>
                  <a:rPr lang="en-US" sz="1200" i="1" kern="1200">
                    <a:latin typeface="Amasis MT Pro Medium" panose="02040604050005020304" pitchFamily="18" charset="0"/>
                  </a:rPr>
                  <a:t>First-Year Experience</a:t>
                </a:r>
                <a:endParaRPr lang="en-US" sz="1200" i="1"/>
              </a:p>
              <a:p>
                <a:pPr marL="342900" lvl="1" indent="-342900" algn="l"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5430</a:t>
                </a:r>
                <a:r>
                  <a:rPr lang="en-US" sz="1200" kern="1200">
                    <a:latin typeface="Amasis MT Pro Medium" panose="02040604050005020304" pitchFamily="18" charset="0"/>
                  </a:rPr>
                  <a:t>: </a:t>
                </a:r>
                <a:r>
                  <a:rPr lang="en-US" sz="1200" i="1" kern="1200">
                    <a:latin typeface="Amasis MT Pro Medium" panose="02040604050005020304" pitchFamily="18" charset="0"/>
                  </a:rPr>
                  <a:t>Teaching Engineering- Communication and Pedagogy</a:t>
                </a:r>
              </a:p>
              <a:p>
                <a:pPr marL="342900" lvl="1" indent="-342900" defTabSz="933450">
                  <a:lnSpc>
                    <a:spcPct val="90000"/>
                  </a:lnSpc>
                  <a:spcBef>
                    <a:spcPts val="300"/>
                  </a:spcBef>
                  <a:spcAft>
                    <a:spcPts val="300"/>
                  </a:spcAft>
                  <a:buFont typeface="Wingdings" panose="05000000000000000000" pitchFamily="2" charset="2"/>
                  <a:buChar char="§"/>
                </a:pPr>
                <a:r>
                  <a:rPr lang="en-US" sz="1200" b="1" kern="1200">
                    <a:latin typeface="Amasis MT Pro Medium" panose="02040604050005020304" pitchFamily="18" charset="0"/>
                  </a:rPr>
                  <a:t>ENGR 5300-011</a:t>
                </a:r>
                <a:r>
                  <a:rPr lang="en-US" sz="1200" kern="1200">
                    <a:latin typeface="Amasis MT Pro Medium" panose="02040604050005020304" pitchFamily="18" charset="0"/>
                  </a:rPr>
                  <a:t>: </a:t>
                </a:r>
                <a:r>
                  <a:rPr lang="en-US" sz="1200" i="1" kern="1200">
                    <a:latin typeface="Amasis MT Pro Medium" panose="02040604050005020304" pitchFamily="18" charset="0"/>
                  </a:rPr>
                  <a:t>Engineering Practicum</a:t>
                </a:r>
              </a:p>
              <a:p>
                <a:pPr marL="342900" lvl="1" indent="-342900" algn="l" defTabSz="933450">
                  <a:lnSpc>
                    <a:spcPct val="90000"/>
                  </a:lnSpc>
                  <a:spcBef>
                    <a:spcPts val="300"/>
                  </a:spcBef>
                  <a:spcAft>
                    <a:spcPts val="300"/>
                  </a:spcAft>
                  <a:buFont typeface="Wingdings" panose="05000000000000000000" pitchFamily="2" charset="2"/>
                  <a:buChar char="§"/>
                </a:pPr>
                <a:endParaRPr lang="en-US" sz="1200" i="1" kern="1200">
                  <a:latin typeface="Amasis MT Pro Medium" panose="02040604050005020304" pitchFamily="18" charset="0"/>
                </a:endParaRPr>
              </a:p>
            </p:txBody>
          </p:sp>
        </p:grpSp>
        <p:grpSp>
          <p:nvGrpSpPr>
            <p:cNvPr id="17" name="Group 16">
              <a:extLst>
                <a:ext uri="{FF2B5EF4-FFF2-40B4-BE49-F238E27FC236}">
                  <a16:creationId xmlns:a16="http://schemas.microsoft.com/office/drawing/2014/main" id="{283C186C-E481-37F0-2845-860F398F8D24}"/>
                </a:ext>
              </a:extLst>
            </p:cNvPr>
            <p:cNvGrpSpPr/>
            <p:nvPr/>
          </p:nvGrpSpPr>
          <p:grpSpPr>
            <a:xfrm>
              <a:off x="1565472" y="4652170"/>
              <a:ext cx="5106921" cy="592027"/>
              <a:chOff x="134651" y="4506450"/>
              <a:chExt cx="5281607" cy="592027"/>
            </a:xfrm>
          </p:grpSpPr>
          <p:sp>
            <p:nvSpPr>
              <p:cNvPr id="23" name="Flowchart: Alternate Process 22">
                <a:extLst>
                  <a:ext uri="{FF2B5EF4-FFF2-40B4-BE49-F238E27FC236}">
                    <a16:creationId xmlns:a16="http://schemas.microsoft.com/office/drawing/2014/main" id="{A149C33A-3BFC-955C-1271-DD8D9BA5AE7E}"/>
                  </a:ext>
                </a:extLst>
              </p:cNvPr>
              <p:cNvSpPr/>
              <p:nvPr/>
            </p:nvSpPr>
            <p:spPr>
              <a:xfrm>
                <a:off x="134651" y="4506450"/>
                <a:ext cx="5281607" cy="592027"/>
              </a:xfrm>
              <a:prstGeom prst="flowChartAlternateProces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820BD7-A120-5950-77C3-A29B71EADD6A}"/>
                  </a:ext>
                </a:extLst>
              </p:cNvPr>
              <p:cNvSpPr txBox="1"/>
              <p:nvPr/>
            </p:nvSpPr>
            <p:spPr>
              <a:xfrm>
                <a:off x="293497" y="4564614"/>
                <a:ext cx="4618091" cy="501676"/>
              </a:xfrm>
              <a:prstGeom prst="rect">
                <a:avLst/>
              </a:prstGeom>
              <a:noFill/>
            </p:spPr>
            <p:txBody>
              <a:bodyPr wrap="square">
                <a:spAutoFit/>
              </a:bodyPr>
              <a:lstStyle/>
              <a:p>
                <a:pPr marL="342900" lvl="1" indent="-342900" algn="l" defTabSz="933450">
                  <a:lnSpc>
                    <a:spcPct val="90000"/>
                  </a:lnSpc>
                  <a:spcBef>
                    <a:spcPts val="300"/>
                  </a:spcBef>
                  <a:spcAft>
                    <a:spcPts val="300"/>
                  </a:spcAft>
                  <a:buFont typeface="Wingdings" panose="05000000000000000000" pitchFamily="2" charset="2"/>
                  <a:buChar char="§"/>
                </a:pPr>
                <a:r>
                  <a:rPr lang="en-US" sz="1200" i="1" kern="1200">
                    <a:latin typeface="Amasis MT Pro Medium" panose="02040604050005020304" pitchFamily="18" charset="0"/>
                  </a:rPr>
                  <a:t>The Art of Negotiation</a:t>
                </a:r>
                <a:endParaRPr lang="en-US" sz="1200" i="1">
                  <a:latin typeface="Amasis MT Pro Medium" panose="02040604050005020304" pitchFamily="18" charset="0"/>
                </a:endParaRPr>
              </a:p>
              <a:p>
                <a:pPr marL="342900" lvl="1" indent="-342900" algn="l" defTabSz="933450">
                  <a:lnSpc>
                    <a:spcPct val="90000"/>
                  </a:lnSpc>
                  <a:spcBef>
                    <a:spcPts val="300"/>
                  </a:spcBef>
                  <a:spcAft>
                    <a:spcPts val="300"/>
                  </a:spcAft>
                  <a:buFont typeface="Wingdings" panose="05000000000000000000" pitchFamily="2" charset="2"/>
                  <a:buChar char="§"/>
                </a:pPr>
                <a:r>
                  <a:rPr lang="en-US" sz="1200" i="1" kern="1200">
                    <a:latin typeface="Amasis MT Pro Medium" panose="02040604050005020304" pitchFamily="18" charset="0"/>
                  </a:rPr>
                  <a:t>3MT Preparation</a:t>
                </a:r>
                <a:endParaRPr lang="en-US" sz="1200" i="1">
                  <a:latin typeface="Amasis MT Pro Medium" panose="02040604050005020304" pitchFamily="18" charset="0"/>
                </a:endParaRPr>
              </a:p>
            </p:txBody>
          </p:sp>
        </p:grpSp>
        <p:sp>
          <p:nvSpPr>
            <p:cNvPr id="18" name="TextBox 17">
              <a:extLst>
                <a:ext uri="{FF2B5EF4-FFF2-40B4-BE49-F238E27FC236}">
                  <a16:creationId xmlns:a16="http://schemas.microsoft.com/office/drawing/2014/main" id="{4030CF40-726A-D9C6-12FD-3337153BA94F}"/>
                </a:ext>
              </a:extLst>
            </p:cNvPr>
            <p:cNvSpPr txBox="1"/>
            <p:nvPr/>
          </p:nvSpPr>
          <p:spPr>
            <a:xfrm>
              <a:off x="315827" y="4778106"/>
              <a:ext cx="1193405" cy="338554"/>
            </a:xfrm>
            <a:prstGeom prst="rect">
              <a:avLst/>
            </a:prstGeom>
            <a:noFill/>
          </p:spPr>
          <p:txBody>
            <a:bodyPr wrap="none" rtlCol="0">
              <a:spAutoFit/>
            </a:bodyPr>
            <a:lstStyle/>
            <a:p>
              <a:pPr algn="ctr"/>
              <a:r>
                <a:rPr lang="en-US" sz="1600" b="1">
                  <a:solidFill>
                    <a:schemeClr val="accent1">
                      <a:lumMod val="50000"/>
                    </a:schemeClr>
                  </a:solidFill>
                  <a:latin typeface="Calibri" panose="020F0502020204030204" pitchFamily="34" charset="0"/>
                  <a:cs typeface="Calibri" panose="020F0502020204030204" pitchFamily="34" charset="0"/>
                </a:rPr>
                <a:t>Workshops:</a:t>
              </a:r>
            </a:p>
          </p:txBody>
        </p:sp>
      </p:grpSp>
      <p:sp>
        <p:nvSpPr>
          <p:cNvPr id="29" name="TextBox 28">
            <a:extLst>
              <a:ext uri="{FF2B5EF4-FFF2-40B4-BE49-F238E27FC236}">
                <a16:creationId xmlns:a16="http://schemas.microsoft.com/office/drawing/2014/main" id="{9DDDFDD1-D203-2ED1-C193-EB1793F00A32}"/>
              </a:ext>
            </a:extLst>
          </p:cNvPr>
          <p:cNvSpPr txBox="1"/>
          <p:nvPr/>
        </p:nvSpPr>
        <p:spPr>
          <a:xfrm>
            <a:off x="353143" y="181947"/>
            <a:ext cx="6177332" cy="523220"/>
          </a:xfrm>
          <a:prstGeom prst="rect">
            <a:avLst/>
          </a:prstGeom>
          <a:noFill/>
        </p:spPr>
        <p:txBody>
          <a:bodyPr wrap="none" rtlCol="0">
            <a:spAutoFit/>
          </a:bodyPr>
          <a:lstStyle/>
          <a:p>
            <a:r>
              <a:rPr lang="en-US" sz="2800" b="1">
                <a:latin typeface="Calibri" panose="020F0502020204030204" pitchFamily="34" charset="0"/>
                <a:cs typeface="Calibri" panose="020F0502020204030204" pitchFamily="34" charset="0"/>
              </a:rPr>
              <a:t>Professional Development Course Series</a:t>
            </a:r>
          </a:p>
        </p:txBody>
      </p:sp>
      <p:pic>
        <p:nvPicPr>
          <p:cNvPr id="11" name="Picture 10">
            <a:extLst>
              <a:ext uri="{FF2B5EF4-FFF2-40B4-BE49-F238E27FC236}">
                <a16:creationId xmlns:a16="http://schemas.microsoft.com/office/drawing/2014/main" id="{6A306C2D-A568-6F9E-9873-A17D1DD0A4F5}"/>
              </a:ext>
            </a:extLst>
          </p:cNvPr>
          <p:cNvPicPr>
            <a:picLocks noChangeAspect="1"/>
          </p:cNvPicPr>
          <p:nvPr/>
        </p:nvPicPr>
        <p:blipFill>
          <a:blip r:embed="rId4"/>
          <a:stretch>
            <a:fillRect/>
          </a:stretch>
        </p:blipFill>
        <p:spPr>
          <a:xfrm>
            <a:off x="10069374" y="3834165"/>
            <a:ext cx="1749959" cy="1706428"/>
          </a:xfrm>
          <a:prstGeom prst="rect">
            <a:avLst/>
          </a:prstGeom>
        </p:spPr>
      </p:pic>
    </p:spTree>
    <p:extLst>
      <p:ext uri="{BB962C8B-B14F-4D97-AF65-F5344CB8AC3E}">
        <p14:creationId xmlns:p14="http://schemas.microsoft.com/office/powerpoint/2010/main" val="240564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371597" y="348865"/>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p>
        </p:txBody>
      </p:sp>
      <p:graphicFrame>
        <p:nvGraphicFramePr>
          <p:cNvPr id="4" name="Content Placeholder 4">
            <a:extLst>
              <a:ext uri="{FF2B5EF4-FFF2-40B4-BE49-F238E27FC236}">
                <a16:creationId xmlns:a16="http://schemas.microsoft.com/office/drawing/2014/main" id="{C105C196-B0A3-4447-A385-C0954A31250A}"/>
              </a:ext>
            </a:extLst>
          </p:cNvPr>
          <p:cNvGraphicFramePr>
            <a:graphicFrameLocks noGrp="1"/>
          </p:cNvGraphicFramePr>
          <p:nvPr/>
        </p:nvGraphicFramePr>
        <p:xfrm>
          <a:off x="592123" y="643824"/>
          <a:ext cx="11010207" cy="454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 name="Arrow: Left 54">
            <a:extLst>
              <a:ext uri="{FF2B5EF4-FFF2-40B4-BE49-F238E27FC236}">
                <a16:creationId xmlns:a16="http://schemas.microsoft.com/office/drawing/2014/main" id="{FCA7A136-B925-C823-03E1-EA83B645511C}"/>
              </a:ext>
            </a:extLst>
          </p:cNvPr>
          <p:cNvSpPr/>
          <p:nvPr/>
        </p:nvSpPr>
        <p:spPr>
          <a:xfrm>
            <a:off x="10044050" y="1584531"/>
            <a:ext cx="1062181" cy="877454"/>
          </a:xfrm>
          <a:prstGeom prst="lef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96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FC9257-DCC5-320F-9B61-033F109BD22F}"/>
              </a:ext>
            </a:extLst>
          </p:cNvPr>
          <p:cNvSpPr txBox="1"/>
          <p:nvPr/>
        </p:nvSpPr>
        <p:spPr>
          <a:xfrm>
            <a:off x="556846" y="517368"/>
            <a:ext cx="5334000" cy="170824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4400" b="1">
                <a:solidFill>
                  <a:schemeClr val="accent1">
                    <a:lumMod val="49000"/>
                  </a:schemeClr>
                </a:solidFill>
                <a:ea typeface="+mn-lt"/>
                <a:cs typeface="+mn-lt"/>
              </a:rPr>
              <a:t>COE Graduate Council Introduction</a:t>
            </a:r>
            <a:endParaRPr lang="en-US">
              <a:ea typeface="+mj-ea"/>
            </a:endParaRPr>
          </a:p>
        </p:txBody>
      </p:sp>
      <p:sp>
        <p:nvSpPr>
          <p:cNvPr id="15" name="Rectangle 1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a:extLst>
              <a:ext uri="{FF2B5EF4-FFF2-40B4-BE49-F238E27FC236}">
                <a16:creationId xmlns:a16="http://schemas.microsoft.com/office/drawing/2014/main" id="{7F201214-EC15-A89D-2E0F-BE28C60C02BF}"/>
              </a:ext>
            </a:extLst>
          </p:cNvPr>
          <p:cNvSpPr txBox="1"/>
          <p:nvPr/>
        </p:nvSpPr>
        <p:spPr>
          <a:xfrm>
            <a:off x="289739" y="3774490"/>
            <a:ext cx="5518040" cy="1908215"/>
          </a:xfrm>
          <a:prstGeom prst="rect">
            <a:avLst/>
          </a:prstGeom>
          <a:noFill/>
        </p:spPr>
        <p:txBody>
          <a:bodyPr wrap="square" lIns="121920" tIns="60960" rIns="121920" bIns="609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b="1">
                <a:solidFill>
                  <a:srgbClr val="002060"/>
                </a:solidFill>
                <a:latin typeface="Calibri"/>
                <a:cs typeface="Calibri"/>
              </a:rPr>
              <a:t>Julia</a:t>
            </a:r>
            <a:r>
              <a:rPr lang="en-US" sz="3200" b="1">
                <a:solidFill>
                  <a:srgbClr val="002060"/>
                </a:solidFill>
                <a:latin typeface="Calibri"/>
                <a:ea typeface="+mn-lt"/>
                <a:cs typeface="+mn-lt"/>
              </a:rPr>
              <a:t> Valla, Ph.D.</a:t>
            </a:r>
            <a:endParaRPr lang="en-US" sz="3200" b="1">
              <a:solidFill>
                <a:srgbClr val="002060"/>
              </a:solidFill>
              <a:latin typeface="Calibri"/>
              <a:cs typeface="Calibri"/>
            </a:endParaRPr>
          </a:p>
          <a:p>
            <a:pPr>
              <a:defRPr/>
            </a:pPr>
            <a:r>
              <a:rPr lang="en-US" sz="2800" b="1">
                <a:solidFill>
                  <a:schemeClr val="accent1">
                    <a:lumMod val="76000"/>
                  </a:schemeClr>
                </a:solidFill>
                <a:latin typeface="Calibri"/>
                <a:ea typeface="+mn-lt"/>
                <a:cs typeface="+mn-lt"/>
              </a:rPr>
              <a:t>Director of Graduate Studies, Assistant Professor, Chemical &amp; Biomolecular Engineering</a:t>
            </a:r>
            <a:endParaRPr lang="en-US" sz="2800">
              <a:solidFill>
                <a:schemeClr val="accent1">
                  <a:lumMod val="76000"/>
                </a:schemeClr>
              </a:solidFill>
            </a:endParaRPr>
          </a:p>
        </p:txBody>
      </p:sp>
      <p:pic>
        <p:nvPicPr>
          <p:cNvPr id="3" name="Picture 2" descr="A person smiling at camera&#10;&#10;Description automatically generated">
            <a:extLst>
              <a:ext uri="{FF2B5EF4-FFF2-40B4-BE49-F238E27FC236}">
                <a16:creationId xmlns:a16="http://schemas.microsoft.com/office/drawing/2014/main" id="{F0C93550-B5AE-C58B-26F1-DC16A97465FF}"/>
              </a:ext>
            </a:extLst>
          </p:cNvPr>
          <p:cNvPicPr>
            <a:picLocks noChangeAspect="1"/>
          </p:cNvPicPr>
          <p:nvPr/>
        </p:nvPicPr>
        <p:blipFill>
          <a:blip r:embed="rId2"/>
          <a:srcRect l="20913" r="25481" b="180"/>
          <a:stretch/>
        </p:blipFill>
        <p:spPr>
          <a:xfrm>
            <a:off x="7649308" y="1163047"/>
            <a:ext cx="3678124" cy="4524590"/>
          </a:xfrm>
          <a:prstGeom prst="rect">
            <a:avLst/>
          </a:prstGeom>
        </p:spPr>
      </p:pic>
    </p:spTree>
    <p:extLst>
      <p:ext uri="{BB962C8B-B14F-4D97-AF65-F5344CB8AC3E}">
        <p14:creationId xmlns:p14="http://schemas.microsoft.com/office/powerpoint/2010/main" val="2604869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815961"/>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a:solidFill>
                  <a:schemeClr val="bg1"/>
                </a:solidFill>
                <a:latin typeface="+mn-lt"/>
                <a:ea typeface="Gotham Narrow Book" charset="0"/>
                <a:cs typeface="Gotham Narrow Book" charset="0"/>
              </a:rPr>
              <a:t>Student Health and Wellness</a:t>
            </a:r>
          </a:p>
        </p:txBody>
      </p:sp>
      <p:sp>
        <p:nvSpPr>
          <p:cNvPr id="16" name="Title 3">
            <a:extLst>
              <a:ext uri="{FF2B5EF4-FFF2-40B4-BE49-F238E27FC236}">
                <a16:creationId xmlns:a16="http://schemas.microsoft.com/office/drawing/2014/main" id="{A6789690-5471-729F-ED31-912E592F9D45}"/>
              </a:ext>
            </a:extLst>
          </p:cNvPr>
          <p:cNvSpPr txBox="1">
            <a:spLocks/>
          </p:cNvSpPr>
          <p:nvPr/>
        </p:nvSpPr>
        <p:spPr>
          <a:xfrm>
            <a:off x="-1" y="2773967"/>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150">
                <a:solidFill>
                  <a:schemeClr val="bg1"/>
                </a:solidFill>
                <a:latin typeface="+mn-lt"/>
                <a:ea typeface="Gotham Narrow Book" charset="0"/>
                <a:cs typeface="Gotham Narrow Book" charset="0"/>
              </a:rPr>
              <a:t>Creating a Culture of Wellness</a:t>
            </a:r>
          </a:p>
        </p:txBody>
      </p:sp>
    </p:spTree>
    <p:extLst>
      <p:ext uri="{BB962C8B-B14F-4D97-AF65-F5344CB8AC3E}">
        <p14:creationId xmlns:p14="http://schemas.microsoft.com/office/powerpoint/2010/main" val="369650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15E9-5D3A-251C-87D1-12EE8E150A91}"/>
              </a:ext>
            </a:extLst>
          </p:cNvPr>
          <p:cNvSpPr>
            <a:spLocks noGrp="1"/>
          </p:cNvSpPr>
          <p:nvPr>
            <p:ph type="title"/>
          </p:nvPr>
        </p:nvSpPr>
        <p:spPr/>
        <p:txBody>
          <a:bodyPr/>
          <a:lstStyle/>
          <a:p>
            <a:r>
              <a:rPr lang="en-US" sz="4400">
                <a:latin typeface="Gotham" panose="02000504020000020004" pitchFamily="2" charset="0"/>
              </a:rPr>
              <a:t>Student Health and Wellness’ Vision</a:t>
            </a:r>
            <a:endParaRPr lang="en-US"/>
          </a:p>
        </p:txBody>
      </p:sp>
      <p:sp>
        <p:nvSpPr>
          <p:cNvPr id="4" name="Content Placeholder 3">
            <a:extLst>
              <a:ext uri="{FF2B5EF4-FFF2-40B4-BE49-F238E27FC236}">
                <a16:creationId xmlns:a16="http://schemas.microsoft.com/office/drawing/2014/main" id="{D0C3E143-CCF2-7B77-5272-FEC86ECF0F33}"/>
              </a:ext>
            </a:extLst>
          </p:cNvPr>
          <p:cNvSpPr txBox="1">
            <a:spLocks noGrp="1"/>
          </p:cNvSpPr>
          <p:nvPr>
            <p:ph idx="1"/>
          </p:nvPr>
        </p:nvSpPr>
        <p:spPr>
          <a:xfrm>
            <a:off x="838200" y="2206625"/>
            <a:ext cx="10515600" cy="1844608"/>
          </a:xfrm>
          <a:prstGeom prst="rect">
            <a:avLst/>
          </a:prstGeom>
          <a:noFill/>
        </p:spPr>
        <p:txBody>
          <a:bodyPr wrap="square">
            <a:spAutoFit/>
          </a:bodyPr>
          <a:lstStyle/>
          <a:p>
            <a:pPr marL="0" indent="0" algn="ctr">
              <a:buNone/>
            </a:pPr>
            <a:r>
              <a:rPr lang="en-US" sz="3600">
                <a:latin typeface="Gotham" panose="02000504020000020004" pitchFamily="2" charset="0"/>
              </a:rPr>
              <a:t>Cultivate optimal health and lifelong </a:t>
            </a:r>
          </a:p>
          <a:p>
            <a:pPr marL="0" indent="0" algn="ctr">
              <a:buNone/>
            </a:pPr>
            <a:r>
              <a:rPr lang="en-US" sz="3600">
                <a:latin typeface="Gotham" panose="02000504020000020004" pitchFamily="2" charset="0"/>
              </a:rPr>
              <a:t>well-being </a:t>
            </a:r>
          </a:p>
          <a:p>
            <a:pPr marL="0" indent="0" algn="ctr">
              <a:buNone/>
            </a:pPr>
            <a:r>
              <a:rPr lang="en-US" sz="3600">
                <a:latin typeface="Gotham" panose="02000504020000020004" pitchFamily="2" charset="0"/>
              </a:rPr>
              <a:t>for every UConn student</a:t>
            </a:r>
            <a:endParaRPr lang="en-US" sz="3600"/>
          </a:p>
        </p:txBody>
      </p:sp>
      <p:pic>
        <p:nvPicPr>
          <p:cNvPr id="5" name="Picture 4">
            <a:extLst>
              <a:ext uri="{FF2B5EF4-FFF2-40B4-BE49-F238E27FC236}">
                <a16:creationId xmlns:a16="http://schemas.microsoft.com/office/drawing/2014/main" id="{12A8BF79-D312-DE71-47DF-9AB5DB892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2232" y="6162481"/>
            <a:ext cx="1332029" cy="660787"/>
          </a:xfrm>
          <a:prstGeom prst="rect">
            <a:avLst/>
          </a:prstGeom>
        </p:spPr>
      </p:pic>
    </p:spTree>
    <p:extLst>
      <p:ext uri="{BB962C8B-B14F-4D97-AF65-F5344CB8AC3E}">
        <p14:creationId xmlns:p14="http://schemas.microsoft.com/office/powerpoint/2010/main" val="761166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785" y="6134868"/>
            <a:ext cx="1332029" cy="6607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243" y="6236495"/>
            <a:ext cx="4501297" cy="401984"/>
          </a:xfrm>
          <a:prstGeom prst="rect">
            <a:avLst/>
          </a:prstGeom>
        </p:spPr>
      </p:pic>
      <p:sp>
        <p:nvSpPr>
          <p:cNvPr id="7" name="Rectangle 6"/>
          <p:cNvSpPr/>
          <p:nvPr/>
        </p:nvSpPr>
        <p:spPr>
          <a:xfrm>
            <a:off x="907939" y="1645125"/>
            <a:ext cx="4162743" cy="666786"/>
          </a:xfrm>
          <a:prstGeom prst="rect">
            <a:avLst/>
          </a:prstGeom>
        </p:spPr>
        <p:txBody>
          <a:bodyPr wrap="none">
            <a:spAutoFit/>
          </a:bodyPr>
          <a:lstStyle/>
          <a:p>
            <a:pPr defTabSz="609570"/>
            <a:r>
              <a:rPr lang="en-US" sz="3733" b="1">
                <a:solidFill>
                  <a:srgbClr val="1C365D"/>
                </a:solidFill>
                <a:latin typeface="Calibri" panose="020F0502020204030204" pitchFamily="34" charset="0"/>
                <a:ea typeface="Calibri" panose="020F0502020204030204" pitchFamily="34" charset="0"/>
              </a:rPr>
              <a:t>SHaW Service Lines:</a:t>
            </a:r>
            <a:endParaRPr lang="en-US" sz="3733">
              <a:solidFill>
                <a:srgbClr val="1C365D"/>
              </a:solidFill>
              <a:latin typeface="Calibri" panose="020F0502020204030204"/>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4559" y="2494132"/>
            <a:ext cx="7764945" cy="881677"/>
          </a:xfrm>
          <a:prstGeom prst="rect">
            <a:avLst/>
          </a:prstGeom>
        </p:spPr>
      </p:pic>
      <p:sp>
        <p:nvSpPr>
          <p:cNvPr id="12" name="TextBox 11"/>
          <p:cNvSpPr txBox="1"/>
          <p:nvPr/>
        </p:nvSpPr>
        <p:spPr>
          <a:xfrm>
            <a:off x="2083817" y="3591911"/>
            <a:ext cx="7880627" cy="666977"/>
          </a:xfrm>
          <a:prstGeom prst="rect">
            <a:avLst/>
          </a:prstGeom>
          <a:noFill/>
        </p:spPr>
        <p:txBody>
          <a:bodyPr wrap="square" rtlCol="0">
            <a:spAutoFit/>
          </a:bodyPr>
          <a:lstStyle/>
          <a:p>
            <a:pPr defTabSz="609570"/>
            <a:r>
              <a:rPr lang="en-US" sz="1867">
                <a:solidFill>
                  <a:srgbClr val="002060"/>
                </a:solidFill>
                <a:latin typeface="Calibri" panose="020F0502020204030204"/>
              </a:rPr>
              <a:t>Medical Care   	       Pharmacy	       Mental Health	        Health Promotion</a:t>
            </a:r>
          </a:p>
          <a:p>
            <a:pPr defTabSz="609570"/>
            <a:r>
              <a:rPr lang="en-US" sz="1867">
                <a:solidFill>
                  <a:srgbClr val="000E2F"/>
                </a:solidFill>
                <a:latin typeface="Calibri" panose="020F0502020204030204"/>
              </a:rPr>
              <a:t>										</a:t>
            </a:r>
          </a:p>
        </p:txBody>
      </p:sp>
      <p:sp>
        <p:nvSpPr>
          <p:cNvPr id="3" name="TextBox 2"/>
          <p:cNvSpPr txBox="1"/>
          <p:nvPr/>
        </p:nvSpPr>
        <p:spPr>
          <a:xfrm>
            <a:off x="1784559" y="4214261"/>
            <a:ext cx="3671641" cy="923330"/>
          </a:xfrm>
          <a:prstGeom prst="rect">
            <a:avLst/>
          </a:prstGeom>
          <a:noFill/>
          <a:ln>
            <a:solidFill>
              <a:srgbClr val="000048"/>
            </a:solidFill>
          </a:ln>
        </p:spPr>
        <p:txBody>
          <a:bodyPr wrap="square" rtlCol="0">
            <a:spAutoFit/>
          </a:bodyPr>
          <a:lstStyle/>
          <a:p>
            <a:pPr algn="ctr"/>
            <a:r>
              <a:rPr lang="en-US">
                <a:solidFill>
                  <a:srgbClr val="000048"/>
                </a:solidFill>
                <a:latin typeface="helvetica" panose="020B0604020202020204" pitchFamily="34" charset="0"/>
              </a:rPr>
              <a:t>Hilda May Williams Building</a:t>
            </a:r>
            <a:br>
              <a:rPr lang="en-US">
                <a:solidFill>
                  <a:srgbClr val="000048"/>
                </a:solidFill>
              </a:rPr>
            </a:br>
            <a:r>
              <a:rPr lang="en-US">
                <a:solidFill>
                  <a:srgbClr val="000048"/>
                </a:solidFill>
                <a:latin typeface="helvetica" panose="020B0604020202020204" pitchFamily="34" charset="0"/>
              </a:rPr>
              <a:t>234 Glenbrook Road</a:t>
            </a:r>
          </a:p>
          <a:p>
            <a:pPr algn="ctr"/>
            <a:r>
              <a:rPr lang="en-US">
                <a:solidFill>
                  <a:srgbClr val="000048"/>
                </a:solidFill>
                <a:latin typeface="helvetica" panose="020B0604020202020204" pitchFamily="34" charset="0"/>
              </a:rPr>
              <a:t>860-486-4700</a:t>
            </a:r>
            <a:endParaRPr lang="en-US">
              <a:solidFill>
                <a:srgbClr val="000048"/>
              </a:solidFill>
            </a:endParaRPr>
          </a:p>
        </p:txBody>
      </p:sp>
      <p:sp>
        <p:nvSpPr>
          <p:cNvPr id="13" name="TextBox 12"/>
          <p:cNvSpPr txBox="1"/>
          <p:nvPr/>
        </p:nvSpPr>
        <p:spPr>
          <a:xfrm>
            <a:off x="8211832" y="4179253"/>
            <a:ext cx="2036618" cy="923330"/>
          </a:xfrm>
          <a:prstGeom prst="rect">
            <a:avLst/>
          </a:prstGeom>
          <a:noFill/>
          <a:ln>
            <a:solidFill>
              <a:srgbClr val="000048"/>
            </a:solidFill>
          </a:ln>
        </p:spPr>
        <p:txBody>
          <a:bodyPr wrap="square" rtlCol="0">
            <a:spAutoFit/>
          </a:bodyPr>
          <a:lstStyle/>
          <a:p>
            <a:pPr algn="ctr"/>
            <a:r>
              <a:rPr lang="en-US">
                <a:solidFill>
                  <a:srgbClr val="000048"/>
                </a:solidFill>
                <a:latin typeface="helvetica" panose="020B0604020202020204" pitchFamily="34" charset="0"/>
              </a:rPr>
              <a:t>Wilson Building South Campus</a:t>
            </a:r>
          </a:p>
          <a:p>
            <a:pPr algn="ctr"/>
            <a:r>
              <a:rPr lang="en-US">
                <a:solidFill>
                  <a:srgbClr val="000048"/>
                </a:solidFill>
              </a:rPr>
              <a:t>860-486-9431</a:t>
            </a:r>
          </a:p>
        </p:txBody>
      </p:sp>
      <p:sp>
        <p:nvSpPr>
          <p:cNvPr id="14" name="TextBox 13"/>
          <p:cNvSpPr txBox="1"/>
          <p:nvPr/>
        </p:nvSpPr>
        <p:spPr>
          <a:xfrm>
            <a:off x="5865583" y="4197714"/>
            <a:ext cx="2036618" cy="1200329"/>
          </a:xfrm>
          <a:prstGeom prst="rect">
            <a:avLst/>
          </a:prstGeom>
          <a:noFill/>
          <a:ln>
            <a:solidFill>
              <a:srgbClr val="000048"/>
            </a:solidFill>
          </a:ln>
        </p:spPr>
        <p:txBody>
          <a:bodyPr wrap="square" rtlCol="0">
            <a:spAutoFit/>
          </a:bodyPr>
          <a:lstStyle/>
          <a:p>
            <a:pPr algn="ctr"/>
            <a:r>
              <a:rPr lang="en-US" err="1">
                <a:solidFill>
                  <a:srgbClr val="000048"/>
                </a:solidFill>
                <a:latin typeface="helvetica" panose="020B0604020202020204" pitchFamily="34" charset="0"/>
              </a:rPr>
              <a:t>Arjona</a:t>
            </a:r>
            <a:r>
              <a:rPr lang="en-US">
                <a:solidFill>
                  <a:srgbClr val="000048"/>
                </a:solidFill>
                <a:latin typeface="helvetica" panose="020B0604020202020204" pitchFamily="34" charset="0"/>
              </a:rPr>
              <a:t> Building 4</a:t>
            </a:r>
            <a:r>
              <a:rPr lang="en-US" baseline="30000">
                <a:solidFill>
                  <a:srgbClr val="000048"/>
                </a:solidFill>
                <a:latin typeface="helvetica" panose="020B0604020202020204" pitchFamily="34" charset="0"/>
              </a:rPr>
              <a:t>th</a:t>
            </a:r>
            <a:r>
              <a:rPr lang="en-US">
                <a:solidFill>
                  <a:srgbClr val="000048"/>
                </a:solidFill>
                <a:latin typeface="helvetica" panose="020B0604020202020204" pitchFamily="34" charset="0"/>
              </a:rPr>
              <a:t> Floor</a:t>
            </a:r>
          </a:p>
          <a:p>
            <a:pPr algn="ctr"/>
            <a:r>
              <a:rPr lang="en-US">
                <a:solidFill>
                  <a:srgbClr val="000048"/>
                </a:solidFill>
              </a:rPr>
              <a:t>337 Mansfield Road</a:t>
            </a:r>
          </a:p>
          <a:p>
            <a:pPr algn="ctr"/>
            <a:r>
              <a:rPr lang="en-US">
                <a:solidFill>
                  <a:srgbClr val="000048"/>
                </a:solidFill>
              </a:rPr>
              <a:t>860-486-4705</a:t>
            </a:r>
          </a:p>
        </p:txBody>
      </p:sp>
      <p:sp>
        <p:nvSpPr>
          <p:cNvPr id="4" name="Title 3"/>
          <p:cNvSpPr>
            <a:spLocks noGrp="1"/>
          </p:cNvSpPr>
          <p:nvPr>
            <p:ph type="title"/>
          </p:nvPr>
        </p:nvSpPr>
        <p:spPr/>
        <p:txBody>
          <a:bodyPr/>
          <a:lstStyle/>
          <a:p>
            <a:r>
              <a:rPr lang="en-US"/>
              <a:t>UConn Student Health and Wellness</a:t>
            </a:r>
          </a:p>
        </p:txBody>
      </p:sp>
    </p:spTree>
    <p:extLst>
      <p:ext uri="{BB962C8B-B14F-4D97-AF65-F5344CB8AC3E}">
        <p14:creationId xmlns:p14="http://schemas.microsoft.com/office/powerpoint/2010/main" val="221582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358" y="6126323"/>
            <a:ext cx="1332029" cy="6607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705" y="6287710"/>
            <a:ext cx="3180590" cy="338012"/>
          </a:xfrm>
          <a:prstGeom prst="rect">
            <a:avLst/>
          </a:prstGeom>
        </p:spPr>
      </p:pic>
      <p:sp>
        <p:nvSpPr>
          <p:cNvPr id="6" name="TextBox 5"/>
          <p:cNvSpPr txBox="1"/>
          <p:nvPr/>
        </p:nvSpPr>
        <p:spPr>
          <a:xfrm>
            <a:off x="-911748" y="156300"/>
            <a:ext cx="8604730" cy="5378841"/>
          </a:xfrm>
          <a:prstGeom prst="rect">
            <a:avLst/>
          </a:prstGeom>
          <a:noFill/>
          <a:ln w="76200" cmpd="thickThin">
            <a:noFill/>
          </a:ln>
        </p:spPr>
        <p:txBody>
          <a:bodyPr wrap="square" rtlCol="0">
            <a:spAutoFit/>
          </a:bodyPr>
          <a:lstStyle/>
          <a:p>
            <a:pPr algn="ctr" defTabSz="457200">
              <a:spcBef>
                <a:spcPts val="600"/>
              </a:spcBef>
              <a:spcAft>
                <a:spcPts val="1200"/>
              </a:spcAft>
              <a:defRPr/>
            </a:pPr>
            <a:r>
              <a:rPr lang="en-US" sz="3600" b="1">
                <a:solidFill>
                  <a:srgbClr val="002060"/>
                </a:solidFill>
                <a:latin typeface="Arial" panose="020B0604020202020204" pitchFamily="34" charset="0"/>
                <a:cs typeface="Arial" panose="020B0604020202020204" pitchFamily="34" charset="0"/>
              </a:rPr>
              <a:t>Overview of SHaW Services</a:t>
            </a:r>
          </a:p>
          <a:p>
            <a:pPr defTabSz="457200">
              <a:defRPr/>
            </a:pPr>
            <a:endParaRPr lang="en-US">
              <a:solidFill>
                <a:prstClr val="black"/>
              </a:solidFill>
              <a:latin typeface="Calibri" panose="020F0502020204030204"/>
            </a:endParaRPr>
          </a:p>
          <a:p>
            <a:pPr defTabSz="457200">
              <a:defRPr/>
            </a:pPr>
            <a:r>
              <a:rPr lang="en-US" i="1">
                <a:solidFill>
                  <a:prstClr val="black"/>
                </a:solidFill>
                <a:latin typeface="Calibri" panose="020F0502020204030204"/>
              </a:rPr>
              <a:t> </a:t>
            </a: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a:p>
            <a:pPr defTabSz="457200">
              <a:defRPr/>
            </a:pPr>
            <a:endParaRPr lang="en-US">
              <a:solidFill>
                <a:prstClr val="black"/>
              </a:solidFill>
              <a:latin typeface="Calibri" panose="020F0502020204030204"/>
            </a:endParaRPr>
          </a:p>
        </p:txBody>
      </p:sp>
      <p:sp>
        <p:nvSpPr>
          <p:cNvPr id="8" name="TextBox 7"/>
          <p:cNvSpPr txBox="1"/>
          <p:nvPr/>
        </p:nvSpPr>
        <p:spPr>
          <a:xfrm>
            <a:off x="565391" y="939829"/>
            <a:ext cx="3702326" cy="4478149"/>
          </a:xfrm>
          <a:prstGeom prst="rect">
            <a:avLst/>
          </a:prstGeom>
          <a:noFill/>
        </p:spPr>
        <p:txBody>
          <a:bodyPr wrap="square" rtlCol="0">
            <a:spAutoFit/>
          </a:bodyPr>
          <a:lstStyle/>
          <a:p>
            <a:pPr defTabSz="457200">
              <a:spcAft>
                <a:spcPts val="600"/>
              </a:spcAft>
              <a:defRPr/>
            </a:pPr>
            <a:r>
              <a:rPr lang="en-US" sz="2000" b="1" i="1" u="sng">
                <a:solidFill>
                  <a:prstClr val="black"/>
                </a:solidFill>
                <a:latin typeface="Arial" panose="020B0604020202020204" pitchFamily="34" charset="0"/>
                <a:cs typeface="Arial" panose="020B0604020202020204" pitchFamily="34" charset="0"/>
              </a:rPr>
              <a:t>Medical Care and Pharmacy:</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Primary Care </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Women’s Health </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Orthopedics and Sports Medicine </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Nutrition Services</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Sexual Assault Services (SAFE)</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Gender Affirming Care</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24 Hour Advice Nurse Line</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Allergy and Travel Medicine</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Pharmacy </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Radiology </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Overnight Infirmary</a:t>
            </a:r>
            <a:endParaRPr lang="en-US" sz="200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6355548" y="887507"/>
            <a:ext cx="4048482" cy="2939266"/>
          </a:xfrm>
          <a:prstGeom prst="rect">
            <a:avLst/>
          </a:prstGeom>
          <a:noFill/>
        </p:spPr>
        <p:txBody>
          <a:bodyPr wrap="square" rtlCol="0">
            <a:spAutoFit/>
          </a:bodyPr>
          <a:lstStyle/>
          <a:p>
            <a:pPr defTabSz="457200">
              <a:spcAft>
                <a:spcPts val="600"/>
              </a:spcAft>
              <a:defRPr/>
            </a:pPr>
            <a:r>
              <a:rPr lang="en-US" sz="2000" b="1" i="1" u="sng">
                <a:solidFill>
                  <a:prstClr val="black"/>
                </a:solidFill>
                <a:latin typeface="Arial" panose="020B0604020202020204" pitchFamily="34" charset="0"/>
                <a:cs typeface="Arial" panose="020B0604020202020204" pitchFamily="34" charset="0"/>
              </a:rPr>
              <a:t>Mental Health:</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Wellness Resources</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Let’s Talk</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Consultation</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Group Therapy</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Individual Therapy</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Medication Management </a:t>
            </a: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Crisis Support</a:t>
            </a:r>
            <a:endParaRPr lang="en-US" sz="200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Clinical Case Management</a:t>
            </a:r>
            <a:endParaRPr lang="en-US" sz="200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6415927" y="3826773"/>
            <a:ext cx="3927723" cy="1708160"/>
          </a:xfrm>
          <a:prstGeom prst="rect">
            <a:avLst/>
          </a:prstGeom>
          <a:noFill/>
        </p:spPr>
        <p:txBody>
          <a:bodyPr wrap="square" rtlCol="0">
            <a:spAutoFit/>
          </a:bodyPr>
          <a:lstStyle/>
          <a:p>
            <a:pPr defTabSz="457200">
              <a:spcAft>
                <a:spcPts val="600"/>
              </a:spcAft>
              <a:defRPr/>
            </a:pPr>
            <a:r>
              <a:rPr lang="en-US" sz="2000" b="1" i="1" u="sng">
                <a:solidFill>
                  <a:prstClr val="black"/>
                </a:solidFill>
                <a:latin typeface="Arial" panose="020B0604020202020204" pitchFamily="34" charset="0"/>
                <a:cs typeface="Arial" panose="020B0604020202020204" pitchFamily="34" charset="0"/>
              </a:rPr>
              <a:t>Health Promotion:</a:t>
            </a:r>
          </a:p>
          <a:p>
            <a:pPr marL="285750" indent="-28575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Wellness Coalition</a:t>
            </a:r>
          </a:p>
          <a:p>
            <a:pPr marL="285750" indent="-28575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Collective Impact Approach</a:t>
            </a:r>
          </a:p>
          <a:p>
            <a:pPr marL="285750" indent="-28575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Wellness Framework</a:t>
            </a:r>
          </a:p>
          <a:p>
            <a:pPr marL="285750" indent="-285750" defTabSz="457200">
              <a:buFont typeface="Arial" panose="020B0604020202020204" pitchFamily="34" charset="0"/>
              <a:buChar char="•"/>
              <a:defRPr/>
            </a:pPr>
            <a:r>
              <a:rPr lang="en-US" sz="2000" i="1">
                <a:solidFill>
                  <a:prstClr val="black"/>
                </a:solidFill>
                <a:latin typeface="Arial" panose="020B0604020202020204" pitchFamily="34" charset="0"/>
                <a:cs typeface="Arial" panose="020B0604020202020204" pitchFamily="34" charset="0"/>
              </a:rPr>
              <a:t>UConn Recovery House</a:t>
            </a:r>
          </a:p>
        </p:txBody>
      </p:sp>
    </p:spTree>
    <p:extLst>
      <p:ext uri="{BB962C8B-B14F-4D97-AF65-F5344CB8AC3E}">
        <p14:creationId xmlns:p14="http://schemas.microsoft.com/office/powerpoint/2010/main" val="2353511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Graduate Student Well-being</a:t>
            </a:r>
          </a:p>
        </p:txBody>
      </p:sp>
      <p:sp>
        <p:nvSpPr>
          <p:cNvPr id="3" name="Content Placeholder 2"/>
          <p:cNvSpPr>
            <a:spLocks noGrp="1"/>
          </p:cNvSpPr>
          <p:nvPr>
            <p:ph idx="1"/>
          </p:nvPr>
        </p:nvSpPr>
        <p:spPr/>
        <p:txBody>
          <a:bodyPr>
            <a:normAutofit/>
          </a:bodyPr>
          <a:lstStyle/>
          <a:p>
            <a:r>
              <a:rPr lang="en-US"/>
              <a:t>The past ten years have seen mounting evidence that graduate students are facing increasing levels of stress and anxiety. </a:t>
            </a:r>
          </a:p>
          <a:p>
            <a:r>
              <a:rPr lang="en-US"/>
              <a:t>According to a recent study involving a survey of 3500 graduate students at twelve public institutions during the COVID-19 pandemic, 67% of survey respondents scored low on well-being factors</a:t>
            </a:r>
            <a:r>
              <a:rPr lang="en-US" sz="1000"/>
              <a:t> (</a:t>
            </a:r>
            <a:r>
              <a:rPr lang="en-US" sz="1000">
                <a:hlinkClick r:id="rId3"/>
              </a:rPr>
              <a:t>CGS_JED_Grad-Student-Mental-Health-Report-1.pdf (cgsnet.org)</a:t>
            </a:r>
            <a:r>
              <a:rPr lang="en-US" sz="1000"/>
              <a:t>)</a:t>
            </a:r>
          </a:p>
          <a:p>
            <a:pPr marL="0" indent="0">
              <a:buNone/>
            </a:pPr>
            <a:endParaRPr lang="en-US" sz="1000"/>
          </a:p>
        </p:txBody>
      </p:sp>
      <p:pic>
        <p:nvPicPr>
          <p:cNvPr id="4" name="Picture 3">
            <a:extLst>
              <a:ext uri="{FF2B5EF4-FFF2-40B4-BE49-F238E27FC236}">
                <a16:creationId xmlns:a16="http://schemas.microsoft.com/office/drawing/2014/main" id="{B3258420-AB78-EF61-3DA8-954F13768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705" y="6287710"/>
            <a:ext cx="3180590" cy="338012"/>
          </a:xfrm>
          <a:prstGeom prst="rect">
            <a:avLst/>
          </a:prstGeom>
        </p:spPr>
      </p:pic>
      <p:pic>
        <p:nvPicPr>
          <p:cNvPr id="5" name="Picture 4">
            <a:extLst>
              <a:ext uri="{FF2B5EF4-FFF2-40B4-BE49-F238E27FC236}">
                <a16:creationId xmlns:a16="http://schemas.microsoft.com/office/drawing/2014/main" id="{DA8579FF-36FC-B3DC-8BFB-E54D86274B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51" y="6117776"/>
            <a:ext cx="1332029" cy="660787"/>
          </a:xfrm>
          <a:prstGeom prst="rect">
            <a:avLst/>
          </a:prstGeom>
        </p:spPr>
      </p:pic>
    </p:spTree>
    <p:extLst>
      <p:ext uri="{BB962C8B-B14F-4D97-AF65-F5344CB8AC3E}">
        <p14:creationId xmlns:p14="http://schemas.microsoft.com/office/powerpoint/2010/main" val="2753676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 and opportunities</a:t>
            </a:r>
          </a:p>
        </p:txBody>
      </p:sp>
      <p:sp>
        <p:nvSpPr>
          <p:cNvPr id="3" name="Content Placeholder 2"/>
          <p:cNvSpPr>
            <a:spLocks noGrp="1"/>
          </p:cNvSpPr>
          <p:nvPr>
            <p:ph idx="1"/>
          </p:nvPr>
        </p:nvSpPr>
        <p:spPr/>
        <p:txBody>
          <a:bodyPr/>
          <a:lstStyle/>
          <a:p>
            <a:r>
              <a:rPr lang="en-US"/>
              <a:t>Overall, rates of self-reported depression and anxiety are six times higher among graduate students compared to those of the general population and higher than their same-aged, college educated peers.</a:t>
            </a:r>
          </a:p>
          <a:p>
            <a:r>
              <a:rPr lang="en-US"/>
              <a:t>Positive factors related to lower levels of depressive symptoms, include social support, climate of the department, and optimism about one’s career prospects</a:t>
            </a:r>
          </a:p>
          <a:p>
            <a:endParaRPr lang="en-US"/>
          </a:p>
          <a:p>
            <a:pPr marL="0" indent="0">
              <a:buNone/>
            </a:pPr>
            <a:endParaRPr lang="en-US" sz="1200" b="1">
              <a:latin typeface="+mn-lt"/>
            </a:endParaRPr>
          </a:p>
          <a:p>
            <a:pPr marL="0" indent="0">
              <a:buNone/>
            </a:pPr>
            <a:r>
              <a:rPr lang="en-US" sz="1200" b="1">
                <a:latin typeface="+mn-lt"/>
              </a:rPr>
              <a:t>Positive factors related to graduate student mental health (2020) </a:t>
            </a:r>
            <a:r>
              <a:rPr lang="en-US" sz="1200">
                <a:hlinkClick r:id="rId3"/>
              </a:rPr>
              <a:t>Full article: Positive factors related to graduate student mental health (tandfonline.com)</a:t>
            </a:r>
            <a:endParaRPr lang="en-US" sz="1200">
              <a:latin typeface="+mn-lt"/>
            </a:endParaRPr>
          </a:p>
        </p:txBody>
      </p:sp>
      <p:pic>
        <p:nvPicPr>
          <p:cNvPr id="4" name="Picture 3">
            <a:extLst>
              <a:ext uri="{FF2B5EF4-FFF2-40B4-BE49-F238E27FC236}">
                <a16:creationId xmlns:a16="http://schemas.microsoft.com/office/drawing/2014/main" id="{C327F490-88B9-1D22-1D21-F42EC1418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705" y="6287710"/>
            <a:ext cx="3180590" cy="338012"/>
          </a:xfrm>
          <a:prstGeom prst="rect">
            <a:avLst/>
          </a:prstGeom>
        </p:spPr>
      </p:pic>
      <p:pic>
        <p:nvPicPr>
          <p:cNvPr id="5" name="Picture 4">
            <a:extLst>
              <a:ext uri="{FF2B5EF4-FFF2-40B4-BE49-F238E27FC236}">
                <a16:creationId xmlns:a16="http://schemas.microsoft.com/office/drawing/2014/main" id="{2DC9ED52-E7E8-4AC4-AECE-CAF43B36A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51" y="6117776"/>
            <a:ext cx="1332029" cy="660787"/>
          </a:xfrm>
          <a:prstGeom prst="rect">
            <a:avLst/>
          </a:prstGeom>
        </p:spPr>
      </p:pic>
    </p:spTree>
    <p:extLst>
      <p:ext uri="{BB962C8B-B14F-4D97-AF65-F5344CB8AC3E}">
        <p14:creationId xmlns:p14="http://schemas.microsoft.com/office/powerpoint/2010/main" val="2535420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05" y="112687"/>
            <a:ext cx="8229600" cy="1143000"/>
          </a:xfrm>
        </p:spPr>
        <p:txBody>
          <a:bodyPr/>
          <a:lstStyle/>
          <a:p>
            <a:r>
              <a:rPr lang="en-US"/>
              <a:t>SHaW Mental Health</a:t>
            </a:r>
          </a:p>
        </p:txBody>
      </p:sp>
      <p:sp>
        <p:nvSpPr>
          <p:cNvPr id="3" name="Content Placeholder 2"/>
          <p:cNvSpPr>
            <a:spLocks noGrp="1"/>
          </p:cNvSpPr>
          <p:nvPr>
            <p:ph sz="half" idx="1"/>
          </p:nvPr>
        </p:nvSpPr>
        <p:spPr>
          <a:xfrm>
            <a:off x="451820" y="1024947"/>
            <a:ext cx="5415579" cy="5092829"/>
          </a:xfrm>
        </p:spPr>
        <p:txBody>
          <a:bodyPr>
            <a:noAutofit/>
          </a:bodyPr>
          <a:lstStyle/>
          <a:p>
            <a:pPr marL="0" indent="0">
              <a:buNone/>
            </a:pPr>
            <a:r>
              <a:rPr lang="en-US" sz="1800" b="1"/>
              <a:t>Who we are</a:t>
            </a:r>
            <a:r>
              <a:rPr lang="en-US" sz="1800"/>
              <a:t>: The right supports at the right time.</a:t>
            </a:r>
          </a:p>
          <a:p>
            <a:pPr marL="0" indent="0">
              <a:buNone/>
            </a:pPr>
            <a:r>
              <a:rPr lang="en-US" sz="1800"/>
              <a:t>Student Health and Wellness Mental Health works closely with University partners to offer a comprehensive range of options to meet students’ needs.</a:t>
            </a:r>
          </a:p>
          <a:p>
            <a:pPr marL="0" indent="0">
              <a:buNone/>
            </a:pPr>
            <a:r>
              <a:rPr lang="en-US" sz="1800"/>
              <a:t>Offering students access to a personalized approach that promotes wellbeing and meets their mental health needs by offering </a:t>
            </a:r>
          </a:p>
          <a:p>
            <a:pPr marL="600075" lvl="1" indent="-257175">
              <a:buAutoNum type="arabicParenBoth"/>
            </a:pPr>
            <a:r>
              <a:rPr lang="en-US" sz="1800"/>
              <a:t>Rapid access to </a:t>
            </a:r>
          </a:p>
          <a:p>
            <a:pPr marL="600075" lvl="1" indent="-257175">
              <a:buAutoNum type="arabicParenBoth"/>
            </a:pPr>
            <a:r>
              <a:rPr lang="en-US" sz="1800"/>
              <a:t>solution focused, student centered approach </a:t>
            </a:r>
          </a:p>
          <a:p>
            <a:pPr marL="600075" lvl="1" indent="-257175">
              <a:buAutoNum type="arabicParenBoth"/>
            </a:pPr>
            <a:r>
              <a:rPr lang="en-US" sz="1800"/>
              <a:t>using interventions with proven outcomes </a:t>
            </a:r>
          </a:p>
          <a:p>
            <a:pPr marL="600075" lvl="1" indent="-257175">
              <a:buAutoNum type="arabicParenBoth"/>
            </a:pPr>
            <a:r>
              <a:rPr lang="en-US" sz="1800"/>
              <a:t>to meet the diverse needs</a:t>
            </a:r>
          </a:p>
          <a:p>
            <a:pPr marL="600075" lvl="1" indent="-257175">
              <a:buAutoNum type="arabicParenBoth"/>
            </a:pPr>
            <a:r>
              <a:rPr lang="en-US" sz="1800"/>
              <a:t>of our students </a:t>
            </a:r>
          </a:p>
          <a:p>
            <a:pPr marL="600075" lvl="1" indent="-257175">
              <a:buAutoNum type="arabicParenBoth"/>
            </a:pPr>
            <a:r>
              <a:rPr lang="en-US" sz="1800"/>
              <a:t>throughout their college experience</a:t>
            </a:r>
          </a:p>
        </p:txBody>
      </p:sp>
      <p:pic>
        <p:nvPicPr>
          <p:cNvPr id="7" name="Picture 6">
            <a:extLst>
              <a:ext uri="{FF2B5EF4-FFF2-40B4-BE49-F238E27FC236}">
                <a16:creationId xmlns:a16="http://schemas.microsoft.com/office/drawing/2014/main" id="{FFC6CE0E-BAAF-43A7-9752-93E9D2EEF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9751" y="6117776"/>
            <a:ext cx="1332029" cy="660787"/>
          </a:xfrm>
          <a:prstGeom prst="rect">
            <a:avLst/>
          </a:prstGeom>
        </p:spPr>
      </p:pic>
      <p:pic>
        <p:nvPicPr>
          <p:cNvPr id="10" name="Picture 9"/>
          <p:cNvPicPr>
            <a:picLocks noChangeAspect="1"/>
          </p:cNvPicPr>
          <p:nvPr/>
        </p:nvPicPr>
        <p:blipFill>
          <a:blip r:embed="rId4"/>
          <a:stretch>
            <a:fillRect/>
          </a:stretch>
        </p:blipFill>
        <p:spPr>
          <a:xfrm>
            <a:off x="6324602" y="578086"/>
            <a:ext cx="5245493" cy="4622503"/>
          </a:xfrm>
          <a:prstGeom prst="rect">
            <a:avLst/>
          </a:prstGeom>
        </p:spPr>
      </p:pic>
      <p:pic>
        <p:nvPicPr>
          <p:cNvPr id="4" name="Picture 3">
            <a:extLst>
              <a:ext uri="{FF2B5EF4-FFF2-40B4-BE49-F238E27FC236}">
                <a16:creationId xmlns:a16="http://schemas.microsoft.com/office/drawing/2014/main" id="{BB24E2AF-B72E-1037-4E4C-E828918DC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5705" y="6287710"/>
            <a:ext cx="3180590" cy="338012"/>
          </a:xfrm>
          <a:prstGeom prst="rect">
            <a:avLst/>
          </a:prstGeom>
        </p:spPr>
      </p:pic>
      <p:pic>
        <p:nvPicPr>
          <p:cNvPr id="5" name="Picture 4">
            <a:extLst>
              <a:ext uri="{FF2B5EF4-FFF2-40B4-BE49-F238E27FC236}">
                <a16:creationId xmlns:a16="http://schemas.microsoft.com/office/drawing/2014/main" id="{FAEAE805-0966-1403-D10E-B097D7AC3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105" y="6440110"/>
            <a:ext cx="3180590" cy="338012"/>
          </a:xfrm>
          <a:prstGeom prst="rect">
            <a:avLst/>
          </a:prstGeom>
        </p:spPr>
      </p:pic>
    </p:spTree>
    <p:extLst>
      <p:ext uri="{BB962C8B-B14F-4D97-AF65-F5344CB8AC3E}">
        <p14:creationId xmlns:p14="http://schemas.microsoft.com/office/powerpoint/2010/main" val="13899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1521" y="1275038"/>
            <a:ext cx="7566392" cy="455997"/>
          </a:xfrm>
        </p:spPr>
        <p:txBody>
          <a:bodyPr vert="horz" lIns="68580" tIns="34290" rIns="68580" bIns="34290" rtlCol="0" anchor="t">
            <a:noAutofit/>
          </a:bodyPr>
          <a:lstStyle/>
          <a:p>
            <a:pPr marL="0" indent="0" defTabSz="342900">
              <a:lnSpc>
                <a:spcPct val="100000"/>
              </a:lnSpc>
              <a:spcBef>
                <a:spcPct val="20000"/>
              </a:spcBef>
              <a:spcAft>
                <a:spcPts val="450"/>
              </a:spcAft>
              <a:buNone/>
            </a:pPr>
            <a:r>
              <a:rPr lang="en-US" sz="2000">
                <a:solidFill>
                  <a:schemeClr val="accent1"/>
                </a:solidFill>
                <a:latin typeface="Arial" panose="020B0604020202020204" pitchFamily="34" charset="0"/>
                <a:cs typeface="Arial" panose="020B0604020202020204" pitchFamily="34" charset="0"/>
              </a:rPr>
              <a:t>These services are available to students on all UConn campuses</a:t>
            </a:r>
          </a:p>
        </p:txBody>
      </p:sp>
      <p:sp>
        <p:nvSpPr>
          <p:cNvPr id="5" name="Title 1"/>
          <p:cNvSpPr txBox="1">
            <a:spLocks/>
          </p:cNvSpPr>
          <p:nvPr/>
        </p:nvSpPr>
        <p:spPr>
          <a:xfrm>
            <a:off x="395776" y="231827"/>
            <a:ext cx="812518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a:solidFill>
                  <a:srgbClr val="002060"/>
                </a:solidFill>
                <a:latin typeface="Arial" panose="020B0604020202020204" pitchFamily="34" charset="0"/>
                <a:cs typeface="Arial" panose="020B0604020202020204" pitchFamily="34" charset="0"/>
              </a:rPr>
              <a:t>24 Hour Services</a:t>
            </a:r>
          </a:p>
        </p:txBody>
      </p:sp>
      <p:sp>
        <p:nvSpPr>
          <p:cNvPr id="6" name="TextBox 5">
            <a:extLst>
              <a:ext uri="{FF2B5EF4-FFF2-40B4-BE49-F238E27FC236}">
                <a16:creationId xmlns:a16="http://schemas.microsoft.com/office/drawing/2014/main" id="{A4B70642-D5AD-45FD-928B-A0036A6EDD19}"/>
              </a:ext>
            </a:extLst>
          </p:cNvPr>
          <p:cNvSpPr txBox="1"/>
          <p:nvPr/>
        </p:nvSpPr>
        <p:spPr>
          <a:xfrm>
            <a:off x="4564658" y="4221051"/>
            <a:ext cx="3376033"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457200">
              <a:defRPr/>
            </a:pPr>
            <a:r>
              <a:rPr lang="en-US" sz="2000">
                <a:solidFill>
                  <a:srgbClr val="4F81BD"/>
                </a:solidFill>
                <a:latin typeface="Arial" panose="020B0604020202020204" pitchFamily="34" charset="0"/>
                <a:cs typeface="Arial" panose="020B0604020202020204" pitchFamily="34" charset="0"/>
              </a:rPr>
              <a:t>Mental Health Support</a:t>
            </a:r>
            <a:r>
              <a:rPr lang="en-US" sz="2400" b="1">
                <a:solidFill>
                  <a:srgbClr val="4F81BD"/>
                </a:solidFill>
                <a:latin typeface="Arial" panose="020B0604020202020204" pitchFamily="34" charset="0"/>
                <a:cs typeface="Arial" panose="020B0604020202020204" pitchFamily="34" charset="0"/>
              </a:rPr>
              <a:t>​</a:t>
            </a:r>
          </a:p>
          <a:p>
            <a:pPr algn="ctr"/>
            <a:r>
              <a:rPr lang="en-US" sz="1200" b="1">
                <a:solidFill>
                  <a:srgbClr val="132849"/>
                </a:solidFill>
                <a:latin typeface="Gotham"/>
                <a:cs typeface="Calibri"/>
              </a:rPr>
              <a:t>Within the U.S., Canada and the Caribbean</a:t>
            </a:r>
            <a:r>
              <a:rPr lang="en-US" sz="1200">
                <a:solidFill>
                  <a:srgbClr val="132849"/>
                </a:solidFill>
                <a:latin typeface="Gotham"/>
                <a:cs typeface="Calibri"/>
              </a:rPr>
              <a:t>: </a:t>
            </a:r>
            <a:endParaRPr lang="en-US" sz="1200"/>
          </a:p>
          <a:p>
            <a:pPr algn="ctr"/>
            <a:r>
              <a:rPr lang="en-US" sz="1200">
                <a:solidFill>
                  <a:srgbClr val="132849"/>
                </a:solidFill>
                <a:latin typeface="Gotham"/>
                <a:cs typeface="Calibri"/>
              </a:rPr>
              <a:t>833-308-3040</a:t>
            </a:r>
            <a:endParaRPr lang="en-US" sz="1200"/>
          </a:p>
          <a:p>
            <a:pPr algn="ctr"/>
            <a:r>
              <a:rPr lang="en-US" sz="1200" b="1">
                <a:cs typeface="Calibri"/>
              </a:rPr>
              <a:t>All other international locations:</a:t>
            </a:r>
            <a:r>
              <a:rPr lang="en-US" sz="1200">
                <a:cs typeface="Calibri"/>
              </a:rPr>
              <a:t> </a:t>
            </a:r>
            <a:endParaRPr lang="en-US" sz="1200">
              <a:ea typeface="Calibri"/>
              <a:cs typeface="Calibri"/>
            </a:endParaRPr>
          </a:p>
          <a:p>
            <a:pPr algn="ctr"/>
            <a:r>
              <a:rPr lang="en-US" sz="1200">
                <a:ea typeface="Calibri"/>
                <a:cs typeface="Calibri"/>
              </a:rPr>
              <a:t>+1-984-268-2016</a:t>
            </a:r>
          </a:p>
        </p:txBody>
      </p:sp>
      <p:sp>
        <p:nvSpPr>
          <p:cNvPr id="9" name="TextBox 8">
            <a:extLst>
              <a:ext uri="{FF2B5EF4-FFF2-40B4-BE49-F238E27FC236}">
                <a16:creationId xmlns:a16="http://schemas.microsoft.com/office/drawing/2014/main" id="{272F8C63-BC74-4FFD-B2E2-E0A4095C2A37}"/>
              </a:ext>
            </a:extLst>
          </p:cNvPr>
          <p:cNvSpPr txBox="1"/>
          <p:nvPr/>
        </p:nvSpPr>
        <p:spPr>
          <a:xfrm>
            <a:off x="1855861" y="4349484"/>
            <a:ext cx="2887931" cy="5814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457200">
              <a:lnSpc>
                <a:spcPct val="70000"/>
              </a:lnSpc>
              <a:spcBef>
                <a:spcPct val="20000"/>
              </a:spcBef>
              <a:spcAft>
                <a:spcPts val="450"/>
              </a:spcAft>
              <a:defRPr/>
            </a:pPr>
            <a:r>
              <a:rPr lang="en-US" sz="2000">
                <a:solidFill>
                  <a:srgbClr val="4F81BD"/>
                </a:solidFill>
                <a:latin typeface="Arial" panose="020B0604020202020204" pitchFamily="34" charset="0"/>
                <a:cs typeface="Arial" panose="020B0604020202020204" pitchFamily="34" charset="0"/>
              </a:rPr>
              <a:t>Advice Nurse</a:t>
            </a:r>
          </a:p>
          <a:p>
            <a:pPr algn="ctr" defTabSz="457200">
              <a:lnSpc>
                <a:spcPct val="70000"/>
              </a:lnSpc>
              <a:spcBef>
                <a:spcPct val="20000"/>
              </a:spcBef>
              <a:spcAft>
                <a:spcPts val="450"/>
              </a:spcAft>
              <a:defRPr/>
            </a:pPr>
            <a:r>
              <a:rPr lang="en-US" sz="1600" b="1">
                <a:solidFill>
                  <a:srgbClr val="132849"/>
                </a:solidFill>
                <a:latin typeface="Arial" panose="020B0604020202020204" pitchFamily="34" charset="0"/>
                <a:cs typeface="Arial" panose="020B0604020202020204" pitchFamily="34" charset="0"/>
              </a:rPr>
              <a:t>860-486-4700</a:t>
            </a:r>
            <a:endParaRPr lang="en-US" sz="1600" b="1">
              <a:solidFill>
                <a:prstClr val="black"/>
              </a:solidFill>
              <a:latin typeface="Arial" panose="020B0604020202020204" pitchFamily="34" charset="0"/>
              <a:cs typeface="Arial" panose="020B0604020202020204" pitchFamily="34" charset="0"/>
            </a:endParaRPr>
          </a:p>
        </p:txBody>
      </p:sp>
      <p:pic>
        <p:nvPicPr>
          <p:cNvPr id="13" name="Picture 12" descr="A person talking on the phone&#10;&#10;Description automatically generated with medium confidence">
            <a:extLst>
              <a:ext uri="{FF2B5EF4-FFF2-40B4-BE49-F238E27FC236}">
                <a16:creationId xmlns:a16="http://schemas.microsoft.com/office/drawing/2014/main" id="{04DA4F85-AAA3-436A-88B1-AB0AD9F44C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71521" y="2106100"/>
            <a:ext cx="2456613" cy="1636776"/>
          </a:xfrm>
          <a:prstGeom prst="ellipse">
            <a:avLst/>
          </a:prstGeom>
        </p:spPr>
      </p:pic>
      <p:pic>
        <p:nvPicPr>
          <p:cNvPr id="25" name="Picture 24" descr="A picture containing person, indoor&#10;&#10;Description automatically generated">
            <a:extLst>
              <a:ext uri="{FF2B5EF4-FFF2-40B4-BE49-F238E27FC236}">
                <a16:creationId xmlns:a16="http://schemas.microsoft.com/office/drawing/2014/main" id="{8F11D200-08B7-4D28-B3A0-0AC1D32A7D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67719" y="2038532"/>
            <a:ext cx="2357326" cy="1636776"/>
          </a:xfrm>
          <a:prstGeom prst="ellipse">
            <a:avLst/>
          </a:prstGeom>
        </p:spPr>
      </p:pic>
      <p:cxnSp>
        <p:nvCxnSpPr>
          <p:cNvPr id="29" name="Straight Connector 28">
            <a:extLst>
              <a:ext uri="{FF2B5EF4-FFF2-40B4-BE49-F238E27FC236}">
                <a16:creationId xmlns:a16="http://schemas.microsoft.com/office/drawing/2014/main" id="{FD87E44C-953A-40AD-991A-3DC49E618BD6}"/>
              </a:ext>
            </a:extLst>
          </p:cNvPr>
          <p:cNvCxnSpPr>
            <a:cxnSpLocks/>
          </p:cNvCxnSpPr>
          <p:nvPr/>
        </p:nvCxnSpPr>
        <p:spPr>
          <a:xfrm>
            <a:off x="2172326" y="4036483"/>
            <a:ext cx="7668669"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2050" name="Picture 2" descr="17,900+ Texting In Class Stock Photos, Pictures &amp; Royalty-Free Images -  iStock | Classroom, Kids texting, Hazing">
            <a:extLst>
              <a:ext uri="{FF2B5EF4-FFF2-40B4-BE49-F238E27FC236}">
                <a16:creationId xmlns:a16="http://schemas.microsoft.com/office/drawing/2014/main" id="{82AB2794-B441-77D9-90F7-7DA59DB8EB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4630" y="1955611"/>
            <a:ext cx="2454045" cy="1636030"/>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3C3C78-50F3-748A-ABCC-5EF7C9A91B89}"/>
              </a:ext>
            </a:extLst>
          </p:cNvPr>
          <p:cNvSpPr txBox="1"/>
          <p:nvPr/>
        </p:nvSpPr>
        <p:spPr>
          <a:xfrm>
            <a:off x="7856272" y="4221051"/>
            <a:ext cx="2887929" cy="74635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457200">
              <a:defRPr/>
            </a:pPr>
            <a:r>
              <a:rPr lang="en-US" sz="2000">
                <a:solidFill>
                  <a:srgbClr val="4F81BD"/>
                </a:solidFill>
                <a:latin typeface="Arial" panose="020B0604020202020204" pitchFamily="34" charset="0"/>
                <a:cs typeface="Arial" panose="020B0604020202020204" pitchFamily="34" charset="0"/>
                <a:hlinkClick r:id="rId8"/>
              </a:rPr>
              <a:t>Togetherall</a:t>
            </a:r>
            <a:r>
              <a:rPr lang="en-US" sz="2000">
                <a:solidFill>
                  <a:srgbClr val="4F81BD"/>
                </a:solidFill>
                <a:latin typeface="Arial" panose="020B0604020202020204" pitchFamily="34" charset="0"/>
                <a:cs typeface="Arial" panose="020B0604020202020204" pitchFamily="34" charset="0"/>
              </a:rPr>
              <a:t> </a:t>
            </a:r>
          </a:p>
          <a:p>
            <a:pPr algn="ctr" defTabSz="457200">
              <a:defRPr/>
            </a:pPr>
            <a:r>
              <a:rPr lang="en-US" sz="2000">
                <a:solidFill>
                  <a:srgbClr val="4F81BD"/>
                </a:solidFill>
                <a:latin typeface="Arial" panose="020B0604020202020204" pitchFamily="34" charset="0"/>
                <a:cs typeface="Arial" panose="020B0604020202020204" pitchFamily="34" charset="0"/>
              </a:rPr>
              <a:t>Peer to Peer Support</a:t>
            </a:r>
            <a:r>
              <a:rPr lang="en-US" sz="2400" b="1">
                <a:solidFill>
                  <a:srgbClr val="4F81BD"/>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42A05E71-07F4-E14E-317C-110465F4B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3813" y="6279163"/>
            <a:ext cx="3180590" cy="338012"/>
          </a:xfrm>
          <a:prstGeom prst="rect">
            <a:avLst/>
          </a:prstGeom>
        </p:spPr>
      </p:pic>
      <p:pic>
        <p:nvPicPr>
          <p:cNvPr id="7" name="Picture 6">
            <a:extLst>
              <a:ext uri="{FF2B5EF4-FFF2-40B4-BE49-F238E27FC236}">
                <a16:creationId xmlns:a16="http://schemas.microsoft.com/office/drawing/2014/main" id="{5DA25EBF-1C0B-4ED8-9D97-BD9D30AB4D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19751" y="6117776"/>
            <a:ext cx="1332029" cy="660787"/>
          </a:xfrm>
          <a:prstGeom prst="rect">
            <a:avLst/>
          </a:prstGeom>
        </p:spPr>
      </p:pic>
    </p:spTree>
    <p:extLst>
      <p:ext uri="{BB962C8B-B14F-4D97-AF65-F5344CB8AC3E}">
        <p14:creationId xmlns:p14="http://schemas.microsoft.com/office/powerpoint/2010/main" val="317952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99C7A0C-F72E-AB36-C6A1-4959D7126A8A}"/>
              </a:ext>
            </a:extLst>
          </p:cNvPr>
          <p:cNvGraphicFramePr>
            <a:graphicFrameLocks noGrp="1"/>
          </p:cNvGraphicFramePr>
          <p:nvPr>
            <p:ph idx="4294967295"/>
          </p:nvPr>
        </p:nvGraphicFramePr>
        <p:xfrm>
          <a:off x="286870" y="189240"/>
          <a:ext cx="11618260" cy="5467386"/>
        </p:xfrm>
        <a:graphic>
          <a:graphicData uri="http://schemas.openxmlformats.org/drawingml/2006/table">
            <a:tbl>
              <a:tblPr firstRow="1" firstCol="1" bandRow="1">
                <a:tableStyleId>{5C22544A-7EE6-4342-B048-85BDC9FD1C3A}</a:tableStyleId>
              </a:tblPr>
              <a:tblGrid>
                <a:gridCol w="2323652">
                  <a:extLst>
                    <a:ext uri="{9D8B030D-6E8A-4147-A177-3AD203B41FA5}">
                      <a16:colId xmlns:a16="http://schemas.microsoft.com/office/drawing/2014/main" val="2428807171"/>
                    </a:ext>
                  </a:extLst>
                </a:gridCol>
                <a:gridCol w="2323652">
                  <a:extLst>
                    <a:ext uri="{9D8B030D-6E8A-4147-A177-3AD203B41FA5}">
                      <a16:colId xmlns:a16="http://schemas.microsoft.com/office/drawing/2014/main" val="1569164833"/>
                    </a:ext>
                  </a:extLst>
                </a:gridCol>
                <a:gridCol w="2130790">
                  <a:extLst>
                    <a:ext uri="{9D8B030D-6E8A-4147-A177-3AD203B41FA5}">
                      <a16:colId xmlns:a16="http://schemas.microsoft.com/office/drawing/2014/main" val="1942513892"/>
                    </a:ext>
                  </a:extLst>
                </a:gridCol>
                <a:gridCol w="2516514">
                  <a:extLst>
                    <a:ext uri="{9D8B030D-6E8A-4147-A177-3AD203B41FA5}">
                      <a16:colId xmlns:a16="http://schemas.microsoft.com/office/drawing/2014/main" val="820083392"/>
                    </a:ext>
                  </a:extLst>
                </a:gridCol>
                <a:gridCol w="2323652">
                  <a:extLst>
                    <a:ext uri="{9D8B030D-6E8A-4147-A177-3AD203B41FA5}">
                      <a16:colId xmlns:a16="http://schemas.microsoft.com/office/drawing/2014/main" val="475546861"/>
                    </a:ext>
                  </a:extLst>
                </a:gridCol>
              </a:tblGrid>
              <a:tr h="155978">
                <a:tc>
                  <a:txBody>
                    <a:bodyPr/>
                    <a:lstStyle/>
                    <a:p>
                      <a:pPr marL="0" marR="0">
                        <a:lnSpc>
                          <a:spcPct val="107000"/>
                        </a:lnSpc>
                        <a:spcBef>
                          <a:spcPts val="0"/>
                        </a:spcBef>
                        <a:spcAft>
                          <a:spcPts val="0"/>
                        </a:spcAft>
                      </a:pPr>
                      <a:r>
                        <a:rPr lang="en-US" sz="1000" kern="100">
                          <a:effectLst/>
                        </a:rPr>
                        <a:t>Tools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Overview</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Audience</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Access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Time to complete</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254017629"/>
                  </a:ext>
                </a:extLst>
              </a:tr>
              <a:tr h="155978">
                <a:tc gridSpan="5">
                  <a:txBody>
                    <a:bodyPr/>
                    <a:lstStyle/>
                    <a:p>
                      <a:pPr marL="0" marR="0">
                        <a:lnSpc>
                          <a:spcPct val="107000"/>
                        </a:lnSpc>
                        <a:spcBef>
                          <a:spcPts val="0"/>
                        </a:spcBef>
                        <a:spcAft>
                          <a:spcPts val="0"/>
                        </a:spcAft>
                      </a:pPr>
                      <a:r>
                        <a:rPr lang="en-US" sz="1000" kern="100">
                          <a:effectLst/>
                        </a:rPr>
                        <a:t>Self-guided Screening</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6810641"/>
                  </a:ext>
                </a:extLst>
              </a:tr>
              <a:tr h="898722">
                <a:tc>
                  <a:txBody>
                    <a:bodyPr/>
                    <a:lstStyle/>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Online screening program that offers a simple, confidential way for students to check on their behavioral health and get connected to campus resources.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Students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Multiple screenings to choose from. Each takes between 3-5 minutes.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4026873119"/>
                  </a:ext>
                </a:extLst>
              </a:tr>
              <a:tr h="155978">
                <a:tc gridSpan="5">
                  <a:txBody>
                    <a:bodyPr/>
                    <a:lstStyle/>
                    <a:p>
                      <a:pPr marL="0" marR="0">
                        <a:lnSpc>
                          <a:spcPct val="107000"/>
                        </a:lnSpc>
                        <a:spcBef>
                          <a:spcPts val="0"/>
                        </a:spcBef>
                        <a:spcAft>
                          <a:spcPts val="0"/>
                        </a:spcAft>
                      </a:pPr>
                      <a:r>
                        <a:rPr lang="en-US" sz="1000" kern="100">
                          <a:effectLst/>
                        </a:rPr>
                        <a:t>Mental Health Support</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3840129"/>
                  </a:ext>
                </a:extLst>
              </a:tr>
              <a:tr h="859066">
                <a:tc>
                  <a:txBody>
                    <a:bodyPr/>
                    <a:lstStyle/>
                    <a:p>
                      <a:pPr marL="0" marR="0">
                        <a:lnSpc>
                          <a:spcPct val="107000"/>
                        </a:lnSpc>
                        <a:spcBef>
                          <a:spcPts val="0"/>
                        </a:spcBef>
                        <a:spcAft>
                          <a:spcPts val="0"/>
                        </a:spcAft>
                      </a:pPr>
                      <a:endParaRPr lang="en-US" sz="1000" kern="100">
                        <a:effectLst/>
                      </a:endParaRPr>
                    </a:p>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Clinically managed, online anonymous peer to peer community designed to improve mental health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Students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Real access to support network</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1354170169"/>
                  </a:ext>
                </a:extLst>
              </a:tr>
              <a:tr h="954240">
                <a:tc>
                  <a:txBody>
                    <a:bodyPr/>
                    <a:lstStyle/>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24/7/365 mental health support line</a:t>
                      </a:r>
                    </a:p>
                    <a:p>
                      <a:pPr marL="0" marR="0">
                        <a:lnSpc>
                          <a:spcPct val="107000"/>
                        </a:lnSpc>
                        <a:spcBef>
                          <a:spcPts val="0"/>
                        </a:spcBef>
                        <a:spcAft>
                          <a:spcPts val="0"/>
                        </a:spcAft>
                      </a:pPr>
                      <a:r>
                        <a:rPr lang="en-US" sz="1000" kern="100">
                          <a:effectLst/>
                          <a:latin typeface="Calibri" panose="020F0502020204030204" pitchFamily="34" charset="0"/>
                          <a:ea typeface="Calibri" panose="020F0502020204030204" pitchFamily="34" charset="0"/>
                          <a:cs typeface="Times New Roman" panose="02020603050405020304" pitchFamily="18" charset="0"/>
                        </a:rPr>
                        <a:t>833-308-3040 (U.S., Canada and the Caribbean)</a:t>
                      </a:r>
                    </a:p>
                    <a:p>
                      <a:pPr marL="0" marR="0">
                        <a:lnSpc>
                          <a:spcPct val="107000"/>
                        </a:lnSpc>
                        <a:spcBef>
                          <a:spcPts val="0"/>
                        </a:spcBef>
                        <a:spcAft>
                          <a:spcPts val="0"/>
                        </a:spcAft>
                      </a:pPr>
                      <a:r>
                        <a:rPr lang="en-US" sz="1000" kern="100">
                          <a:effectLst/>
                          <a:latin typeface="Calibri" panose="020F0502020204030204" pitchFamily="34" charset="0"/>
                          <a:ea typeface="Calibri" panose="020F0502020204030204" pitchFamily="34" charset="0"/>
                          <a:cs typeface="Times New Roman" panose="02020603050405020304" pitchFamily="18" charset="0"/>
                        </a:rPr>
                        <a:t>Or +1-984-268-2016 for all other international locations</a:t>
                      </a:r>
                    </a:p>
                  </a:txBody>
                  <a:tcPr marL="53553" marR="53553" marT="0" marB="0"/>
                </a:tc>
                <a:tc>
                  <a:txBody>
                    <a:bodyPr/>
                    <a:lstStyle/>
                    <a:p>
                      <a:pPr marL="0" marR="0">
                        <a:lnSpc>
                          <a:spcPct val="107000"/>
                        </a:lnSpc>
                        <a:spcBef>
                          <a:spcPts val="0"/>
                        </a:spcBef>
                        <a:spcAft>
                          <a:spcPts val="0"/>
                        </a:spcAft>
                      </a:pPr>
                      <a:r>
                        <a:rPr lang="en-US" sz="1000" kern="100">
                          <a:effectLst/>
                        </a:rPr>
                        <a:t>Students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Immediate contact with a licensed practitioner</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1182828711"/>
                  </a:ext>
                </a:extLst>
              </a:tr>
              <a:tr h="249831">
                <a:tc gridSpan="5">
                  <a:txBody>
                    <a:bodyPr/>
                    <a:lstStyle/>
                    <a:p>
                      <a:pPr marL="0" marR="0">
                        <a:lnSpc>
                          <a:spcPct val="107000"/>
                        </a:lnSpc>
                        <a:spcBef>
                          <a:spcPts val="0"/>
                        </a:spcBef>
                        <a:spcAft>
                          <a:spcPts val="0"/>
                        </a:spcAft>
                      </a:pPr>
                      <a:r>
                        <a:rPr lang="en-US" sz="1000" kern="100">
                          <a:effectLst/>
                        </a:rPr>
                        <a:t>Mental Health Training</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2062102"/>
                  </a:ext>
                </a:extLst>
              </a:tr>
              <a:tr h="988459">
                <a:tc>
                  <a:txBody>
                    <a:bodyPr/>
                    <a:lstStyle/>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Online suicide prevention training program to help recognize and respond to people at risk.</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Students, Faculty &amp; Staff</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20 minutes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2240203008"/>
                  </a:ext>
                </a:extLst>
              </a:tr>
              <a:tr h="1049134">
                <a:tc>
                  <a:txBody>
                    <a:bodyPr/>
                    <a:lstStyle/>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r>
                        <a:rPr lang="en-US" sz="1000" kern="100">
                          <a:effectLst/>
                        </a:rPr>
                        <a:t> </a:t>
                      </a:r>
                    </a:p>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Interactive simulated training that allows faculty, staff and students to practice having important and life-saving conversations with students who are experiencing distress.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Students, Faculty &amp; Staff</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tc>
                  <a:txBody>
                    <a:bodyPr/>
                    <a:lstStyle/>
                    <a:p>
                      <a:pPr marL="0" marR="0">
                        <a:lnSpc>
                          <a:spcPct val="107000"/>
                        </a:lnSpc>
                        <a:spcBef>
                          <a:spcPts val="0"/>
                        </a:spcBef>
                        <a:spcAft>
                          <a:spcPts val="0"/>
                        </a:spcAft>
                      </a:pPr>
                      <a:r>
                        <a:rPr lang="en-US" sz="1000" kern="100">
                          <a:effectLst/>
                        </a:rPr>
                        <a:t>40 minutes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53" marR="53553" marT="0" marB="0"/>
                </a:tc>
                <a:extLst>
                  <a:ext uri="{0D108BD9-81ED-4DB2-BD59-A6C34878D82A}">
                    <a16:rowId xmlns:a16="http://schemas.microsoft.com/office/drawing/2014/main" val="782920724"/>
                  </a:ext>
                </a:extLst>
              </a:tr>
            </a:tbl>
          </a:graphicData>
        </a:graphic>
      </p:graphicFrame>
      <p:pic>
        <p:nvPicPr>
          <p:cNvPr id="3074" name="Picture 5">
            <a:extLst>
              <a:ext uri="{FF2B5EF4-FFF2-40B4-BE49-F238E27FC236}">
                <a16:creationId xmlns:a16="http://schemas.microsoft.com/office/drawing/2014/main" id="{BEECFF80-1296-92AF-3A9C-20FE2BCA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71" y="3798369"/>
            <a:ext cx="1093760" cy="639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on a white background&#10;&#10;Description automatically generated">
            <a:extLst>
              <a:ext uri="{FF2B5EF4-FFF2-40B4-BE49-F238E27FC236}">
                <a16:creationId xmlns:a16="http://schemas.microsoft.com/office/drawing/2014/main" id="{B184440B-D865-089D-D011-46060A477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9875" y="507735"/>
            <a:ext cx="885594" cy="885594"/>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B9B584AB-37F0-B822-491E-94F577FDE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9446" y="1601974"/>
            <a:ext cx="885594" cy="779545"/>
          </a:xfrm>
          <a:prstGeom prst="rect">
            <a:avLst/>
          </a:prstGeom>
        </p:spPr>
      </p:pic>
      <p:pic>
        <p:nvPicPr>
          <p:cNvPr id="13" name="Picture 12" descr="A qr code with a few squares&#10;&#10;Description automatically generated">
            <a:extLst>
              <a:ext uri="{FF2B5EF4-FFF2-40B4-BE49-F238E27FC236}">
                <a16:creationId xmlns:a16="http://schemas.microsoft.com/office/drawing/2014/main" id="{70E0E707-C770-136C-9EDC-B9B8360320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9446" y="2519813"/>
            <a:ext cx="885594" cy="779545"/>
          </a:xfrm>
          <a:prstGeom prst="rect">
            <a:avLst/>
          </a:prstGeom>
        </p:spPr>
      </p:pic>
      <p:pic>
        <p:nvPicPr>
          <p:cNvPr id="15" name="Picture 14" descr="A qr code with a few black squares&#10;&#10;Description automatically generated">
            <a:extLst>
              <a:ext uri="{FF2B5EF4-FFF2-40B4-BE49-F238E27FC236}">
                <a16:creationId xmlns:a16="http://schemas.microsoft.com/office/drawing/2014/main" id="{647FC6E6-12DC-9C7A-5B42-3A35E44693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9875" y="3683342"/>
            <a:ext cx="885594" cy="859600"/>
          </a:xfrm>
          <a:prstGeom prst="rect">
            <a:avLst/>
          </a:prstGeom>
        </p:spPr>
      </p:pic>
      <p:pic>
        <p:nvPicPr>
          <p:cNvPr id="17" name="Picture 16" descr="A qr code with a few black squares&#10;&#10;Description automatically generated">
            <a:extLst>
              <a:ext uri="{FF2B5EF4-FFF2-40B4-BE49-F238E27FC236}">
                <a16:creationId xmlns:a16="http://schemas.microsoft.com/office/drawing/2014/main" id="{5541C101-F593-9C35-506D-C5ED7ECB57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9446" y="4669984"/>
            <a:ext cx="885594" cy="885594"/>
          </a:xfrm>
          <a:prstGeom prst="rect">
            <a:avLst/>
          </a:prstGeom>
        </p:spPr>
      </p:pic>
      <p:pic>
        <p:nvPicPr>
          <p:cNvPr id="4" name="Picture 3" descr="A logo with text overlay&#10;&#10;Description automatically generated">
            <a:extLst>
              <a:ext uri="{FF2B5EF4-FFF2-40B4-BE49-F238E27FC236}">
                <a16:creationId xmlns:a16="http://schemas.microsoft.com/office/drawing/2014/main" id="{3C6A4AB3-A1E7-9442-57AD-A007F5C095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4900" y="1654585"/>
            <a:ext cx="708102" cy="663946"/>
          </a:xfrm>
          <a:prstGeom prst="rect">
            <a:avLst/>
          </a:prstGeom>
        </p:spPr>
      </p:pic>
      <p:pic>
        <p:nvPicPr>
          <p:cNvPr id="14" name="Picture 13" descr="A blue and white sign with white text&#10;&#10;Description automatically generated">
            <a:extLst>
              <a:ext uri="{FF2B5EF4-FFF2-40B4-BE49-F238E27FC236}">
                <a16:creationId xmlns:a16="http://schemas.microsoft.com/office/drawing/2014/main" id="{51E40D2E-5AEF-3662-2553-973528118A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248" y="2698447"/>
            <a:ext cx="1533799" cy="361185"/>
          </a:xfrm>
          <a:prstGeom prst="rect">
            <a:avLst/>
          </a:prstGeom>
        </p:spPr>
      </p:pic>
      <p:pic>
        <p:nvPicPr>
          <p:cNvPr id="18" name="Picture 17" descr="A close-up of a logo&#10;&#10;Description automatically generated">
            <a:extLst>
              <a:ext uri="{FF2B5EF4-FFF2-40B4-BE49-F238E27FC236}">
                <a16:creationId xmlns:a16="http://schemas.microsoft.com/office/drawing/2014/main" id="{3170ABE7-9920-C39B-AF49-C4F3B9E64C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2985" y="4720279"/>
            <a:ext cx="1577868" cy="616249"/>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8A89B2-6C4D-D4EE-E69E-84F2974187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1248" y="704653"/>
            <a:ext cx="1451932" cy="434520"/>
          </a:xfrm>
          <a:prstGeom prst="rect">
            <a:avLst/>
          </a:prstGeom>
        </p:spPr>
      </p:pic>
      <p:pic>
        <p:nvPicPr>
          <p:cNvPr id="2" name="Picture 1">
            <a:extLst>
              <a:ext uri="{FF2B5EF4-FFF2-40B4-BE49-F238E27FC236}">
                <a16:creationId xmlns:a16="http://schemas.microsoft.com/office/drawing/2014/main" id="{851E7676-75CC-745B-FECD-717CCE04B9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9511" y="6330748"/>
            <a:ext cx="3180590" cy="338012"/>
          </a:xfrm>
          <a:prstGeom prst="rect">
            <a:avLst/>
          </a:prstGeom>
        </p:spPr>
      </p:pic>
      <p:pic>
        <p:nvPicPr>
          <p:cNvPr id="7" name="Picture 6">
            <a:extLst>
              <a:ext uri="{FF2B5EF4-FFF2-40B4-BE49-F238E27FC236}">
                <a16:creationId xmlns:a16="http://schemas.microsoft.com/office/drawing/2014/main" id="{AD538ECF-C46E-D913-E654-9FDBAD0172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19751" y="6117776"/>
            <a:ext cx="1332029" cy="660787"/>
          </a:xfrm>
          <a:prstGeom prst="rect">
            <a:avLst/>
          </a:prstGeom>
        </p:spPr>
      </p:pic>
    </p:spTree>
    <p:extLst>
      <p:ext uri="{BB962C8B-B14F-4D97-AF65-F5344CB8AC3E}">
        <p14:creationId xmlns:p14="http://schemas.microsoft.com/office/powerpoint/2010/main" val="10615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87" y="153090"/>
            <a:ext cx="10515600" cy="1325563"/>
          </a:xfrm>
        </p:spPr>
        <p:txBody>
          <a:bodyPr>
            <a:normAutofit/>
          </a:bodyPr>
          <a:lstStyle/>
          <a:p>
            <a:r>
              <a:rPr lang="en-US" sz="3600" b="1" cap="none"/>
              <a:t>SHaW Mental Health Contact Information</a:t>
            </a:r>
          </a:p>
        </p:txBody>
      </p:sp>
      <p:sp>
        <p:nvSpPr>
          <p:cNvPr id="3" name="Content Placeholder 2"/>
          <p:cNvSpPr>
            <a:spLocks noGrp="1"/>
          </p:cNvSpPr>
          <p:nvPr>
            <p:ph idx="1"/>
          </p:nvPr>
        </p:nvSpPr>
        <p:spPr>
          <a:xfrm>
            <a:off x="498987" y="1196671"/>
            <a:ext cx="11208774" cy="2103120"/>
          </a:xfrm>
        </p:spPr>
        <p:txBody>
          <a:bodyPr>
            <a:normAutofit/>
          </a:bodyPr>
          <a:lstStyle/>
          <a:p>
            <a:r>
              <a:rPr lang="en-US"/>
              <a:t>Phone: 860-486-4705</a:t>
            </a:r>
          </a:p>
          <a:p>
            <a:r>
              <a:rPr lang="en-US"/>
              <a:t>Website: </a:t>
            </a:r>
            <a:r>
              <a:rPr lang="en-US">
                <a:hlinkClick r:id="rId3"/>
              </a:rPr>
              <a:t>https://studenthealth.uconn.edu/</a:t>
            </a:r>
            <a:endParaRPr lang="en-US"/>
          </a:p>
          <a:p>
            <a:r>
              <a:rPr lang="en-US"/>
              <a:t>Social Media: @</a:t>
            </a:r>
            <a:r>
              <a:rPr lang="en-US" err="1"/>
              <a:t>uconnstudenthealth</a:t>
            </a:r>
            <a:r>
              <a:rPr lang="en-US"/>
              <a:t> </a:t>
            </a:r>
            <a:r>
              <a:rPr lang="en-US" i="1"/>
              <a:t>(Instagram)</a:t>
            </a:r>
          </a:p>
          <a:p>
            <a:pPr marL="0" indent="0">
              <a:buNone/>
            </a:pPr>
            <a:endParaRPr lang="en-US" sz="4800"/>
          </a:p>
          <a:p>
            <a:pPr marL="0" indent="0">
              <a:buNone/>
            </a:pPr>
            <a:endParaRPr lang="en-US" sz="4800"/>
          </a:p>
          <a:p>
            <a:pPr marL="0" indent="0">
              <a:buNone/>
            </a:pPr>
            <a:endParaRPr lang="en-US" sz="4800"/>
          </a:p>
        </p:txBody>
      </p:sp>
      <p:pic>
        <p:nvPicPr>
          <p:cNvPr id="5" name="Picture 4">
            <a:extLst>
              <a:ext uri="{FF2B5EF4-FFF2-40B4-BE49-F238E27FC236}">
                <a16:creationId xmlns:a16="http://schemas.microsoft.com/office/drawing/2014/main" id="{C46FB320-7D5B-0D6A-655D-644802975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705" y="6287710"/>
            <a:ext cx="3180590" cy="338012"/>
          </a:xfrm>
          <a:prstGeom prst="rect">
            <a:avLst/>
          </a:prstGeom>
        </p:spPr>
      </p:pic>
    </p:spTree>
    <p:extLst>
      <p:ext uri="{BB962C8B-B14F-4D97-AF65-F5344CB8AC3E}">
        <p14:creationId xmlns:p14="http://schemas.microsoft.com/office/powerpoint/2010/main" val="100132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F34E-C89F-9965-20C1-C870A529ADE8}"/>
              </a:ext>
            </a:extLst>
          </p:cNvPr>
          <p:cNvSpPr>
            <a:spLocks noGrp="1"/>
          </p:cNvSpPr>
          <p:nvPr>
            <p:ph type="title"/>
          </p:nvPr>
        </p:nvSpPr>
        <p:spPr>
          <a:xfrm>
            <a:off x="499613" y="-200624"/>
            <a:ext cx="10515600" cy="1325563"/>
          </a:xfrm>
        </p:spPr>
        <p:txBody>
          <a:bodyPr/>
          <a:lstStyle/>
          <a:p>
            <a:r>
              <a:rPr lang="en-US">
                <a:ea typeface="Calibri"/>
                <a:cs typeface="Calibri"/>
              </a:rPr>
              <a:t>Graduate Directors</a:t>
            </a:r>
            <a:endParaRPr lang="en-US"/>
          </a:p>
        </p:txBody>
      </p:sp>
      <p:pic>
        <p:nvPicPr>
          <p:cNvPr id="4" name="Picture 3" descr="A person smiling for a picture&#10;&#10;Description automatically generated">
            <a:extLst>
              <a:ext uri="{FF2B5EF4-FFF2-40B4-BE49-F238E27FC236}">
                <a16:creationId xmlns:a16="http://schemas.microsoft.com/office/drawing/2014/main" id="{76E4D2F1-B6B0-F0D6-47A0-BA2E6CEFA30D}"/>
              </a:ext>
            </a:extLst>
          </p:cNvPr>
          <p:cNvPicPr>
            <a:picLocks noChangeAspect="1"/>
          </p:cNvPicPr>
          <p:nvPr/>
        </p:nvPicPr>
        <p:blipFill>
          <a:blip r:embed="rId2"/>
          <a:stretch>
            <a:fillRect/>
          </a:stretch>
        </p:blipFill>
        <p:spPr>
          <a:xfrm>
            <a:off x="332356" y="1469605"/>
            <a:ext cx="2070100" cy="2070100"/>
          </a:xfrm>
          <a:prstGeom prst="rect">
            <a:avLst/>
          </a:prstGeom>
        </p:spPr>
      </p:pic>
      <p:sp>
        <p:nvSpPr>
          <p:cNvPr id="5" name="TextBox 4">
            <a:extLst>
              <a:ext uri="{FF2B5EF4-FFF2-40B4-BE49-F238E27FC236}">
                <a16:creationId xmlns:a16="http://schemas.microsoft.com/office/drawing/2014/main" id="{0C7CF909-81C3-5402-D585-86EAC8DFB2A8}"/>
              </a:ext>
            </a:extLst>
          </p:cNvPr>
          <p:cNvSpPr txBox="1"/>
          <p:nvPr/>
        </p:nvSpPr>
        <p:spPr>
          <a:xfrm>
            <a:off x="330440" y="3924300"/>
            <a:ext cx="23795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ea typeface="+mn-lt"/>
                <a:cs typeface="+mn-lt"/>
              </a:rPr>
              <a:t>Monty Escabi, Ph.D.</a:t>
            </a:r>
            <a:endParaRPr lang="en-US">
              <a:latin typeface="YACgEfOAqSo 0"/>
              <a:ea typeface="+mn-lt"/>
              <a:cs typeface="+mn-lt"/>
            </a:endParaRPr>
          </a:p>
          <a:p>
            <a:r>
              <a:rPr lang="en-US">
                <a:latin typeface="YACgEfOAqSo 0"/>
                <a:ea typeface="+mn-lt"/>
                <a:cs typeface="+mn-lt"/>
              </a:rPr>
              <a:t>Biomedical Engineering</a:t>
            </a:r>
          </a:p>
          <a:p>
            <a:endParaRPr lang="en-US">
              <a:latin typeface="YACgEfOAqSo 0"/>
              <a:ea typeface="Calibri"/>
              <a:cs typeface="Calibri"/>
            </a:endParaRPr>
          </a:p>
        </p:txBody>
      </p:sp>
      <p:pic>
        <p:nvPicPr>
          <p:cNvPr id="6" name="Picture 5" descr="Alexandra Hain, PhD, PE - Assistant Professor - University of Connecticut |  LinkedIn">
            <a:extLst>
              <a:ext uri="{FF2B5EF4-FFF2-40B4-BE49-F238E27FC236}">
                <a16:creationId xmlns:a16="http://schemas.microsoft.com/office/drawing/2014/main" id="{E7FD9CE7-463D-213D-5F7B-CE5B91CEA502}"/>
              </a:ext>
            </a:extLst>
          </p:cNvPr>
          <p:cNvPicPr>
            <a:picLocks noChangeAspect="1"/>
          </p:cNvPicPr>
          <p:nvPr/>
        </p:nvPicPr>
        <p:blipFill>
          <a:blip r:embed="rId3"/>
          <a:stretch>
            <a:fillRect/>
          </a:stretch>
        </p:blipFill>
        <p:spPr>
          <a:xfrm>
            <a:off x="3048000" y="1473200"/>
            <a:ext cx="2209800" cy="2070100"/>
          </a:xfrm>
          <a:prstGeom prst="rect">
            <a:avLst/>
          </a:prstGeom>
        </p:spPr>
      </p:pic>
      <p:sp>
        <p:nvSpPr>
          <p:cNvPr id="7" name="TextBox 6">
            <a:extLst>
              <a:ext uri="{FF2B5EF4-FFF2-40B4-BE49-F238E27FC236}">
                <a16:creationId xmlns:a16="http://schemas.microsoft.com/office/drawing/2014/main" id="{DDF6AF5A-9E53-7EBF-D737-538F87C661E2}"/>
              </a:ext>
            </a:extLst>
          </p:cNvPr>
          <p:cNvSpPr txBox="1"/>
          <p:nvPr/>
        </p:nvSpPr>
        <p:spPr>
          <a:xfrm>
            <a:off x="3162300" y="3924300"/>
            <a:ext cx="21021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ea typeface="Calibri"/>
                <a:cs typeface="Calibri"/>
              </a:rPr>
              <a:t>Alexandra Hain, Ph.D.</a:t>
            </a:r>
          </a:p>
          <a:p>
            <a:r>
              <a:rPr lang="en-US">
                <a:latin typeface="YACgEfOAqSo 0"/>
                <a:ea typeface="Calibri"/>
                <a:cs typeface="Calibri"/>
              </a:rPr>
              <a:t>Civil Engineering</a:t>
            </a:r>
          </a:p>
        </p:txBody>
      </p:sp>
      <p:sp>
        <p:nvSpPr>
          <p:cNvPr id="9" name="TextBox 8">
            <a:extLst>
              <a:ext uri="{FF2B5EF4-FFF2-40B4-BE49-F238E27FC236}">
                <a16:creationId xmlns:a16="http://schemas.microsoft.com/office/drawing/2014/main" id="{C791504B-7014-862B-9DD9-52E226B93441}"/>
              </a:ext>
            </a:extLst>
          </p:cNvPr>
          <p:cNvSpPr txBox="1"/>
          <p:nvPr/>
        </p:nvSpPr>
        <p:spPr>
          <a:xfrm>
            <a:off x="5761726" y="3924300"/>
            <a:ext cx="25586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ea typeface="Calibri"/>
                <a:cs typeface="Calibri"/>
              </a:rPr>
              <a:t>Julian Norato, Ph.D.</a:t>
            </a:r>
          </a:p>
          <a:p>
            <a:r>
              <a:rPr lang="en-US">
                <a:latin typeface="YACgEfOAqSo 0"/>
                <a:ea typeface="Calibri" panose="020F0502020204030204"/>
                <a:cs typeface="Calibri" panose="020F0502020204030204"/>
              </a:rPr>
              <a:t>School of Mechanical, Aerospace, and Manufacturing </a:t>
            </a:r>
            <a:r>
              <a:rPr lang="en-US">
                <a:latin typeface="YACgEfOAqSo 0"/>
                <a:ea typeface="+mn-lt"/>
                <a:cs typeface="+mn-lt"/>
              </a:rPr>
              <a:t>Engineering</a:t>
            </a:r>
          </a:p>
          <a:p>
            <a:endParaRPr lang="en-US">
              <a:latin typeface="YACgEfOAqSo 0"/>
            </a:endParaRPr>
          </a:p>
        </p:txBody>
      </p:sp>
      <p:pic>
        <p:nvPicPr>
          <p:cNvPr id="10" name="Picture 9" descr="featured image">
            <a:extLst>
              <a:ext uri="{FF2B5EF4-FFF2-40B4-BE49-F238E27FC236}">
                <a16:creationId xmlns:a16="http://schemas.microsoft.com/office/drawing/2014/main" id="{E7F72CAE-4C02-7279-341A-3CD8008B7CFD}"/>
              </a:ext>
            </a:extLst>
          </p:cNvPr>
          <p:cNvPicPr>
            <a:picLocks noChangeAspect="1"/>
          </p:cNvPicPr>
          <p:nvPr/>
        </p:nvPicPr>
        <p:blipFill>
          <a:blip r:embed="rId4"/>
          <a:srcRect l="-197" t="6857" b="3838"/>
          <a:stretch/>
        </p:blipFill>
        <p:spPr>
          <a:xfrm>
            <a:off x="5761726" y="1469605"/>
            <a:ext cx="2213875" cy="2071966"/>
          </a:xfrm>
          <a:prstGeom prst="rect">
            <a:avLst/>
          </a:prstGeom>
        </p:spPr>
      </p:pic>
      <p:sp>
        <p:nvSpPr>
          <p:cNvPr id="11" name="TextBox 10">
            <a:extLst>
              <a:ext uri="{FF2B5EF4-FFF2-40B4-BE49-F238E27FC236}">
                <a16:creationId xmlns:a16="http://schemas.microsoft.com/office/drawing/2014/main" id="{EBF54E27-A8C3-88A8-2CF7-B45FFFF70BDC}"/>
              </a:ext>
            </a:extLst>
          </p:cNvPr>
          <p:cNvSpPr txBox="1"/>
          <p:nvPr/>
        </p:nvSpPr>
        <p:spPr>
          <a:xfrm>
            <a:off x="8504686" y="3924300"/>
            <a:ext cx="3203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ea typeface="Calibri"/>
                <a:cs typeface="Calibri"/>
              </a:rPr>
              <a:t>Helena Silva, Ph.D.</a:t>
            </a:r>
          </a:p>
          <a:p>
            <a:r>
              <a:rPr lang="en-US">
                <a:latin typeface="YACgEfOAqSo 0"/>
                <a:ea typeface="Calibri"/>
                <a:cs typeface="Calibri"/>
              </a:rPr>
              <a:t>Electrical &amp; Computer Engineering</a:t>
            </a:r>
          </a:p>
        </p:txBody>
      </p:sp>
      <p:pic>
        <p:nvPicPr>
          <p:cNvPr id="12" name="Picture 11" descr="A person with brown hair&#10;&#10;Description automatically generated">
            <a:extLst>
              <a:ext uri="{FF2B5EF4-FFF2-40B4-BE49-F238E27FC236}">
                <a16:creationId xmlns:a16="http://schemas.microsoft.com/office/drawing/2014/main" id="{FDF8752F-2B90-1E36-1C00-96CC555B17E1}"/>
              </a:ext>
            </a:extLst>
          </p:cNvPr>
          <p:cNvPicPr>
            <a:picLocks noChangeAspect="1"/>
          </p:cNvPicPr>
          <p:nvPr/>
        </p:nvPicPr>
        <p:blipFill>
          <a:blip r:embed="rId5"/>
          <a:srcRect l="-1115" t="3711" b="6234"/>
          <a:stretch/>
        </p:blipFill>
        <p:spPr>
          <a:xfrm>
            <a:off x="8504686" y="1469605"/>
            <a:ext cx="2118864" cy="2064389"/>
          </a:xfrm>
          <a:prstGeom prst="rect">
            <a:avLst/>
          </a:prstGeom>
        </p:spPr>
      </p:pic>
    </p:spTree>
    <p:extLst>
      <p:ext uri="{BB962C8B-B14F-4D97-AF65-F5344CB8AC3E}">
        <p14:creationId xmlns:p14="http://schemas.microsoft.com/office/powerpoint/2010/main" val="2404564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onitor, dark, television, indoor&#10;&#10;Description generated with very high confidence">
            <a:extLst>
              <a:ext uri="{FF2B5EF4-FFF2-40B4-BE49-F238E27FC236}">
                <a16:creationId xmlns:a16="http://schemas.microsoft.com/office/drawing/2014/main" id="{104D6006-D990-4CC8-B374-CA8EE1216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651" y="-365513"/>
            <a:ext cx="4991100" cy="77368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312"/>
            <a:ext cx="4991100" cy="7736882"/>
          </a:xfrm>
          <a:prstGeom prst="rect">
            <a:avLst/>
          </a:prstGeom>
        </p:spPr>
      </p:pic>
      <p:pic>
        <p:nvPicPr>
          <p:cNvPr id="8" name="Picture 8" descr="A sign on the side of a fence&#10;&#10;Description generated with very high confidence">
            <a:extLst>
              <a:ext uri="{FF2B5EF4-FFF2-40B4-BE49-F238E27FC236}">
                <a16:creationId xmlns:a16="http://schemas.microsoft.com/office/drawing/2014/main" id="{15F28646-D90E-46B5-959C-9398430F01AE}"/>
              </a:ext>
            </a:extLst>
          </p:cNvPr>
          <p:cNvPicPr>
            <a:picLocks noChangeAspect="1"/>
          </p:cNvPicPr>
          <p:nvPr/>
        </p:nvPicPr>
        <p:blipFill>
          <a:blip r:embed="rId4"/>
          <a:stretch>
            <a:fillRect/>
          </a:stretch>
        </p:blipFill>
        <p:spPr>
          <a:xfrm>
            <a:off x="1056323" y="0"/>
            <a:ext cx="10423492" cy="6873791"/>
          </a:xfrm>
          <a:prstGeom prst="rect">
            <a:avLst/>
          </a:prstGeom>
        </p:spPr>
      </p:pic>
    </p:spTree>
    <p:extLst>
      <p:ext uri="{BB962C8B-B14F-4D97-AF65-F5344CB8AC3E}">
        <p14:creationId xmlns:p14="http://schemas.microsoft.com/office/powerpoint/2010/main" val="3252850813"/>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C60E-7476-4DFD-93FF-8DC3196A064D}"/>
              </a:ext>
            </a:extLst>
          </p:cNvPr>
          <p:cNvSpPr>
            <a:spLocks noGrp="1"/>
          </p:cNvSpPr>
          <p:nvPr>
            <p:ph type="ctrTitle"/>
          </p:nvPr>
        </p:nvSpPr>
        <p:spPr/>
        <p:txBody>
          <a:bodyPr>
            <a:normAutofit fontScale="90000"/>
          </a:bodyPr>
          <a:lstStyle/>
          <a:p>
            <a:br>
              <a:rPr lang="en-US"/>
            </a:br>
            <a:endParaRPr lang="en-US"/>
          </a:p>
        </p:txBody>
      </p:sp>
      <p:sp>
        <p:nvSpPr>
          <p:cNvPr id="4" name="TextBox 3">
            <a:extLst>
              <a:ext uri="{FF2B5EF4-FFF2-40B4-BE49-F238E27FC236}">
                <a16:creationId xmlns:a16="http://schemas.microsoft.com/office/drawing/2014/main" id="{FB178ADF-91BB-46C4-8E3E-24BAF873664C}"/>
              </a:ext>
            </a:extLst>
          </p:cNvPr>
          <p:cNvSpPr txBox="1"/>
          <p:nvPr/>
        </p:nvSpPr>
        <p:spPr>
          <a:xfrm>
            <a:off x="4012941" y="2721821"/>
            <a:ext cx="4679302" cy="1200329"/>
          </a:xfrm>
          <a:prstGeom prst="rect">
            <a:avLst/>
          </a:prstGeom>
          <a:noFill/>
        </p:spPr>
        <p:txBody>
          <a:bodyPr wrap="square">
            <a:spAutoFit/>
          </a:bodyPr>
          <a:lstStyle/>
          <a:p>
            <a:r>
              <a:rPr lang="en" sz="7200" b="1">
                <a:solidFill>
                  <a:schemeClr val="tx1">
                    <a:lumMod val="90000"/>
                    <a:lumOff val="10000"/>
                  </a:schemeClr>
                </a:solidFill>
              </a:rPr>
              <a:t>Questions?</a:t>
            </a:r>
            <a:endParaRPr lang="en-US" sz="7200"/>
          </a:p>
        </p:txBody>
      </p:sp>
    </p:spTree>
    <p:extLst>
      <p:ext uri="{BB962C8B-B14F-4D97-AF65-F5344CB8AC3E}">
        <p14:creationId xmlns:p14="http://schemas.microsoft.com/office/powerpoint/2010/main" val="4079074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371597" y="348865"/>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p>
        </p:txBody>
      </p:sp>
      <p:graphicFrame>
        <p:nvGraphicFramePr>
          <p:cNvPr id="4" name="Content Placeholder 4">
            <a:extLst>
              <a:ext uri="{FF2B5EF4-FFF2-40B4-BE49-F238E27FC236}">
                <a16:creationId xmlns:a16="http://schemas.microsoft.com/office/drawing/2014/main" id="{C105C196-B0A3-4447-A385-C0954A31250A}"/>
              </a:ext>
            </a:extLst>
          </p:cNvPr>
          <p:cNvGraphicFramePr>
            <a:graphicFrameLocks noGrp="1"/>
          </p:cNvGraphicFramePr>
          <p:nvPr/>
        </p:nvGraphicFramePr>
        <p:xfrm>
          <a:off x="592123" y="643824"/>
          <a:ext cx="11010207" cy="454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Arrow: Left 33">
            <a:extLst>
              <a:ext uri="{FF2B5EF4-FFF2-40B4-BE49-F238E27FC236}">
                <a16:creationId xmlns:a16="http://schemas.microsoft.com/office/drawing/2014/main" id="{BBD7F44E-73DB-59EA-FF63-64C04215F04D}"/>
              </a:ext>
            </a:extLst>
          </p:cNvPr>
          <p:cNvSpPr/>
          <p:nvPr/>
        </p:nvSpPr>
        <p:spPr>
          <a:xfrm>
            <a:off x="10784046" y="2476648"/>
            <a:ext cx="1062181" cy="877454"/>
          </a:xfrm>
          <a:prstGeom prst="lef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412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279233" y="926138"/>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r>
              <a:rPr lang="en-US" sz="4000">
                <a:solidFill>
                  <a:srgbClr val="000000"/>
                </a:solidFill>
                <a:latin typeface="Times"/>
                <a:cs typeface="Times"/>
              </a:rPr>
              <a:t> </a:t>
            </a:r>
            <a:endParaRPr lang="en-US" sz="4000" b="1" kern="1200">
              <a:latin typeface="+mj-lt"/>
              <a:ea typeface="+mj-ea"/>
              <a:cs typeface="+mj-cs"/>
            </a:endParaRPr>
          </a:p>
        </p:txBody>
      </p:sp>
      <p:graphicFrame>
        <p:nvGraphicFramePr>
          <p:cNvPr id="51" name="Content Placeholder 4">
            <a:extLst>
              <a:ext uri="{FF2B5EF4-FFF2-40B4-BE49-F238E27FC236}">
                <a16:creationId xmlns:a16="http://schemas.microsoft.com/office/drawing/2014/main" id="{549E51DA-8189-4F94-154C-5B015694304A}"/>
              </a:ext>
            </a:extLst>
          </p:cNvPr>
          <p:cNvGraphicFramePr>
            <a:graphicFrameLocks noGrp="1"/>
          </p:cNvGraphicFramePr>
          <p:nvPr>
            <p:extLst>
              <p:ext uri="{D42A27DB-BD31-4B8C-83A1-F6EECF244321}">
                <p14:modId xmlns:p14="http://schemas.microsoft.com/office/powerpoint/2010/main" val="2734648211"/>
              </p:ext>
            </p:extLst>
          </p:nvPr>
        </p:nvGraphicFramePr>
        <p:xfrm>
          <a:off x="5331306" y="503040"/>
          <a:ext cx="6250206" cy="4823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 name="Title 3">
            <a:extLst>
              <a:ext uri="{FF2B5EF4-FFF2-40B4-BE49-F238E27FC236}">
                <a16:creationId xmlns:a16="http://schemas.microsoft.com/office/drawing/2014/main" id="{F715A329-836B-DEAB-963F-527583714C0F}"/>
              </a:ext>
            </a:extLst>
          </p:cNvPr>
          <p:cNvSpPr>
            <a:spLocks noGrp="1"/>
          </p:cNvSpPr>
          <p:nvPr/>
        </p:nvSpPr>
        <p:spPr>
          <a:xfrm>
            <a:off x="797314" y="500483"/>
            <a:ext cx="3587552" cy="4609997"/>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algn="ctr" defTabSz="914400">
              <a:lnSpc>
                <a:spcPct val="90000"/>
              </a:lnSpc>
              <a:spcAft>
                <a:spcPts val="600"/>
              </a:spcAft>
            </a:pPr>
            <a:r>
              <a:rPr lang="en-US" sz="5200" b="1">
                <a:solidFill>
                  <a:schemeClr val="accent1">
                    <a:lumMod val="49000"/>
                  </a:schemeClr>
                </a:solidFill>
              </a:rPr>
              <a:t> </a:t>
            </a:r>
            <a:endParaRPr lang="en-US">
              <a:solidFill>
                <a:schemeClr val="accent1">
                  <a:lumMod val="49000"/>
                </a:schemeClr>
              </a:solidFill>
            </a:endParaRPr>
          </a:p>
        </p:txBody>
      </p:sp>
      <p:sp>
        <p:nvSpPr>
          <p:cNvPr id="589" name="TextBox 588">
            <a:extLst>
              <a:ext uri="{FF2B5EF4-FFF2-40B4-BE49-F238E27FC236}">
                <a16:creationId xmlns:a16="http://schemas.microsoft.com/office/drawing/2014/main" id="{FD883AAE-8404-B82F-FC7A-51B906951392}"/>
              </a:ext>
            </a:extLst>
          </p:cNvPr>
          <p:cNvSpPr txBox="1"/>
          <p:nvPr/>
        </p:nvSpPr>
        <p:spPr>
          <a:xfrm>
            <a:off x="797169" y="1923888"/>
            <a:ext cx="39350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accent1">
                    <a:lumMod val="49000"/>
                  </a:schemeClr>
                </a:solidFill>
                <a:latin typeface="Calibri"/>
                <a:ea typeface="Calibri"/>
                <a:cs typeface="Calibri"/>
              </a:rPr>
              <a:t>Navigating Grad School</a:t>
            </a:r>
          </a:p>
        </p:txBody>
      </p:sp>
    </p:spTree>
    <p:extLst>
      <p:ext uri="{BB962C8B-B14F-4D97-AF65-F5344CB8AC3E}">
        <p14:creationId xmlns:p14="http://schemas.microsoft.com/office/powerpoint/2010/main" val="1289531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 descr="A group of people standing around a table&#10;&#10;Description automatically generated">
            <a:extLst>
              <a:ext uri="{FF2B5EF4-FFF2-40B4-BE49-F238E27FC236}">
                <a16:creationId xmlns:a16="http://schemas.microsoft.com/office/drawing/2014/main" id="{18A81A68-8D8E-28E0-C54F-62F17DFF82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contrast="13000"/>
                    </a14:imgEffect>
                  </a14:imgLayer>
                </a14:imgProps>
              </a:ext>
            </a:extLst>
          </a:blip>
          <a:srcRect r="14105" b="9091"/>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38FC9257-DCC5-320F-9B61-033F109BD22F}"/>
              </a:ext>
            </a:extLst>
          </p:cNvPr>
          <p:cNvSpPr txBox="1"/>
          <p:nvPr/>
        </p:nvSpPr>
        <p:spPr>
          <a:xfrm>
            <a:off x="477981" y="1122363"/>
            <a:ext cx="4023360" cy="320413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4800" b="1">
                <a:latin typeface="+mj-lt"/>
                <a:ea typeface="+mj-ea"/>
                <a:cs typeface="+mj-cs"/>
              </a:rPr>
              <a:t>Graduate Student Leaders</a:t>
            </a:r>
          </a:p>
          <a:p>
            <a:pPr>
              <a:lnSpc>
                <a:spcPct val="90000"/>
              </a:lnSpc>
              <a:spcBef>
                <a:spcPct val="0"/>
              </a:spcBef>
              <a:spcAft>
                <a:spcPts val="600"/>
              </a:spcAft>
              <a:defRPr/>
            </a:pPr>
            <a:endParaRPr lang="en-US" sz="4800" b="1">
              <a:latin typeface="+mj-lt"/>
              <a:ea typeface="+mj-ea"/>
              <a:cs typeface="+mj-cs"/>
            </a:endParaRPr>
          </a:p>
        </p:txBody>
      </p:sp>
      <p:sp>
        <p:nvSpPr>
          <p:cNvPr id="3" name="Content Placeholder 2">
            <a:extLst>
              <a:ext uri="{FF2B5EF4-FFF2-40B4-BE49-F238E27FC236}">
                <a16:creationId xmlns:a16="http://schemas.microsoft.com/office/drawing/2014/main" id="{1C76D1B9-EDBE-0E22-4AC8-38DBF1D00774}"/>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a:solidFill>
                  <a:schemeClr val="tx1"/>
                </a:solidFill>
              </a:rPr>
              <a:t> </a:t>
            </a:r>
          </a:p>
        </p:txBody>
      </p:sp>
      <p:sp>
        <p:nvSpPr>
          <p:cNvPr id="38" name="Rectangle 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89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1" y="1815961"/>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pc="150">
                <a:solidFill>
                  <a:schemeClr val="bg1"/>
                </a:solidFill>
                <a:latin typeface="+mn-lt"/>
                <a:ea typeface="Gotham Narrow Book" charset="0"/>
                <a:cs typeface="Gotham Narrow Book" charset="0"/>
              </a:rPr>
              <a:t>Welcome</a:t>
            </a:r>
          </a:p>
          <a:p>
            <a:pPr algn="ctr"/>
            <a:r>
              <a:rPr lang="en-US" sz="2400" b="1" spc="150">
                <a:solidFill>
                  <a:schemeClr val="bg1"/>
                </a:solidFill>
                <a:latin typeface="+mn-lt"/>
                <a:ea typeface="Gotham Narrow Book" charset="0"/>
                <a:cs typeface="Gotham Narrow Book" charset="0"/>
              </a:rPr>
              <a:t>To</a:t>
            </a:r>
          </a:p>
          <a:p>
            <a:pPr algn="ctr"/>
            <a:r>
              <a:rPr lang="en-US" sz="3600" b="1" spc="150">
                <a:solidFill>
                  <a:schemeClr val="bg1"/>
                </a:solidFill>
                <a:latin typeface="+mn-lt"/>
                <a:ea typeface="Gotham Narrow Book" charset="0"/>
                <a:cs typeface="Gotham Narrow Book" charset="0"/>
              </a:rPr>
              <a:t>Student Association of Graduate Engineers (SAGE)</a:t>
            </a:r>
          </a:p>
        </p:txBody>
      </p:sp>
      <p:pic>
        <p:nvPicPr>
          <p:cNvPr id="2" name="Google Shape;29;g260d2882fed_0_1158" descr="Logo&#10;&#10;Description automatically generated">
            <a:extLst>
              <a:ext uri="{FF2B5EF4-FFF2-40B4-BE49-F238E27FC236}">
                <a16:creationId xmlns:a16="http://schemas.microsoft.com/office/drawing/2014/main" id="{2C3B5399-F156-9155-3187-2FC80AF47EA9}"/>
              </a:ext>
            </a:extLst>
          </p:cNvPr>
          <p:cNvPicPr preferRelativeResize="0"/>
          <p:nvPr/>
        </p:nvPicPr>
        <p:blipFill rotWithShape="1">
          <a:blip r:embed="rId3">
            <a:alphaModFix/>
          </a:blip>
          <a:srcRect/>
          <a:stretch/>
        </p:blipFill>
        <p:spPr>
          <a:xfrm>
            <a:off x="0" y="0"/>
            <a:ext cx="1643791" cy="1451525"/>
          </a:xfrm>
          <a:prstGeom prst="rect">
            <a:avLst/>
          </a:prstGeom>
          <a:noFill/>
          <a:ln>
            <a:noFill/>
          </a:ln>
        </p:spPr>
      </p:pic>
    </p:spTree>
    <p:extLst>
      <p:ext uri="{BB962C8B-B14F-4D97-AF65-F5344CB8AC3E}">
        <p14:creationId xmlns:p14="http://schemas.microsoft.com/office/powerpoint/2010/main" val="3215980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76909-77ED-A283-42A9-18E551AF1942}"/>
              </a:ext>
            </a:extLst>
          </p:cNvPr>
          <p:cNvSpPr>
            <a:spLocks noGrp="1"/>
          </p:cNvSpPr>
          <p:nvPr>
            <p:ph idx="1"/>
          </p:nvPr>
        </p:nvSpPr>
        <p:spPr>
          <a:xfrm>
            <a:off x="185652" y="1556683"/>
            <a:ext cx="7745505" cy="4351338"/>
          </a:xfrm>
        </p:spPr>
        <p:txBody>
          <a:bodyPr>
            <a:normAutofit/>
          </a:bodyPr>
          <a:lstStyle/>
          <a:p>
            <a:pPr marL="0" lvl="0" indent="0" algn="l" rtl="0">
              <a:lnSpc>
                <a:spcPct val="90000"/>
              </a:lnSpc>
              <a:spcBef>
                <a:spcPts val="0"/>
              </a:spcBef>
              <a:spcAft>
                <a:spcPts val="0"/>
              </a:spcAft>
              <a:buClr>
                <a:schemeClr val="lt1"/>
              </a:buClr>
              <a:buSzPts val="2800"/>
              <a:buNone/>
            </a:pPr>
            <a:r>
              <a:rPr lang="en-US" sz="2400" b="1">
                <a:ea typeface="Times New Roman"/>
                <a:cs typeface="Times New Roman"/>
                <a:sym typeface="Times New Roman"/>
              </a:rPr>
              <a:t>Who are we?</a:t>
            </a:r>
            <a:endParaRPr lang="en-US" sz="2400"/>
          </a:p>
          <a:p>
            <a:pPr marL="0" lvl="0" indent="0" algn="l" rtl="0">
              <a:lnSpc>
                <a:spcPct val="90000"/>
              </a:lnSpc>
              <a:spcBef>
                <a:spcPts val="1000"/>
              </a:spcBef>
              <a:spcAft>
                <a:spcPts val="0"/>
              </a:spcAft>
              <a:buClr>
                <a:schemeClr val="lt1"/>
              </a:buClr>
              <a:buSzPts val="2800"/>
              <a:buNone/>
            </a:pPr>
            <a:r>
              <a:rPr lang="en-US" sz="2400">
                <a:ea typeface="Times New Roman"/>
                <a:cs typeface="Times New Roman"/>
                <a:sym typeface="Times New Roman"/>
              </a:rPr>
              <a:t>An organization for the graduate students of all engineering programs</a:t>
            </a:r>
          </a:p>
          <a:p>
            <a:pPr marL="0" lvl="0" indent="0" algn="l" rtl="0">
              <a:lnSpc>
                <a:spcPct val="90000"/>
              </a:lnSpc>
              <a:spcBef>
                <a:spcPts val="1800"/>
              </a:spcBef>
              <a:spcAft>
                <a:spcPts val="0"/>
              </a:spcAft>
              <a:buClr>
                <a:schemeClr val="lt1"/>
              </a:buClr>
              <a:buSzPts val="2800"/>
              <a:buNone/>
            </a:pPr>
            <a:r>
              <a:rPr lang="en-US" sz="2400" b="1">
                <a:ea typeface="Times New Roman"/>
                <a:cs typeface="Times New Roman"/>
                <a:sym typeface="Times New Roman"/>
              </a:rPr>
              <a:t>What do we do?</a:t>
            </a:r>
            <a:endParaRPr lang="en-US" sz="2400"/>
          </a:p>
          <a:p>
            <a:pPr marL="0" lvl="0" indent="0" algn="l" rtl="0">
              <a:lnSpc>
                <a:spcPct val="90000"/>
              </a:lnSpc>
              <a:spcBef>
                <a:spcPts val="1000"/>
              </a:spcBef>
              <a:spcAft>
                <a:spcPts val="0"/>
              </a:spcAft>
              <a:buClr>
                <a:schemeClr val="lt1"/>
              </a:buClr>
              <a:buSzPts val="2800"/>
              <a:buNone/>
            </a:pPr>
            <a:r>
              <a:rPr lang="en-US" sz="2400">
                <a:ea typeface="Times New Roman"/>
                <a:cs typeface="Times New Roman"/>
                <a:sym typeface="Times New Roman"/>
              </a:rPr>
              <a:t>Host workshops, social events, &amp; professional development programs</a:t>
            </a:r>
          </a:p>
          <a:p>
            <a:pPr marL="0" lvl="0" indent="0" algn="l" rtl="0">
              <a:spcBef>
                <a:spcPts val="1800"/>
              </a:spcBef>
              <a:spcAft>
                <a:spcPts val="0"/>
              </a:spcAft>
              <a:buClr>
                <a:schemeClr val="lt1"/>
              </a:buClr>
              <a:buSzPts val="2800"/>
              <a:buFont typeface="Arial"/>
              <a:buNone/>
            </a:pPr>
            <a:r>
              <a:rPr lang="en-US" sz="2400" b="1">
                <a:ea typeface="Times New Roman"/>
                <a:cs typeface="Times New Roman"/>
                <a:sym typeface="Times New Roman"/>
              </a:rPr>
              <a:t>What are the benefits of SAGE membership?</a:t>
            </a:r>
            <a:endParaRPr lang="en-US" sz="2400"/>
          </a:p>
          <a:p>
            <a:pPr marL="0" lvl="0" indent="0" algn="l" rtl="0">
              <a:spcBef>
                <a:spcPts val="1000"/>
              </a:spcBef>
              <a:spcAft>
                <a:spcPts val="0"/>
              </a:spcAft>
              <a:buClr>
                <a:schemeClr val="lt1"/>
              </a:buClr>
              <a:buSzPts val="2800"/>
              <a:buNone/>
            </a:pPr>
            <a:r>
              <a:rPr lang="en-US" sz="2400">
                <a:ea typeface="Times New Roman"/>
                <a:cs typeface="Times New Roman"/>
                <a:sym typeface="Times New Roman"/>
              </a:rPr>
              <a:t>We help students to develop professional skills, connect with professional networks, engage in fun-activities with peers and much more!  </a:t>
            </a:r>
          </a:p>
          <a:p>
            <a:pPr marL="0" indent="0">
              <a:buNone/>
            </a:pPr>
            <a:endParaRPr lang="en-US" sz="2400"/>
          </a:p>
        </p:txBody>
      </p:sp>
      <p:sp>
        <p:nvSpPr>
          <p:cNvPr id="4" name="Google Shape;30;g260d2882fed_0_1158">
            <a:extLst>
              <a:ext uri="{FF2B5EF4-FFF2-40B4-BE49-F238E27FC236}">
                <a16:creationId xmlns:a16="http://schemas.microsoft.com/office/drawing/2014/main" id="{FF992A76-0D5E-E750-354B-24A563219627}"/>
              </a:ext>
            </a:extLst>
          </p:cNvPr>
          <p:cNvSpPr txBox="1"/>
          <p:nvPr/>
        </p:nvSpPr>
        <p:spPr>
          <a:xfrm>
            <a:off x="7931157" y="314000"/>
            <a:ext cx="4114800" cy="168513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lt1"/>
              </a:buClr>
              <a:buSzPts val="2800"/>
              <a:buFont typeface="Arial"/>
              <a:buNone/>
            </a:pPr>
            <a:r>
              <a:rPr lang="en-US" sz="2100" b="1">
                <a:solidFill>
                  <a:schemeClr val="dk1"/>
                </a:solidFill>
                <a:latin typeface="Times New Roman"/>
                <a:ea typeface="Times New Roman"/>
                <a:cs typeface="Times New Roman"/>
                <a:sym typeface="Times New Roman"/>
              </a:rPr>
              <a:t>Follow us on Instagram and Facebook or email us to be added to our mailing list for the updates of future events!</a:t>
            </a:r>
            <a:endParaRPr sz="2100" b="1">
              <a:solidFill>
                <a:schemeClr val="dk1"/>
              </a:solidFill>
              <a:latin typeface="Times New Roman"/>
              <a:ea typeface="Times New Roman"/>
              <a:cs typeface="Times New Roman"/>
              <a:sym typeface="Times New Roman"/>
            </a:endParaRPr>
          </a:p>
        </p:txBody>
      </p:sp>
      <p:pic>
        <p:nvPicPr>
          <p:cNvPr id="5" name="Google Shape;28;g260d2882fed_0_1158" descr="Qr code&#10;&#10;Description automatically generated">
            <a:extLst>
              <a:ext uri="{FF2B5EF4-FFF2-40B4-BE49-F238E27FC236}">
                <a16:creationId xmlns:a16="http://schemas.microsoft.com/office/drawing/2014/main" id="{32576E48-43D9-A313-15BD-9398800E7925}"/>
              </a:ext>
            </a:extLst>
          </p:cNvPr>
          <p:cNvPicPr preferRelativeResize="0"/>
          <p:nvPr/>
        </p:nvPicPr>
        <p:blipFill rotWithShape="1">
          <a:blip r:embed="rId2">
            <a:alphaModFix/>
          </a:blip>
          <a:srcRect/>
          <a:stretch/>
        </p:blipFill>
        <p:spPr>
          <a:xfrm>
            <a:off x="9130839" y="1893923"/>
            <a:ext cx="2050275" cy="2050275"/>
          </a:xfrm>
          <a:prstGeom prst="rect">
            <a:avLst/>
          </a:prstGeom>
          <a:noFill/>
          <a:ln>
            <a:noFill/>
          </a:ln>
        </p:spPr>
      </p:pic>
      <p:pic>
        <p:nvPicPr>
          <p:cNvPr id="6" name="Google Shape;27;g260d2882fed_0_1158" descr="Graphical user interface, text, application&#10;&#10;Description automatically generated">
            <a:extLst>
              <a:ext uri="{FF2B5EF4-FFF2-40B4-BE49-F238E27FC236}">
                <a16:creationId xmlns:a16="http://schemas.microsoft.com/office/drawing/2014/main" id="{6186BA55-B801-AA6B-058F-3C8E6DAB0210}"/>
              </a:ext>
            </a:extLst>
          </p:cNvPr>
          <p:cNvPicPr preferRelativeResize="0"/>
          <p:nvPr/>
        </p:nvPicPr>
        <p:blipFill rotWithShape="1">
          <a:blip r:embed="rId3">
            <a:alphaModFix/>
          </a:blip>
          <a:srcRect t="28603"/>
          <a:stretch/>
        </p:blipFill>
        <p:spPr>
          <a:xfrm>
            <a:off x="8838753" y="3944198"/>
            <a:ext cx="3097753" cy="1036343"/>
          </a:xfrm>
          <a:prstGeom prst="rect">
            <a:avLst/>
          </a:prstGeom>
          <a:noFill/>
          <a:ln>
            <a:noFill/>
          </a:ln>
        </p:spPr>
      </p:pic>
      <p:pic>
        <p:nvPicPr>
          <p:cNvPr id="7" name="Google Shape;29;g260d2882fed_0_1158" descr="Logo&#10;&#10;Description automatically generated">
            <a:extLst>
              <a:ext uri="{FF2B5EF4-FFF2-40B4-BE49-F238E27FC236}">
                <a16:creationId xmlns:a16="http://schemas.microsoft.com/office/drawing/2014/main" id="{C95780B9-CF3F-E6AC-8F73-E0E30C471A6F}"/>
              </a:ext>
            </a:extLst>
          </p:cNvPr>
          <p:cNvPicPr preferRelativeResize="0"/>
          <p:nvPr/>
        </p:nvPicPr>
        <p:blipFill rotWithShape="1">
          <a:blip r:embed="rId4">
            <a:alphaModFix/>
          </a:blip>
          <a:srcRect/>
          <a:stretch/>
        </p:blipFill>
        <p:spPr>
          <a:xfrm>
            <a:off x="0" y="0"/>
            <a:ext cx="1643791" cy="1451525"/>
          </a:xfrm>
          <a:prstGeom prst="rect">
            <a:avLst/>
          </a:prstGeom>
          <a:noFill/>
          <a:ln>
            <a:noFill/>
          </a:ln>
        </p:spPr>
      </p:pic>
    </p:spTree>
    <p:extLst>
      <p:ext uri="{BB962C8B-B14F-4D97-AF65-F5344CB8AC3E}">
        <p14:creationId xmlns:p14="http://schemas.microsoft.com/office/powerpoint/2010/main" val="1349802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85338F-3228-0BF4-970F-9C9339E31615}"/>
              </a:ext>
            </a:extLst>
          </p:cNvPr>
          <p:cNvSpPr/>
          <p:nvPr/>
        </p:nvSpPr>
        <p:spPr>
          <a:xfrm>
            <a:off x="0" y="1"/>
            <a:ext cx="12192000" cy="1097280"/>
          </a:xfrm>
          <a:prstGeom prst="rect">
            <a:avLst/>
          </a:prstGeom>
          <a:solidFill>
            <a:srgbClr val="E2CD68"/>
          </a:solidFill>
          <a:ln>
            <a:solidFill>
              <a:srgbClr val="E2CD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5C5579"/>
                </a:solidFill>
                <a:ea typeface="Calibri" panose="020F0502020204030204" pitchFamily="34" charset="0"/>
                <a:cs typeface="Calibri" panose="020F0502020204030204" pitchFamily="34" charset="0"/>
              </a:rPr>
              <a:t>Graduate Society of Women Engineers</a:t>
            </a:r>
          </a:p>
        </p:txBody>
      </p:sp>
      <p:sp>
        <p:nvSpPr>
          <p:cNvPr id="5" name="Rectangle 4">
            <a:extLst>
              <a:ext uri="{FF2B5EF4-FFF2-40B4-BE49-F238E27FC236}">
                <a16:creationId xmlns:a16="http://schemas.microsoft.com/office/drawing/2014/main" id="{38ACB4CC-D48F-5150-57D9-EF707A959CE5}"/>
              </a:ext>
            </a:extLst>
          </p:cNvPr>
          <p:cNvSpPr/>
          <p:nvPr/>
        </p:nvSpPr>
        <p:spPr>
          <a:xfrm>
            <a:off x="1891" y="1108856"/>
            <a:ext cx="6096000" cy="461665"/>
          </a:xfrm>
          <a:prstGeom prst="rect">
            <a:avLst/>
          </a:prstGeom>
          <a:solidFill>
            <a:srgbClr val="5C5579"/>
          </a:solidFill>
        </p:spPr>
        <p:txBody>
          <a:bodyPr wrap="square">
            <a:spAutoFit/>
          </a:bodyPr>
          <a:lstStyle/>
          <a:p>
            <a:pPr algn="ctr"/>
            <a:r>
              <a:rPr lang="en-US" sz="2400" b="1">
                <a:solidFill>
                  <a:schemeClr val="bg1"/>
                </a:solidFill>
              </a:rPr>
              <a:t>Who We Are</a:t>
            </a:r>
          </a:p>
        </p:txBody>
      </p:sp>
      <p:sp>
        <p:nvSpPr>
          <p:cNvPr id="6" name="Rectangle 5">
            <a:extLst>
              <a:ext uri="{FF2B5EF4-FFF2-40B4-BE49-F238E27FC236}">
                <a16:creationId xmlns:a16="http://schemas.microsoft.com/office/drawing/2014/main" id="{0F98A213-D849-229C-68A3-13928EFEFB60}"/>
              </a:ext>
            </a:extLst>
          </p:cNvPr>
          <p:cNvSpPr/>
          <p:nvPr/>
        </p:nvSpPr>
        <p:spPr>
          <a:xfrm rot="10800000" flipV="1">
            <a:off x="-1" y="1591235"/>
            <a:ext cx="6094108" cy="1323439"/>
          </a:xfrm>
          <a:prstGeom prst="rect">
            <a:avLst/>
          </a:prstGeom>
          <a:solidFill>
            <a:schemeClr val="bg1"/>
          </a:solidFill>
          <a:ln>
            <a:solidFill>
              <a:srgbClr val="A9A9AA"/>
            </a:solidFill>
          </a:ln>
        </p:spPr>
        <p:txBody>
          <a:bodyPr wrap="square" lIns="91440" tIns="45720" rIns="91440" bIns="45720" anchor="t">
            <a:spAutoFit/>
          </a:bodyPr>
          <a:lstStyle/>
          <a:p>
            <a:pPr algn="ctr"/>
            <a:r>
              <a:rPr lang="en-US" sz="1600">
                <a:solidFill>
                  <a:srgbClr val="5C5579"/>
                </a:solidFill>
              </a:rPr>
              <a:t>We aim to empower graduate women engineers and in STEM to find an inclusive community, develop their career and research academic skills, and achieve their full potential. We celebrate the intersectionality of all our individual identities to bring a sense of belonging and advocacy in our respective fields. </a:t>
            </a:r>
          </a:p>
        </p:txBody>
      </p:sp>
      <p:grpSp>
        <p:nvGrpSpPr>
          <p:cNvPr id="25" name="Group 24">
            <a:extLst>
              <a:ext uri="{FF2B5EF4-FFF2-40B4-BE49-F238E27FC236}">
                <a16:creationId xmlns:a16="http://schemas.microsoft.com/office/drawing/2014/main" id="{F6EEE083-DB5C-8D7E-3830-7EF04AAF62F5}"/>
              </a:ext>
            </a:extLst>
          </p:cNvPr>
          <p:cNvGrpSpPr/>
          <p:nvPr/>
        </p:nvGrpSpPr>
        <p:grpSpPr>
          <a:xfrm>
            <a:off x="572663" y="2932031"/>
            <a:ext cx="4938627" cy="4038391"/>
            <a:chOff x="1011767" y="2887877"/>
            <a:chExt cx="4938627" cy="4038391"/>
          </a:xfrm>
        </p:grpSpPr>
        <p:pic>
          <p:nvPicPr>
            <p:cNvPr id="9" name="Picture 8">
              <a:extLst>
                <a:ext uri="{FF2B5EF4-FFF2-40B4-BE49-F238E27FC236}">
                  <a16:creationId xmlns:a16="http://schemas.microsoft.com/office/drawing/2014/main" id="{81CDB8D9-4E10-B1E4-0D74-4D44F9BA356E}"/>
                </a:ext>
              </a:extLst>
            </p:cNvPr>
            <p:cNvPicPr>
              <a:picLocks noChangeAspect="1"/>
            </p:cNvPicPr>
            <p:nvPr/>
          </p:nvPicPr>
          <p:blipFill>
            <a:blip r:embed="rId2"/>
            <a:stretch>
              <a:fillRect/>
            </a:stretch>
          </p:blipFill>
          <p:spPr>
            <a:xfrm>
              <a:off x="3419035" y="2887877"/>
              <a:ext cx="2531359" cy="1965254"/>
            </a:xfrm>
            <a:prstGeom prst="rect">
              <a:avLst/>
            </a:prstGeom>
          </p:spPr>
        </p:pic>
        <p:pic>
          <p:nvPicPr>
            <p:cNvPr id="10" name="Picture 9">
              <a:extLst>
                <a:ext uri="{FF2B5EF4-FFF2-40B4-BE49-F238E27FC236}">
                  <a16:creationId xmlns:a16="http://schemas.microsoft.com/office/drawing/2014/main" id="{D8FDD863-1DFA-B3FD-9A54-8CEE8A85BEE1}"/>
                </a:ext>
              </a:extLst>
            </p:cNvPr>
            <p:cNvPicPr>
              <a:picLocks noChangeAspect="1"/>
            </p:cNvPicPr>
            <p:nvPr/>
          </p:nvPicPr>
          <p:blipFill rotWithShape="1">
            <a:blip r:embed="rId3"/>
            <a:srcRect l="9393" r="13370"/>
            <a:stretch/>
          </p:blipFill>
          <p:spPr>
            <a:xfrm>
              <a:off x="1011767" y="2894981"/>
              <a:ext cx="2449076" cy="1673641"/>
            </a:xfrm>
            <a:prstGeom prst="rect">
              <a:avLst/>
            </a:prstGeom>
          </p:spPr>
        </p:pic>
        <p:pic>
          <p:nvPicPr>
            <p:cNvPr id="11" name="Picture 10">
              <a:extLst>
                <a:ext uri="{FF2B5EF4-FFF2-40B4-BE49-F238E27FC236}">
                  <a16:creationId xmlns:a16="http://schemas.microsoft.com/office/drawing/2014/main" id="{9BAC35D7-0659-D5D1-79B9-BD998520F04B}"/>
                </a:ext>
              </a:extLst>
            </p:cNvPr>
            <p:cNvPicPr>
              <a:picLocks noChangeAspect="1"/>
            </p:cNvPicPr>
            <p:nvPr/>
          </p:nvPicPr>
          <p:blipFill>
            <a:blip r:embed="rId4"/>
            <a:stretch>
              <a:fillRect/>
            </a:stretch>
          </p:blipFill>
          <p:spPr>
            <a:xfrm>
              <a:off x="1020097" y="4070691"/>
              <a:ext cx="1681661" cy="1674480"/>
            </a:xfrm>
            <a:prstGeom prst="rect">
              <a:avLst/>
            </a:prstGeom>
          </p:spPr>
        </p:pic>
        <p:pic>
          <p:nvPicPr>
            <p:cNvPr id="12" name="Picture 11">
              <a:extLst>
                <a:ext uri="{FF2B5EF4-FFF2-40B4-BE49-F238E27FC236}">
                  <a16:creationId xmlns:a16="http://schemas.microsoft.com/office/drawing/2014/main" id="{8A0C4D15-DBE8-73F3-2493-C8A83650A1B0}"/>
                </a:ext>
              </a:extLst>
            </p:cNvPr>
            <p:cNvPicPr>
              <a:picLocks noChangeAspect="1"/>
            </p:cNvPicPr>
            <p:nvPr/>
          </p:nvPicPr>
          <p:blipFill rotWithShape="1">
            <a:blip r:embed="rId5"/>
            <a:srcRect b="19025"/>
            <a:stretch/>
          </p:blipFill>
          <p:spPr>
            <a:xfrm>
              <a:off x="3893006" y="4840007"/>
              <a:ext cx="2057388" cy="2086261"/>
            </a:xfrm>
            <a:prstGeom prst="rect">
              <a:avLst/>
            </a:prstGeom>
          </p:spPr>
        </p:pic>
        <p:pic>
          <p:nvPicPr>
            <p:cNvPr id="13" name="Picture 12">
              <a:extLst>
                <a:ext uri="{FF2B5EF4-FFF2-40B4-BE49-F238E27FC236}">
                  <a16:creationId xmlns:a16="http://schemas.microsoft.com/office/drawing/2014/main" id="{710E8E7B-58BF-88F2-B591-4659ADA856F7}"/>
                </a:ext>
              </a:extLst>
            </p:cNvPr>
            <p:cNvPicPr>
              <a:picLocks noChangeAspect="1"/>
            </p:cNvPicPr>
            <p:nvPr/>
          </p:nvPicPr>
          <p:blipFill>
            <a:blip r:embed="rId6"/>
            <a:stretch>
              <a:fillRect/>
            </a:stretch>
          </p:blipFill>
          <p:spPr>
            <a:xfrm>
              <a:off x="1025345" y="5386482"/>
              <a:ext cx="2919743" cy="1484402"/>
            </a:xfrm>
            <a:prstGeom prst="rect">
              <a:avLst/>
            </a:prstGeom>
          </p:spPr>
        </p:pic>
        <p:grpSp>
          <p:nvGrpSpPr>
            <p:cNvPr id="14" name="Group 13">
              <a:extLst>
                <a:ext uri="{FF2B5EF4-FFF2-40B4-BE49-F238E27FC236}">
                  <a16:creationId xmlns:a16="http://schemas.microsoft.com/office/drawing/2014/main" id="{07103FCD-516A-FF4C-8433-25CB775FF222}"/>
                </a:ext>
              </a:extLst>
            </p:cNvPr>
            <p:cNvGrpSpPr/>
            <p:nvPr/>
          </p:nvGrpSpPr>
          <p:grpSpPr>
            <a:xfrm>
              <a:off x="2268889" y="4240601"/>
              <a:ext cx="1958145" cy="1198812"/>
              <a:chOff x="33613657" y="15776869"/>
              <a:chExt cx="5086796" cy="3031899"/>
            </a:xfrm>
          </p:grpSpPr>
          <p:sp>
            <p:nvSpPr>
              <p:cNvPr id="15" name="Rectangle 14">
                <a:extLst>
                  <a:ext uri="{FF2B5EF4-FFF2-40B4-BE49-F238E27FC236}">
                    <a16:creationId xmlns:a16="http://schemas.microsoft.com/office/drawing/2014/main" id="{CE81CB26-3621-D81B-BE96-219D4010D3BA}"/>
                  </a:ext>
                </a:extLst>
              </p:cNvPr>
              <p:cNvSpPr/>
              <p:nvPr/>
            </p:nvSpPr>
            <p:spPr>
              <a:xfrm>
                <a:off x="33613657" y="15776869"/>
                <a:ext cx="5086796" cy="3031899"/>
              </a:xfrm>
              <a:prstGeom prst="rect">
                <a:avLst/>
              </a:prstGeom>
              <a:gradFill>
                <a:gsLst>
                  <a:gs pos="20000">
                    <a:schemeClr val="accent1">
                      <a:lumMod val="5000"/>
                      <a:lumOff val="95000"/>
                    </a:schemeClr>
                  </a:gs>
                  <a:gs pos="100000">
                    <a:srgbClr val="A9A9AA"/>
                  </a:gs>
                  <a:gs pos="45000">
                    <a:srgbClr val="E2CD68"/>
                  </a:gs>
                  <a:gs pos="81000">
                    <a:srgbClr val="5C5579"/>
                  </a:gs>
                </a:gsLst>
                <a:lin ang="5400000" scaled="1"/>
              </a:gradFill>
              <a:ln>
                <a:solidFill>
                  <a:srgbClr val="E2CD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logo with purple and yellow letters&#10;&#10;Description automatically generated">
                <a:extLst>
                  <a:ext uri="{FF2B5EF4-FFF2-40B4-BE49-F238E27FC236}">
                    <a16:creationId xmlns:a16="http://schemas.microsoft.com/office/drawing/2014/main" id="{E3907835-3882-B1E9-44F1-3844FDD0B8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62770" y="16195470"/>
                <a:ext cx="4536022" cy="2205665"/>
              </a:xfrm>
              <a:prstGeom prst="rect">
                <a:avLst/>
              </a:prstGeom>
              <a:ln>
                <a:noFill/>
              </a:ln>
            </p:spPr>
          </p:pic>
        </p:grpSp>
      </p:grpSp>
      <p:pic>
        <p:nvPicPr>
          <p:cNvPr id="17" name="Picture 16" descr="A logo with purple and yellow letters&#10;&#10;Description automatically generated">
            <a:extLst>
              <a:ext uri="{FF2B5EF4-FFF2-40B4-BE49-F238E27FC236}">
                <a16:creationId xmlns:a16="http://schemas.microsoft.com/office/drawing/2014/main" id="{A8C17E80-BA78-DFA6-DDCC-8481B1744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82426" y="6544542"/>
            <a:ext cx="2128674" cy="1035079"/>
          </a:xfrm>
          <a:prstGeom prst="rect">
            <a:avLst/>
          </a:prstGeom>
          <a:ln>
            <a:noFill/>
          </a:ln>
        </p:spPr>
      </p:pic>
      <p:sp>
        <p:nvSpPr>
          <p:cNvPr id="19" name="Rectangle 18">
            <a:extLst>
              <a:ext uri="{FF2B5EF4-FFF2-40B4-BE49-F238E27FC236}">
                <a16:creationId xmlns:a16="http://schemas.microsoft.com/office/drawing/2014/main" id="{5CB14869-9BB0-0B96-273A-E4EEC088A172}"/>
              </a:ext>
            </a:extLst>
          </p:cNvPr>
          <p:cNvSpPr/>
          <p:nvPr/>
        </p:nvSpPr>
        <p:spPr>
          <a:xfrm>
            <a:off x="6094107" y="1106107"/>
            <a:ext cx="6094109" cy="461665"/>
          </a:xfrm>
          <a:prstGeom prst="rect">
            <a:avLst/>
          </a:prstGeom>
          <a:solidFill>
            <a:srgbClr val="5C5579"/>
          </a:solidFill>
        </p:spPr>
        <p:txBody>
          <a:bodyPr wrap="square">
            <a:spAutoFit/>
          </a:bodyPr>
          <a:lstStyle/>
          <a:p>
            <a:pPr algn="ctr"/>
            <a:r>
              <a:rPr lang="en-US" sz="2400" b="1">
                <a:solidFill>
                  <a:schemeClr val="bg1"/>
                </a:solidFill>
              </a:rPr>
              <a:t>Upcoming Events</a:t>
            </a:r>
          </a:p>
        </p:txBody>
      </p:sp>
      <p:graphicFrame>
        <p:nvGraphicFramePr>
          <p:cNvPr id="21" name="Table 20">
            <a:extLst>
              <a:ext uri="{FF2B5EF4-FFF2-40B4-BE49-F238E27FC236}">
                <a16:creationId xmlns:a16="http://schemas.microsoft.com/office/drawing/2014/main" id="{0C06BC0C-8F8A-02AB-DC56-D69A0AC8F5B4}"/>
              </a:ext>
            </a:extLst>
          </p:cNvPr>
          <p:cNvGraphicFramePr>
            <a:graphicFrameLocks noGrp="1"/>
          </p:cNvGraphicFramePr>
          <p:nvPr/>
        </p:nvGraphicFramePr>
        <p:xfrm>
          <a:off x="6094107" y="1579884"/>
          <a:ext cx="6086058" cy="2123440"/>
        </p:xfrm>
        <a:graphic>
          <a:graphicData uri="http://schemas.openxmlformats.org/drawingml/2006/table">
            <a:tbl>
              <a:tblPr bandRow="1">
                <a:tableStyleId>{5202B0CA-FC54-4496-8BCA-5EF66A818D29}</a:tableStyleId>
              </a:tblPr>
              <a:tblGrid>
                <a:gridCol w="3043029">
                  <a:extLst>
                    <a:ext uri="{9D8B030D-6E8A-4147-A177-3AD203B41FA5}">
                      <a16:colId xmlns:a16="http://schemas.microsoft.com/office/drawing/2014/main" val="1083013335"/>
                    </a:ext>
                  </a:extLst>
                </a:gridCol>
                <a:gridCol w="3043029">
                  <a:extLst>
                    <a:ext uri="{9D8B030D-6E8A-4147-A177-3AD203B41FA5}">
                      <a16:colId xmlns:a16="http://schemas.microsoft.com/office/drawing/2014/main" val="1636452142"/>
                    </a:ext>
                  </a:extLst>
                </a:gridCol>
              </a:tblGrid>
              <a:tr h="370840">
                <a:tc>
                  <a:txBody>
                    <a:bodyPr/>
                    <a:lstStyle/>
                    <a:p>
                      <a:r>
                        <a:rPr lang="en-US" b="0"/>
                        <a:t>Welcome Game Night</a:t>
                      </a:r>
                    </a:p>
                  </a:txBody>
                  <a:tcPr/>
                </a:tc>
                <a:tc>
                  <a:txBody>
                    <a:bodyPr/>
                    <a:lstStyle/>
                    <a:p>
                      <a:r>
                        <a:rPr lang="en-US" b="0"/>
                        <a:t>Sept 11</a:t>
                      </a:r>
                    </a:p>
                  </a:txBody>
                  <a:tcPr/>
                </a:tc>
                <a:extLst>
                  <a:ext uri="{0D108BD9-81ED-4DB2-BD59-A6C34878D82A}">
                    <a16:rowId xmlns:a16="http://schemas.microsoft.com/office/drawing/2014/main" val="472384222"/>
                  </a:ext>
                </a:extLst>
              </a:tr>
              <a:tr h="370840">
                <a:tc>
                  <a:txBody>
                    <a:bodyPr/>
                    <a:lstStyle/>
                    <a:p>
                      <a:r>
                        <a:rPr lang="en-US"/>
                        <a:t>Monthly Coffee Hours</a:t>
                      </a:r>
                    </a:p>
                  </a:txBody>
                  <a:tcPr/>
                </a:tc>
                <a:tc>
                  <a:txBody>
                    <a:bodyPr/>
                    <a:lstStyle/>
                    <a:p>
                      <a:r>
                        <a:rPr lang="en-US"/>
                        <a:t>Sept 24</a:t>
                      </a:r>
                    </a:p>
                  </a:txBody>
                  <a:tcPr/>
                </a:tc>
                <a:extLst>
                  <a:ext uri="{0D108BD9-81ED-4DB2-BD59-A6C34878D82A}">
                    <a16:rowId xmlns:a16="http://schemas.microsoft.com/office/drawing/2014/main" val="4034824634"/>
                  </a:ext>
                </a:extLst>
              </a:tr>
              <a:tr h="370840">
                <a:tc>
                  <a:txBody>
                    <a:bodyPr/>
                    <a:lstStyle/>
                    <a:p>
                      <a:r>
                        <a:rPr lang="en-US"/>
                        <a:t>Academic Careers Panel</a:t>
                      </a:r>
                    </a:p>
                  </a:txBody>
                  <a:tcPr/>
                </a:tc>
                <a:tc>
                  <a:txBody>
                    <a:bodyPr/>
                    <a:lstStyle/>
                    <a:p>
                      <a:r>
                        <a:rPr lang="en-US"/>
                        <a:t>Oct 9</a:t>
                      </a:r>
                    </a:p>
                  </a:txBody>
                  <a:tcPr/>
                </a:tc>
                <a:extLst>
                  <a:ext uri="{0D108BD9-81ED-4DB2-BD59-A6C34878D82A}">
                    <a16:rowId xmlns:a16="http://schemas.microsoft.com/office/drawing/2014/main" val="2875779935"/>
                  </a:ext>
                </a:extLst>
              </a:tr>
              <a:tr h="370840">
                <a:tc>
                  <a:txBody>
                    <a:bodyPr/>
                    <a:lstStyle/>
                    <a:p>
                      <a:r>
                        <a:rPr lang="en-US"/>
                        <a:t>Industry Careers  Panel</a:t>
                      </a:r>
                    </a:p>
                  </a:txBody>
                  <a:tcPr/>
                </a:tc>
                <a:tc>
                  <a:txBody>
                    <a:bodyPr/>
                    <a:lstStyle/>
                    <a:p>
                      <a:r>
                        <a:rPr lang="en-US"/>
                        <a:t>Oct 23</a:t>
                      </a:r>
                    </a:p>
                  </a:txBody>
                  <a:tcPr/>
                </a:tc>
                <a:extLst>
                  <a:ext uri="{0D108BD9-81ED-4DB2-BD59-A6C34878D82A}">
                    <a16:rowId xmlns:a16="http://schemas.microsoft.com/office/drawing/2014/main" val="3613031549"/>
                  </a:ext>
                </a:extLst>
              </a:tr>
              <a:tr h="370840">
                <a:tc>
                  <a:txBody>
                    <a:bodyPr/>
                    <a:lstStyle/>
                    <a:p>
                      <a:r>
                        <a:rPr lang="en-US"/>
                        <a:t>Job Application and Interview Workshop</a:t>
                      </a:r>
                    </a:p>
                  </a:txBody>
                  <a:tcPr/>
                </a:tc>
                <a:tc>
                  <a:txBody>
                    <a:bodyPr/>
                    <a:lstStyle/>
                    <a:p>
                      <a:r>
                        <a:rPr lang="en-US"/>
                        <a:t>Nov 6</a:t>
                      </a:r>
                    </a:p>
                  </a:txBody>
                  <a:tcPr/>
                </a:tc>
                <a:extLst>
                  <a:ext uri="{0D108BD9-81ED-4DB2-BD59-A6C34878D82A}">
                    <a16:rowId xmlns:a16="http://schemas.microsoft.com/office/drawing/2014/main" val="1730701974"/>
                  </a:ext>
                </a:extLst>
              </a:tr>
            </a:tbl>
          </a:graphicData>
        </a:graphic>
      </p:graphicFrame>
      <p:sp>
        <p:nvSpPr>
          <p:cNvPr id="22" name="Rectangle 21">
            <a:extLst>
              <a:ext uri="{FF2B5EF4-FFF2-40B4-BE49-F238E27FC236}">
                <a16:creationId xmlns:a16="http://schemas.microsoft.com/office/drawing/2014/main" id="{3EB919CC-E4D4-AC78-F45D-22258DF10B8F}"/>
              </a:ext>
            </a:extLst>
          </p:cNvPr>
          <p:cNvSpPr/>
          <p:nvPr/>
        </p:nvSpPr>
        <p:spPr>
          <a:xfrm>
            <a:off x="6105943" y="3667863"/>
            <a:ext cx="6086058" cy="461665"/>
          </a:xfrm>
          <a:prstGeom prst="rect">
            <a:avLst/>
          </a:prstGeom>
          <a:solidFill>
            <a:srgbClr val="5C5579"/>
          </a:solidFill>
        </p:spPr>
        <p:txBody>
          <a:bodyPr wrap="square">
            <a:spAutoFit/>
          </a:bodyPr>
          <a:lstStyle/>
          <a:p>
            <a:pPr algn="ctr"/>
            <a:r>
              <a:rPr lang="en-US" sz="2400" b="1">
                <a:solidFill>
                  <a:schemeClr val="bg1"/>
                </a:solidFill>
              </a:rPr>
              <a:t>Connect with Us!</a:t>
            </a:r>
          </a:p>
        </p:txBody>
      </p:sp>
      <p:pic>
        <p:nvPicPr>
          <p:cNvPr id="1026" name="Picture 2">
            <a:extLst>
              <a:ext uri="{FF2B5EF4-FFF2-40B4-BE49-F238E27FC236}">
                <a16:creationId xmlns:a16="http://schemas.microsoft.com/office/drawing/2014/main" id="{CA26D636-A821-B906-A32F-5942D7AB2A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2205" y="4474486"/>
            <a:ext cx="1609044" cy="160904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95C30AB-17F9-1A39-3425-D5F3141C431E}"/>
              </a:ext>
            </a:extLst>
          </p:cNvPr>
          <p:cNvSpPr txBox="1"/>
          <p:nvPr/>
        </p:nvSpPr>
        <p:spPr>
          <a:xfrm>
            <a:off x="7209909" y="4147180"/>
            <a:ext cx="2057388" cy="369332"/>
          </a:xfrm>
          <a:prstGeom prst="rect">
            <a:avLst/>
          </a:prstGeom>
          <a:noFill/>
        </p:spPr>
        <p:txBody>
          <a:bodyPr wrap="square" rtlCol="0">
            <a:spAutoFit/>
          </a:bodyPr>
          <a:lstStyle/>
          <a:p>
            <a:pPr algn="ctr"/>
            <a:r>
              <a:rPr lang="en-US" b="1" err="1"/>
              <a:t>UConntact</a:t>
            </a:r>
            <a:endParaRPr lang="en-US" b="1"/>
          </a:p>
        </p:txBody>
      </p:sp>
      <p:pic>
        <p:nvPicPr>
          <p:cNvPr id="1028" name="Picture 4">
            <a:extLst>
              <a:ext uri="{FF2B5EF4-FFF2-40B4-BE49-F238E27FC236}">
                <a16:creationId xmlns:a16="http://schemas.microsoft.com/office/drawing/2014/main" id="{2D9191C6-B1AA-7977-C7A2-A8442D6F5C3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181"/>
          <a:stretch/>
        </p:blipFill>
        <p:spPr bwMode="auto">
          <a:xfrm>
            <a:off x="9053944" y="4328923"/>
            <a:ext cx="1771867" cy="170407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033E32F-56EB-B59D-99B2-0E28B89D3EE6}"/>
              </a:ext>
            </a:extLst>
          </p:cNvPr>
          <p:cNvSpPr txBox="1"/>
          <p:nvPr/>
        </p:nvSpPr>
        <p:spPr>
          <a:xfrm>
            <a:off x="7547845" y="6215791"/>
            <a:ext cx="3178582" cy="646331"/>
          </a:xfrm>
          <a:prstGeom prst="rect">
            <a:avLst/>
          </a:prstGeom>
          <a:noFill/>
        </p:spPr>
        <p:txBody>
          <a:bodyPr wrap="square" rtlCol="0">
            <a:spAutoFit/>
          </a:bodyPr>
          <a:lstStyle/>
          <a:p>
            <a:pPr algn="ctr"/>
            <a:r>
              <a:rPr lang="en-US">
                <a:hlinkClick r:id="rId10"/>
              </a:rPr>
              <a:t>uconnswe.grad@gmail.com</a:t>
            </a:r>
            <a:endParaRPr lang="en-US"/>
          </a:p>
          <a:p>
            <a:pPr algn="ctr"/>
            <a:r>
              <a:rPr lang="en-US"/>
              <a:t>Instagram: @gradswe_uconn</a:t>
            </a:r>
          </a:p>
        </p:txBody>
      </p:sp>
      <p:sp>
        <p:nvSpPr>
          <p:cNvPr id="26" name="TextBox 25">
            <a:extLst>
              <a:ext uri="{FF2B5EF4-FFF2-40B4-BE49-F238E27FC236}">
                <a16:creationId xmlns:a16="http://schemas.microsoft.com/office/drawing/2014/main" id="{67A500FE-242C-4961-D446-453335FE1F31}"/>
              </a:ext>
            </a:extLst>
          </p:cNvPr>
          <p:cNvSpPr txBox="1"/>
          <p:nvPr/>
        </p:nvSpPr>
        <p:spPr>
          <a:xfrm>
            <a:off x="8911183" y="4144257"/>
            <a:ext cx="2057388" cy="369332"/>
          </a:xfrm>
          <a:prstGeom prst="rect">
            <a:avLst/>
          </a:prstGeom>
          <a:noFill/>
        </p:spPr>
        <p:txBody>
          <a:bodyPr wrap="square" rtlCol="0">
            <a:spAutoFit/>
          </a:bodyPr>
          <a:lstStyle/>
          <a:p>
            <a:pPr algn="ctr"/>
            <a:r>
              <a:rPr lang="en-US" b="1"/>
              <a:t>WhatsApp</a:t>
            </a:r>
          </a:p>
        </p:txBody>
      </p:sp>
    </p:spTree>
    <p:extLst>
      <p:ext uri="{BB962C8B-B14F-4D97-AF65-F5344CB8AC3E}">
        <p14:creationId xmlns:p14="http://schemas.microsoft.com/office/powerpoint/2010/main" val="3783180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F1A5DC-4E30-9329-10FD-CF9149BAD748}"/>
              </a:ext>
            </a:extLst>
          </p:cNvPr>
          <p:cNvSpPr/>
          <p:nvPr/>
        </p:nvSpPr>
        <p:spPr>
          <a:xfrm>
            <a:off x="7871254" y="0"/>
            <a:ext cx="4320746" cy="685800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50E30E8-62E2-68E7-EB76-E7BE5DFEFEAC}"/>
              </a:ext>
            </a:extLst>
          </p:cNvPr>
          <p:cNvSpPr txBox="1">
            <a:spLocks/>
          </p:cNvSpPr>
          <p:nvPr/>
        </p:nvSpPr>
        <p:spPr>
          <a:xfrm>
            <a:off x="0" y="6579357"/>
            <a:ext cx="523240" cy="247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294A09A9-5501-47C1-A89A-A340965A2BE2}"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48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descr="A logo with text on it&#10;&#10;Description automatically generated">
            <a:extLst>
              <a:ext uri="{FF2B5EF4-FFF2-40B4-BE49-F238E27FC236}">
                <a16:creationId xmlns:a16="http://schemas.microsoft.com/office/drawing/2014/main" id="{AAE33B81-E7B6-43B2-DD58-3385982D542D}"/>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651523" y="48622"/>
            <a:ext cx="1463040" cy="1463040"/>
          </a:xfrm>
          <a:prstGeom prst="rect">
            <a:avLst/>
          </a:prstGeom>
        </p:spPr>
      </p:pic>
      <p:grpSp>
        <p:nvGrpSpPr>
          <p:cNvPr id="28" name="Group 27">
            <a:extLst>
              <a:ext uri="{FF2B5EF4-FFF2-40B4-BE49-F238E27FC236}">
                <a16:creationId xmlns:a16="http://schemas.microsoft.com/office/drawing/2014/main" id="{9B8A089B-9D17-9402-C895-596AB936FDA5}"/>
              </a:ext>
            </a:extLst>
          </p:cNvPr>
          <p:cNvGrpSpPr/>
          <p:nvPr/>
        </p:nvGrpSpPr>
        <p:grpSpPr>
          <a:xfrm>
            <a:off x="8099795" y="5819508"/>
            <a:ext cx="4229920" cy="945078"/>
            <a:chOff x="2106769" y="4472623"/>
            <a:chExt cx="4229920" cy="945078"/>
          </a:xfrm>
        </p:grpSpPr>
        <p:sp>
          <p:nvSpPr>
            <p:cNvPr id="12" name="TextBox 11">
              <a:extLst>
                <a:ext uri="{FF2B5EF4-FFF2-40B4-BE49-F238E27FC236}">
                  <a16:creationId xmlns:a16="http://schemas.microsoft.com/office/drawing/2014/main" id="{834C6C57-810D-BB9B-2AE5-9ACFADAAC607}"/>
                </a:ext>
              </a:extLst>
            </p:cNvPr>
            <p:cNvSpPr txBox="1"/>
            <p:nvPr/>
          </p:nvSpPr>
          <p:spPr>
            <a:xfrm>
              <a:off x="2361935" y="4472623"/>
              <a:ext cx="1749286" cy="307777"/>
            </a:xfrm>
            <a:prstGeom prst="rect">
              <a:avLst/>
            </a:prstGeom>
            <a:noFill/>
          </p:spPr>
          <p:txBody>
            <a:bodyPr wrap="square">
              <a:spAutoFit/>
            </a:bodyPr>
            <a:lstStyle/>
            <a:p>
              <a:pPr algn="l"/>
              <a:r>
                <a:rPr lang="en-US" sz="1400" b="1" i="0" u="none" strike="noStrike">
                  <a:solidFill>
                    <a:srgbClr val="000000"/>
                  </a:solidFill>
                  <a:effectLst/>
                </a:rPr>
                <a:t>@</a:t>
              </a:r>
              <a:r>
                <a:rPr lang="en-US" sz="1400" b="1" i="0" u="none" strike="noStrike" err="1">
                  <a:solidFill>
                    <a:srgbClr val="000000"/>
                  </a:solidFill>
                  <a:effectLst/>
                </a:rPr>
                <a:t>lofuconn</a:t>
              </a:r>
              <a:endParaRPr lang="en-US" sz="1400" b="1" i="0" u="none" strike="noStrike">
                <a:solidFill>
                  <a:srgbClr val="000000"/>
                </a:solidFill>
                <a:effectLst/>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051F1740-865A-D81A-E8E7-F86D68A15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769" y="4489351"/>
              <a:ext cx="274320" cy="27432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37F5969B-1B92-D3C4-61EA-54B3D215F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769" y="5126652"/>
              <a:ext cx="274320" cy="27432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39F285BA-2B99-16BE-281E-AE33403E3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769" y="4815472"/>
              <a:ext cx="274320" cy="274320"/>
            </a:xfrm>
            <a:prstGeom prst="rect">
              <a:avLst/>
            </a:prstGeom>
          </p:spPr>
        </p:pic>
        <p:sp>
          <p:nvSpPr>
            <p:cNvPr id="21" name="TextBox 20">
              <a:extLst>
                <a:ext uri="{FF2B5EF4-FFF2-40B4-BE49-F238E27FC236}">
                  <a16:creationId xmlns:a16="http://schemas.microsoft.com/office/drawing/2014/main" id="{66822B2D-1529-08E5-D50D-C04D2E482B07}"/>
                </a:ext>
              </a:extLst>
            </p:cNvPr>
            <p:cNvSpPr txBox="1"/>
            <p:nvPr/>
          </p:nvSpPr>
          <p:spPr>
            <a:xfrm>
              <a:off x="2361935" y="5109924"/>
              <a:ext cx="2690191" cy="307777"/>
            </a:xfrm>
            <a:prstGeom prst="rect">
              <a:avLst/>
            </a:prstGeom>
            <a:noFill/>
          </p:spPr>
          <p:txBody>
            <a:bodyPr wrap="square">
              <a:spAutoFit/>
            </a:bodyPr>
            <a:lstStyle/>
            <a:p>
              <a:pPr algn="l"/>
              <a:r>
                <a:rPr lang="en-US" sz="1400" b="1" i="0" u="none" strike="noStrike" err="1">
                  <a:solidFill>
                    <a:srgbClr val="000000"/>
                  </a:solidFill>
                  <a:effectLst/>
                </a:rPr>
                <a:t>jlla.engr.uconn.edu</a:t>
              </a:r>
              <a:endParaRPr lang="en-US" sz="1400" b="1" i="0" u="none" strike="noStrike">
                <a:solidFill>
                  <a:srgbClr val="000000"/>
                </a:solidFill>
                <a:effectLst/>
              </a:endParaRPr>
            </a:p>
          </p:txBody>
        </p:sp>
        <p:sp>
          <p:nvSpPr>
            <p:cNvPr id="22" name="TextBox 21">
              <a:extLst>
                <a:ext uri="{FF2B5EF4-FFF2-40B4-BE49-F238E27FC236}">
                  <a16:creationId xmlns:a16="http://schemas.microsoft.com/office/drawing/2014/main" id="{3657CB6D-7789-1777-EAFA-980608DFC665}"/>
                </a:ext>
              </a:extLst>
            </p:cNvPr>
            <p:cNvSpPr txBox="1"/>
            <p:nvPr/>
          </p:nvSpPr>
          <p:spPr>
            <a:xfrm>
              <a:off x="2374292" y="4798744"/>
              <a:ext cx="3962397" cy="307777"/>
            </a:xfrm>
            <a:prstGeom prst="rect">
              <a:avLst/>
            </a:prstGeom>
            <a:noFill/>
          </p:spPr>
          <p:txBody>
            <a:bodyPr wrap="square">
              <a:spAutoFit/>
            </a:bodyPr>
            <a:lstStyle/>
            <a:p>
              <a:pPr algn="l"/>
              <a:r>
                <a:rPr lang="en-US" sz="1400" b="1" i="0" u="none" strike="noStrike">
                  <a:solidFill>
                    <a:srgbClr val="000000"/>
                  </a:solidFill>
                  <a:effectLst/>
                </a:rPr>
                <a:t>John Lof Leadership Academy</a:t>
              </a:r>
            </a:p>
          </p:txBody>
        </p:sp>
      </p:grpSp>
      <p:sp>
        <p:nvSpPr>
          <p:cNvPr id="2" name="TextBox 1">
            <a:extLst>
              <a:ext uri="{FF2B5EF4-FFF2-40B4-BE49-F238E27FC236}">
                <a16:creationId xmlns:a16="http://schemas.microsoft.com/office/drawing/2014/main" id="{516832CB-4F21-7BB4-D853-8B507BA24F3A}"/>
              </a:ext>
            </a:extLst>
          </p:cNvPr>
          <p:cNvSpPr txBox="1"/>
          <p:nvPr/>
        </p:nvSpPr>
        <p:spPr>
          <a:xfrm>
            <a:off x="0" y="1554542"/>
            <a:ext cx="6660292" cy="707886"/>
          </a:xfrm>
          <a:prstGeom prst="rect">
            <a:avLst/>
          </a:prstGeom>
          <a:noFill/>
        </p:spPr>
        <p:txBody>
          <a:bodyPr wrap="square" rtlCol="0">
            <a:spAutoFit/>
          </a:bodyPr>
          <a:lstStyle/>
          <a:p>
            <a:r>
              <a:rPr lang="en-US" sz="2000" b="1">
                <a:solidFill>
                  <a:schemeClr val="bg1"/>
                </a:solidFill>
              </a:rPr>
              <a:t>Are you enrolled in a M.S. or Ph.D. Engineering Program and want to become a future leader?</a:t>
            </a:r>
          </a:p>
        </p:txBody>
      </p:sp>
      <p:sp>
        <p:nvSpPr>
          <p:cNvPr id="3" name="Title 2">
            <a:extLst>
              <a:ext uri="{FF2B5EF4-FFF2-40B4-BE49-F238E27FC236}">
                <a16:creationId xmlns:a16="http://schemas.microsoft.com/office/drawing/2014/main" id="{51553427-9F3F-6F14-33C1-E3E79D69EDAD}"/>
              </a:ext>
            </a:extLst>
          </p:cNvPr>
          <p:cNvSpPr>
            <a:spLocks noGrp="1"/>
          </p:cNvSpPr>
          <p:nvPr>
            <p:ph type="title"/>
          </p:nvPr>
        </p:nvSpPr>
        <p:spPr>
          <a:xfrm>
            <a:off x="1519882" y="17300"/>
            <a:ext cx="5338119" cy="1519881"/>
          </a:xfrm>
        </p:spPr>
        <p:txBody>
          <a:bodyPr>
            <a:noAutofit/>
          </a:bodyPr>
          <a:lstStyle/>
          <a:p>
            <a:r>
              <a:rPr lang="en-US" sz="5500">
                <a:solidFill>
                  <a:schemeClr val="accent2">
                    <a:lumMod val="75000"/>
                  </a:schemeClr>
                </a:solidFill>
              </a:rPr>
              <a:t>We Are Recruiting!</a:t>
            </a:r>
          </a:p>
        </p:txBody>
      </p:sp>
      <p:sp>
        <p:nvSpPr>
          <p:cNvPr id="11" name="TextBox 10">
            <a:extLst>
              <a:ext uri="{FF2B5EF4-FFF2-40B4-BE49-F238E27FC236}">
                <a16:creationId xmlns:a16="http://schemas.microsoft.com/office/drawing/2014/main" id="{42C4C2E4-698A-2B64-515B-FD88CE968C3B}"/>
              </a:ext>
            </a:extLst>
          </p:cNvPr>
          <p:cNvSpPr txBox="1"/>
          <p:nvPr/>
        </p:nvSpPr>
        <p:spPr>
          <a:xfrm>
            <a:off x="0" y="2295946"/>
            <a:ext cx="6623222" cy="707886"/>
          </a:xfrm>
          <a:prstGeom prst="rect">
            <a:avLst/>
          </a:prstGeom>
          <a:noFill/>
        </p:spPr>
        <p:txBody>
          <a:bodyPr wrap="square" rtlCol="0">
            <a:spAutoFit/>
          </a:bodyPr>
          <a:lstStyle/>
          <a:p>
            <a:r>
              <a:rPr lang="en-US" sz="2000">
                <a:solidFill>
                  <a:schemeClr val="bg1"/>
                </a:solidFill>
              </a:rPr>
              <a:t>﻿If so, the </a:t>
            </a:r>
            <a:r>
              <a:rPr lang="en-US" sz="2000" u="sng">
                <a:solidFill>
                  <a:schemeClr val="bg1"/>
                </a:solidFill>
              </a:rPr>
              <a:t>John Lof Leadership Academy (JLLA)</a:t>
            </a:r>
            <a:r>
              <a:rPr lang="en-US" sz="2000">
                <a:solidFill>
                  <a:schemeClr val="bg1"/>
                </a:solidFill>
              </a:rPr>
              <a:t> is the perfect place for you!</a:t>
            </a:r>
          </a:p>
        </p:txBody>
      </p:sp>
      <p:grpSp>
        <p:nvGrpSpPr>
          <p:cNvPr id="19" name="Group 18">
            <a:extLst>
              <a:ext uri="{FF2B5EF4-FFF2-40B4-BE49-F238E27FC236}">
                <a16:creationId xmlns:a16="http://schemas.microsoft.com/office/drawing/2014/main" id="{DF18210A-4C52-57FC-4E4B-DCC40D9EBF90}"/>
              </a:ext>
            </a:extLst>
          </p:cNvPr>
          <p:cNvGrpSpPr>
            <a:grpSpLocks noChangeAspect="1"/>
          </p:cNvGrpSpPr>
          <p:nvPr/>
        </p:nvGrpSpPr>
        <p:grpSpPr>
          <a:xfrm>
            <a:off x="8660778" y="1817522"/>
            <a:ext cx="2875789" cy="3566160"/>
            <a:chOff x="910812" y="2307535"/>
            <a:chExt cx="3137115" cy="3890223"/>
          </a:xfrm>
        </p:grpSpPr>
        <p:sp>
          <p:nvSpPr>
            <p:cNvPr id="23" name="TextBox 22">
              <a:extLst>
                <a:ext uri="{FF2B5EF4-FFF2-40B4-BE49-F238E27FC236}">
                  <a16:creationId xmlns:a16="http://schemas.microsoft.com/office/drawing/2014/main" id="{60F08302-1B8C-D93E-9D6C-488C7254D788}"/>
                </a:ext>
              </a:extLst>
            </p:cNvPr>
            <p:cNvSpPr txBox="1"/>
            <p:nvPr/>
          </p:nvSpPr>
          <p:spPr>
            <a:xfrm>
              <a:off x="970609" y="5551426"/>
              <a:ext cx="3017520" cy="646332"/>
            </a:xfrm>
            <a:prstGeom prst="rect">
              <a:avLst/>
            </a:prstGeom>
            <a:solidFill>
              <a:schemeClr val="bg1"/>
            </a:solidFill>
          </p:spPr>
          <p:txBody>
            <a:bodyPr wrap="square">
              <a:spAutoFit/>
            </a:bodyPr>
            <a:lstStyle/>
            <a:p>
              <a:pPr algn="ctr"/>
              <a:r>
                <a:rPr lang="en-US">
                  <a:highlight>
                    <a:srgbClr val="000000"/>
                  </a:highlight>
                </a:rPr>
                <a:t>﻿</a:t>
              </a:r>
              <a:r>
                <a:rPr lang="en-US" b="1"/>
                <a:t>DEADLINE:</a:t>
              </a:r>
            </a:p>
            <a:p>
              <a:pPr algn="ctr"/>
              <a:r>
                <a:rPr lang="en-US"/>
                <a:t>23 AUG 2024</a:t>
              </a:r>
            </a:p>
          </p:txBody>
        </p:sp>
        <p:pic>
          <p:nvPicPr>
            <p:cNvPr id="25" name="Picture 24">
              <a:extLst>
                <a:ext uri="{FF2B5EF4-FFF2-40B4-BE49-F238E27FC236}">
                  <a16:creationId xmlns:a16="http://schemas.microsoft.com/office/drawing/2014/main" id="{144628E8-A07B-24EB-0F97-6BAF82AE156D}"/>
                </a:ext>
              </a:extLst>
            </p:cNvPr>
            <p:cNvPicPr>
              <a:picLocks noChangeAspect="1"/>
            </p:cNvPicPr>
            <p:nvPr/>
          </p:nvPicPr>
          <p:blipFill>
            <a:blip r:embed="rId6"/>
            <a:stretch>
              <a:fillRect/>
            </a:stretch>
          </p:blipFill>
          <p:spPr>
            <a:xfrm>
              <a:off x="910812" y="2307535"/>
              <a:ext cx="3137115" cy="3200400"/>
            </a:xfrm>
            <a:prstGeom prst="rect">
              <a:avLst/>
            </a:prstGeom>
          </p:spPr>
        </p:pic>
      </p:grpSp>
      <p:grpSp>
        <p:nvGrpSpPr>
          <p:cNvPr id="48" name="Group 47">
            <a:extLst>
              <a:ext uri="{FF2B5EF4-FFF2-40B4-BE49-F238E27FC236}">
                <a16:creationId xmlns:a16="http://schemas.microsoft.com/office/drawing/2014/main" id="{ACCC8630-7341-D7F0-E4A2-D718DF74544B}"/>
              </a:ext>
            </a:extLst>
          </p:cNvPr>
          <p:cNvGrpSpPr/>
          <p:nvPr/>
        </p:nvGrpSpPr>
        <p:grpSpPr>
          <a:xfrm>
            <a:off x="168976" y="3097561"/>
            <a:ext cx="7532622" cy="3632800"/>
            <a:chOff x="121476" y="3097561"/>
            <a:chExt cx="7532622" cy="3632800"/>
          </a:xfrm>
        </p:grpSpPr>
        <p:grpSp>
          <p:nvGrpSpPr>
            <p:cNvPr id="46" name="Group 45">
              <a:extLst>
                <a:ext uri="{FF2B5EF4-FFF2-40B4-BE49-F238E27FC236}">
                  <a16:creationId xmlns:a16="http://schemas.microsoft.com/office/drawing/2014/main" id="{9B019E78-DCA6-B586-85E1-F4EBD1209302}"/>
                </a:ext>
              </a:extLst>
            </p:cNvPr>
            <p:cNvGrpSpPr/>
            <p:nvPr/>
          </p:nvGrpSpPr>
          <p:grpSpPr>
            <a:xfrm>
              <a:off x="121476" y="3097561"/>
              <a:ext cx="3685032" cy="3448134"/>
              <a:chOff x="121476" y="2966935"/>
              <a:chExt cx="3685032" cy="3448134"/>
            </a:xfrm>
          </p:grpSpPr>
          <p:pic>
            <p:nvPicPr>
              <p:cNvPr id="41" name="Picture 40" descr="A group of people sitting in chairs&#10;&#10;Description automatically generated">
                <a:extLst>
                  <a:ext uri="{FF2B5EF4-FFF2-40B4-BE49-F238E27FC236}">
                    <a16:creationId xmlns:a16="http://schemas.microsoft.com/office/drawing/2014/main" id="{4704A27A-9C78-BF38-FDE3-34F0FDC9FD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24" y="2966935"/>
                <a:ext cx="3682737" cy="2743200"/>
              </a:xfrm>
              <a:prstGeom prst="rect">
                <a:avLst/>
              </a:prstGeom>
            </p:spPr>
          </p:pic>
          <p:sp>
            <p:nvSpPr>
              <p:cNvPr id="42" name="TextBox 41">
                <a:extLst>
                  <a:ext uri="{FF2B5EF4-FFF2-40B4-BE49-F238E27FC236}">
                    <a16:creationId xmlns:a16="http://schemas.microsoft.com/office/drawing/2014/main" id="{36A1046D-98DD-CA0A-B7E2-86FA9F421003}"/>
                  </a:ext>
                </a:extLst>
              </p:cNvPr>
              <p:cNvSpPr txBox="1"/>
              <p:nvPr/>
            </p:nvSpPr>
            <p:spPr>
              <a:xfrm>
                <a:off x="121476" y="5768738"/>
                <a:ext cx="3685032" cy="646331"/>
              </a:xfrm>
              <a:prstGeom prst="rect">
                <a:avLst/>
              </a:prstGeom>
              <a:solidFill>
                <a:schemeClr val="bg2">
                  <a:lumMod val="20000"/>
                  <a:lumOff val="80000"/>
                </a:schemeClr>
              </a:solidFill>
            </p:spPr>
            <p:txBody>
              <a:bodyPr wrap="square" lIns="91440" tIns="45720" rIns="91440" bIns="45720" rtlCol="0" anchor="t">
                <a:spAutoFit/>
              </a:bodyPr>
              <a:lstStyle/>
              <a:p>
                <a:pPr algn="ctr"/>
                <a:r>
                  <a:rPr lang="en-US" sz="1200">
                    <a:solidFill>
                      <a:schemeClr val="bg1"/>
                    </a:solidFill>
                  </a:rPr>
                  <a:t>Breakout group scenario discussion at the leadership feedback skills workshop </a:t>
                </a:r>
              </a:p>
              <a:p>
                <a:pPr algn="ctr"/>
                <a:r>
                  <a:rPr lang="en-US" sz="1200" b="1">
                    <a:solidFill>
                      <a:schemeClr val="bg1"/>
                    </a:solidFill>
                  </a:rPr>
                  <a:t>Nov 28, 2023</a:t>
                </a:r>
                <a:endParaRPr lang="en-US" sz="1200" b="1">
                  <a:solidFill>
                    <a:schemeClr val="bg1"/>
                  </a:solidFill>
                  <a:cs typeface="Arial"/>
                </a:endParaRPr>
              </a:p>
            </p:txBody>
          </p:sp>
        </p:grpSp>
        <p:grpSp>
          <p:nvGrpSpPr>
            <p:cNvPr id="47" name="Group 46">
              <a:extLst>
                <a:ext uri="{FF2B5EF4-FFF2-40B4-BE49-F238E27FC236}">
                  <a16:creationId xmlns:a16="http://schemas.microsoft.com/office/drawing/2014/main" id="{A211017F-0687-107D-D41C-4F078A672D71}"/>
                </a:ext>
              </a:extLst>
            </p:cNvPr>
            <p:cNvGrpSpPr/>
            <p:nvPr/>
          </p:nvGrpSpPr>
          <p:grpSpPr>
            <a:xfrm>
              <a:off x="4005642" y="3097561"/>
              <a:ext cx="3648456" cy="3632800"/>
              <a:chOff x="3851263" y="2966935"/>
              <a:chExt cx="3648456" cy="3632800"/>
            </a:xfrm>
          </p:grpSpPr>
          <p:pic>
            <p:nvPicPr>
              <p:cNvPr id="44" name="Picture 43" descr="A group of people in a lecture hall&#10;&#10;Description automatically generated">
                <a:extLst>
                  <a:ext uri="{FF2B5EF4-FFF2-40B4-BE49-F238E27FC236}">
                    <a16:creationId xmlns:a16="http://schemas.microsoft.com/office/drawing/2014/main" id="{5650C117-04F4-A7EF-1993-53E4B808F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246" y="2966935"/>
                <a:ext cx="3646490" cy="2743200"/>
              </a:xfrm>
              <a:prstGeom prst="rect">
                <a:avLst/>
              </a:prstGeom>
            </p:spPr>
          </p:pic>
          <p:sp>
            <p:nvSpPr>
              <p:cNvPr id="45" name="TextBox 44">
                <a:extLst>
                  <a:ext uri="{FF2B5EF4-FFF2-40B4-BE49-F238E27FC236}">
                    <a16:creationId xmlns:a16="http://schemas.microsoft.com/office/drawing/2014/main" id="{16A94024-26A3-52B2-C8FF-7887E3DE0BE8}"/>
                  </a:ext>
                </a:extLst>
              </p:cNvPr>
              <p:cNvSpPr txBox="1"/>
              <p:nvPr/>
            </p:nvSpPr>
            <p:spPr>
              <a:xfrm>
                <a:off x="3851263" y="5768738"/>
                <a:ext cx="3648456" cy="830997"/>
              </a:xfrm>
              <a:prstGeom prst="rect">
                <a:avLst/>
              </a:prstGeom>
              <a:solidFill>
                <a:schemeClr val="bg2">
                  <a:lumMod val="20000"/>
                  <a:lumOff val="80000"/>
                </a:schemeClr>
              </a:solidFill>
            </p:spPr>
            <p:txBody>
              <a:bodyPr wrap="square" lIns="91440" tIns="45720" rIns="91440" bIns="45720" rtlCol="0" anchor="t">
                <a:spAutoFit/>
              </a:bodyPr>
              <a:lstStyle/>
              <a:p>
                <a:pPr algn="ctr"/>
                <a:r>
                  <a:rPr lang="en-US" sz="1200">
                    <a:solidFill>
                      <a:schemeClr val="bg1"/>
                    </a:solidFill>
                  </a:rPr>
                  <a:t>Panel Discussion with Engineering Department Heads event for JLLA members to learn more about a career in academia</a:t>
                </a:r>
              </a:p>
              <a:p>
                <a:pPr algn="ctr"/>
                <a:r>
                  <a:rPr lang="en-US" sz="1200" b="1">
                    <a:solidFill>
                      <a:schemeClr val="bg1"/>
                    </a:solidFill>
                  </a:rPr>
                  <a:t>May 8, 2024</a:t>
                </a:r>
                <a:endParaRPr lang="en-US" sz="1200" b="1">
                  <a:solidFill>
                    <a:schemeClr val="bg1"/>
                  </a:solidFill>
                  <a:cs typeface="Arial"/>
                </a:endParaRPr>
              </a:p>
            </p:txBody>
          </p:sp>
        </p:grpSp>
      </p:grpSp>
      <p:pic>
        <p:nvPicPr>
          <p:cNvPr id="7" name="Picture 6" descr="A magnifying glass with people in the center&#10;&#10;Description automatically generated">
            <a:extLst>
              <a:ext uri="{FF2B5EF4-FFF2-40B4-BE49-F238E27FC236}">
                <a16:creationId xmlns:a16="http://schemas.microsoft.com/office/drawing/2014/main" id="{17F9BB9B-BDAF-F5A1-D543-91C4CD3256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554480" cy="1554480"/>
          </a:xfrm>
          <a:prstGeom prst="rect">
            <a:avLst/>
          </a:prstGeom>
        </p:spPr>
      </p:pic>
    </p:spTree>
    <p:extLst>
      <p:ext uri="{BB962C8B-B14F-4D97-AF65-F5344CB8AC3E}">
        <p14:creationId xmlns:p14="http://schemas.microsoft.com/office/powerpoint/2010/main" val="2627413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26C8-62B5-B453-C418-1D71D204B60C}"/>
              </a:ext>
            </a:extLst>
          </p:cNvPr>
          <p:cNvSpPr>
            <a:spLocks noGrp="1"/>
          </p:cNvSpPr>
          <p:nvPr>
            <p:ph type="sldNum" sz="quarter" idx="13"/>
          </p:nvPr>
        </p:nvSpPr>
        <p:spPr/>
        <p:txBody>
          <a:bodyPr/>
          <a:lstStyle/>
          <a:p>
            <a:fld id="{294A09A9-5501-47C1-A89A-A340965A2BE2}" type="slidenum">
              <a:rPr lang="en-US" smtClean="0"/>
              <a:pPr/>
              <a:t>49</a:t>
            </a:fld>
            <a:endParaRPr lang="en-US">
              <a:latin typeface="+mn-lt"/>
            </a:endParaRPr>
          </a:p>
        </p:txBody>
      </p:sp>
      <p:sp>
        <p:nvSpPr>
          <p:cNvPr id="6" name="Rectangle 5">
            <a:extLst>
              <a:ext uri="{FF2B5EF4-FFF2-40B4-BE49-F238E27FC236}">
                <a16:creationId xmlns:a16="http://schemas.microsoft.com/office/drawing/2014/main" id="{4BC324C1-9AB9-C835-425E-4CBDF0900F25}"/>
              </a:ext>
            </a:extLst>
          </p:cNvPr>
          <p:cNvSpPr/>
          <p:nvPr/>
        </p:nvSpPr>
        <p:spPr>
          <a:xfrm>
            <a:off x="9252379" y="-9525"/>
            <a:ext cx="2939621" cy="6867525"/>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and white flyer with text and images&#10;&#10;Description automatically generated">
            <a:extLst>
              <a:ext uri="{FF2B5EF4-FFF2-40B4-BE49-F238E27FC236}">
                <a16:creationId xmlns:a16="http://schemas.microsoft.com/office/drawing/2014/main" id="{5DBCF857-D1E1-987A-3BF4-525DECD25E46}"/>
              </a:ext>
            </a:extLst>
          </p:cNvPr>
          <p:cNvPicPr>
            <a:picLocks noChangeAspect="1"/>
          </p:cNvPicPr>
          <p:nvPr/>
        </p:nvPicPr>
        <p:blipFill>
          <a:blip r:embed="rId2"/>
          <a:stretch>
            <a:fillRect/>
          </a:stretch>
        </p:blipFill>
        <p:spPr>
          <a:xfrm>
            <a:off x="0" y="0"/>
            <a:ext cx="9248775" cy="6867525"/>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D5DE4E8D-F3B0-F801-545E-B3126E29DF78}"/>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9994298" y="3496672"/>
            <a:ext cx="1463040" cy="1463040"/>
          </a:xfrm>
          <a:prstGeom prst="rect">
            <a:avLst/>
          </a:prstGeom>
        </p:spPr>
      </p:pic>
      <p:sp>
        <p:nvSpPr>
          <p:cNvPr id="13" name="TextBox 12">
            <a:extLst>
              <a:ext uri="{FF2B5EF4-FFF2-40B4-BE49-F238E27FC236}">
                <a16:creationId xmlns:a16="http://schemas.microsoft.com/office/drawing/2014/main" id="{EDDD29C3-0AF6-7808-E6C5-65CC178C5B5B}"/>
              </a:ext>
            </a:extLst>
          </p:cNvPr>
          <p:cNvSpPr txBox="1"/>
          <p:nvPr/>
        </p:nvSpPr>
        <p:spPr>
          <a:xfrm>
            <a:off x="9248775" y="1792667"/>
            <a:ext cx="2945542" cy="1703030"/>
          </a:xfrm>
          <a:prstGeom prst="rect">
            <a:avLst/>
          </a:prstGeom>
          <a:noFill/>
        </p:spPr>
        <p:txBody>
          <a:bodyPr wrap="square" lIns="91440" tIns="45720" rIns="91440" bIns="45720" rtlCol="0" anchor="t">
            <a:spAutoFit/>
          </a:bodyPr>
          <a:lstStyle/>
          <a:p>
            <a:pPr algn="ctr">
              <a:lnSpc>
                <a:spcPct val="150000"/>
              </a:lnSpc>
            </a:pPr>
            <a:r>
              <a:rPr lang="en-US">
                <a:solidFill>
                  <a:schemeClr val="bg1"/>
                </a:solidFill>
              </a:rPr>
              <a:t>Hosted in partnership with the College of Engineering John </a:t>
            </a:r>
            <a:r>
              <a:rPr lang="en-US" err="1">
                <a:solidFill>
                  <a:schemeClr val="bg1"/>
                </a:solidFill>
              </a:rPr>
              <a:t>Lof</a:t>
            </a:r>
            <a:r>
              <a:rPr lang="en-US">
                <a:solidFill>
                  <a:schemeClr val="bg1"/>
                </a:solidFill>
              </a:rPr>
              <a:t> Leadership Academy</a:t>
            </a:r>
            <a:endParaRPr lang="en-US">
              <a:solidFill>
                <a:schemeClr val="bg1"/>
              </a:solidFill>
              <a:cs typeface="Arial"/>
            </a:endParaRPr>
          </a:p>
        </p:txBody>
      </p:sp>
      <p:pic>
        <p:nvPicPr>
          <p:cNvPr id="3" name="Picture 2" descr="A purple and white advertisement with text and images&#10;&#10;Description automatically generated">
            <a:extLst>
              <a:ext uri="{FF2B5EF4-FFF2-40B4-BE49-F238E27FC236}">
                <a16:creationId xmlns:a16="http://schemas.microsoft.com/office/drawing/2014/main" id="{05147F08-1026-E1B6-B334-B858894C837F}"/>
              </a:ext>
            </a:extLst>
          </p:cNvPr>
          <p:cNvPicPr>
            <a:picLocks noChangeAspect="1"/>
          </p:cNvPicPr>
          <p:nvPr/>
        </p:nvPicPr>
        <p:blipFill>
          <a:blip r:embed="rId4"/>
          <a:stretch>
            <a:fillRect/>
          </a:stretch>
        </p:blipFill>
        <p:spPr>
          <a:xfrm>
            <a:off x="75001" y="-11764"/>
            <a:ext cx="9177963" cy="6858000"/>
          </a:xfrm>
          <a:prstGeom prst="rect">
            <a:avLst/>
          </a:prstGeom>
        </p:spPr>
      </p:pic>
    </p:spTree>
    <p:extLst>
      <p:ext uri="{BB962C8B-B14F-4D97-AF65-F5344CB8AC3E}">
        <p14:creationId xmlns:p14="http://schemas.microsoft.com/office/powerpoint/2010/main" val="145353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othy Vadas | Institute of the ...">
            <a:extLst>
              <a:ext uri="{FF2B5EF4-FFF2-40B4-BE49-F238E27FC236}">
                <a16:creationId xmlns:a16="http://schemas.microsoft.com/office/drawing/2014/main" id="{5DFFCDA0-560A-05B6-408D-AF543ACBD696}"/>
              </a:ext>
            </a:extLst>
          </p:cNvPr>
          <p:cNvPicPr>
            <a:picLocks noChangeAspect="1"/>
          </p:cNvPicPr>
          <p:nvPr/>
        </p:nvPicPr>
        <p:blipFill>
          <a:blip r:embed="rId2"/>
          <a:srcRect l="8670" r="5780" b="-1563"/>
          <a:stretch/>
        </p:blipFill>
        <p:spPr>
          <a:xfrm>
            <a:off x="515788" y="1469905"/>
            <a:ext cx="2262407" cy="2092387"/>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640C4537-CEBE-8097-338D-5253858C1827}"/>
              </a:ext>
            </a:extLst>
          </p:cNvPr>
          <p:cNvPicPr>
            <a:picLocks noChangeAspect="1"/>
          </p:cNvPicPr>
          <p:nvPr/>
        </p:nvPicPr>
        <p:blipFill>
          <a:blip r:embed="rId3"/>
          <a:srcRect r="-1342" b="28446"/>
          <a:stretch/>
        </p:blipFill>
        <p:spPr>
          <a:xfrm>
            <a:off x="3365289" y="1380856"/>
            <a:ext cx="2181033" cy="2092583"/>
          </a:xfrm>
          <a:prstGeom prst="rect">
            <a:avLst/>
          </a:prstGeom>
        </p:spPr>
      </p:pic>
      <p:pic>
        <p:nvPicPr>
          <p:cNvPr id="9" name="Picture 8" descr="A person sitting on a stone bench&#10;&#10;Description automatically generated">
            <a:extLst>
              <a:ext uri="{FF2B5EF4-FFF2-40B4-BE49-F238E27FC236}">
                <a16:creationId xmlns:a16="http://schemas.microsoft.com/office/drawing/2014/main" id="{60B56844-569E-FC84-A0EC-AAC9BFD673B5}"/>
              </a:ext>
            </a:extLst>
          </p:cNvPr>
          <p:cNvPicPr>
            <a:picLocks noChangeAspect="1"/>
          </p:cNvPicPr>
          <p:nvPr/>
        </p:nvPicPr>
        <p:blipFill>
          <a:blip r:embed="rId4"/>
          <a:srcRect r="-641" b="6060"/>
          <a:stretch/>
        </p:blipFill>
        <p:spPr>
          <a:xfrm>
            <a:off x="6232136" y="1379778"/>
            <a:ext cx="2258151" cy="2080777"/>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304B959C-E4CB-A4E5-B015-4415EA000D51}"/>
              </a:ext>
            </a:extLst>
          </p:cNvPr>
          <p:cNvPicPr>
            <a:picLocks noChangeAspect="1"/>
          </p:cNvPicPr>
          <p:nvPr/>
        </p:nvPicPr>
        <p:blipFill>
          <a:blip r:embed="rId5"/>
          <a:stretch>
            <a:fillRect/>
          </a:stretch>
        </p:blipFill>
        <p:spPr>
          <a:xfrm>
            <a:off x="9193872" y="1379777"/>
            <a:ext cx="2143125" cy="2143125"/>
          </a:xfrm>
          <a:prstGeom prst="rect">
            <a:avLst/>
          </a:prstGeom>
        </p:spPr>
      </p:pic>
      <p:sp>
        <p:nvSpPr>
          <p:cNvPr id="11" name="TextBox 10">
            <a:extLst>
              <a:ext uri="{FF2B5EF4-FFF2-40B4-BE49-F238E27FC236}">
                <a16:creationId xmlns:a16="http://schemas.microsoft.com/office/drawing/2014/main" id="{61F52463-5E40-467A-3A62-85A1B1D695CF}"/>
              </a:ext>
            </a:extLst>
          </p:cNvPr>
          <p:cNvSpPr txBox="1"/>
          <p:nvPr/>
        </p:nvSpPr>
        <p:spPr>
          <a:xfrm>
            <a:off x="511834" y="366047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rPr>
              <a:t>Tim Vadas, Ph.D.</a:t>
            </a:r>
          </a:p>
          <a:p>
            <a:r>
              <a:rPr lang="en-US">
                <a:latin typeface="YACgEfOAqSo 0"/>
              </a:rPr>
              <a:t>Environmental </a:t>
            </a:r>
          </a:p>
          <a:p>
            <a:r>
              <a:rPr lang="en-US">
                <a:latin typeface="YACgEfOAqSo 0"/>
              </a:rPr>
              <a:t>Engineering</a:t>
            </a:r>
          </a:p>
        </p:txBody>
      </p:sp>
      <p:sp>
        <p:nvSpPr>
          <p:cNvPr id="12" name="TextBox 11">
            <a:extLst>
              <a:ext uri="{FF2B5EF4-FFF2-40B4-BE49-F238E27FC236}">
                <a16:creationId xmlns:a16="http://schemas.microsoft.com/office/drawing/2014/main" id="{73F42D3D-B3A6-7A1C-FA0D-6965AA3206CE}"/>
              </a:ext>
            </a:extLst>
          </p:cNvPr>
          <p:cNvSpPr txBox="1"/>
          <p:nvPr/>
        </p:nvSpPr>
        <p:spPr>
          <a:xfrm>
            <a:off x="3243532" y="366047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rPr>
              <a:t>Avinash Dongare, Ph.D.</a:t>
            </a:r>
          </a:p>
          <a:p>
            <a:r>
              <a:rPr lang="en-US">
                <a:latin typeface="YACgEfOAqSo 0"/>
              </a:rPr>
              <a:t>Materials Science &amp; Engineering</a:t>
            </a:r>
          </a:p>
        </p:txBody>
      </p:sp>
      <p:sp>
        <p:nvSpPr>
          <p:cNvPr id="13" name="TextBox 12">
            <a:extLst>
              <a:ext uri="{FF2B5EF4-FFF2-40B4-BE49-F238E27FC236}">
                <a16:creationId xmlns:a16="http://schemas.microsoft.com/office/drawing/2014/main" id="{0507ED27-DBAA-ED2C-7646-36254E96C783}"/>
              </a:ext>
            </a:extLst>
          </p:cNvPr>
          <p:cNvSpPr txBox="1"/>
          <p:nvPr/>
        </p:nvSpPr>
        <p:spPr>
          <a:xfrm>
            <a:off x="6234023" y="36604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rPr>
              <a:t>Alexander Russell, Ph.D.</a:t>
            </a:r>
          </a:p>
          <a:p>
            <a:r>
              <a:rPr lang="en-US">
                <a:latin typeface="YACgEfOAqSo 0"/>
              </a:rPr>
              <a:t>School of Computing</a:t>
            </a:r>
          </a:p>
        </p:txBody>
      </p:sp>
      <p:sp>
        <p:nvSpPr>
          <p:cNvPr id="14" name="TextBox 13">
            <a:extLst>
              <a:ext uri="{FF2B5EF4-FFF2-40B4-BE49-F238E27FC236}">
                <a16:creationId xmlns:a16="http://schemas.microsoft.com/office/drawing/2014/main" id="{D9A8DCD7-4BAA-4F09-A0CB-3F94847E9F8A}"/>
              </a:ext>
            </a:extLst>
          </p:cNvPr>
          <p:cNvSpPr txBox="1"/>
          <p:nvPr/>
        </p:nvSpPr>
        <p:spPr>
          <a:xfrm>
            <a:off x="9195758" y="366047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fOAqSo 0"/>
              </a:rPr>
              <a:t>Luyi Sun, Ph.D.</a:t>
            </a:r>
          </a:p>
          <a:p>
            <a:r>
              <a:rPr lang="en-US">
                <a:latin typeface="YACgEfOAqSo 0"/>
              </a:rPr>
              <a:t>Chemical &amp; Biomolecular Engineering</a:t>
            </a:r>
          </a:p>
        </p:txBody>
      </p:sp>
      <p:sp>
        <p:nvSpPr>
          <p:cNvPr id="22" name="Title 1">
            <a:extLst>
              <a:ext uri="{FF2B5EF4-FFF2-40B4-BE49-F238E27FC236}">
                <a16:creationId xmlns:a16="http://schemas.microsoft.com/office/drawing/2014/main" id="{6533FBE4-7001-2537-D84B-1B1345FC9706}"/>
              </a:ext>
            </a:extLst>
          </p:cNvPr>
          <p:cNvSpPr txBox="1">
            <a:spLocks/>
          </p:cNvSpPr>
          <p:nvPr/>
        </p:nvSpPr>
        <p:spPr>
          <a:xfrm>
            <a:off x="513990" y="144433"/>
            <a:ext cx="10515600" cy="1325563"/>
          </a:xfrm>
          <a:prstGeom prst="rect">
            <a:avLst/>
          </a:prstGeom>
        </p:spPr>
        <p:txBody>
          <a:bodyPr/>
          <a:lstStyle>
            <a:lvl1pPr algn="l" defTabSz="914400" rtl="0" eaLnBrk="1" latinLnBrk="0" hangingPunct="1">
              <a:lnSpc>
                <a:spcPct val="90000"/>
              </a:lnSpc>
              <a:spcBef>
                <a:spcPct val="0"/>
              </a:spcBef>
              <a:buNone/>
              <a:defRPr sz="4400" b="1" kern="1200">
                <a:solidFill>
                  <a:srgbClr val="122360"/>
                </a:solidFill>
                <a:latin typeface="+mn-lt"/>
                <a:ea typeface="+mj-ea"/>
                <a:cs typeface="+mj-cs"/>
              </a:defRPr>
            </a:lvl1pPr>
          </a:lstStyle>
          <a:p>
            <a:r>
              <a:rPr lang="en-US">
                <a:ea typeface="Calibri"/>
                <a:cs typeface="Calibri"/>
              </a:rPr>
              <a:t>Graduate Directors</a:t>
            </a:r>
            <a:endParaRPr lang="en-US"/>
          </a:p>
        </p:txBody>
      </p:sp>
    </p:spTree>
    <p:extLst>
      <p:ext uri="{BB962C8B-B14F-4D97-AF65-F5344CB8AC3E}">
        <p14:creationId xmlns:p14="http://schemas.microsoft.com/office/powerpoint/2010/main" val="1003008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a:t>ITE - UConn Student Chapter</a:t>
            </a:r>
            <a:endParaRPr/>
          </a:p>
          <a:p>
            <a:pPr marL="0" lvl="0" indent="0" algn="l" rtl="0">
              <a:spcBef>
                <a:spcPts val="0"/>
              </a:spcBef>
              <a:spcAft>
                <a:spcPts val="0"/>
              </a:spcAft>
              <a:buNone/>
            </a:pPr>
            <a:r>
              <a:rPr lang="en"/>
              <a:t> </a:t>
            </a: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3327400" y="1485900"/>
            <a:ext cx="5537200" cy="3886200"/>
          </a:xfrm>
          <a:prstGeom prst="rect">
            <a:avLst/>
          </a:prstGeom>
          <a:noFill/>
          <a:ln>
            <a:noFill/>
          </a:ln>
        </p:spPr>
      </p:pic>
      <p:pic>
        <p:nvPicPr>
          <p:cNvPr id="57" name="Google Shape;57;p13"/>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EEAA-3E18-3CF8-406E-86064CCFEC4A}"/>
              </a:ext>
            </a:extLst>
          </p:cNvPr>
          <p:cNvSpPr>
            <a:spLocks noGrp="1"/>
          </p:cNvSpPr>
          <p:nvPr>
            <p:ph type="title"/>
          </p:nvPr>
        </p:nvSpPr>
        <p:spPr>
          <a:xfrm>
            <a:off x="609600" y="275167"/>
            <a:ext cx="10972800" cy="1143000"/>
          </a:xfr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a:t>Officer Introduction</a:t>
            </a:r>
          </a:p>
        </p:txBody>
      </p:sp>
      <p:sp>
        <p:nvSpPr>
          <p:cNvPr id="3" name="Content Placeholder 2">
            <a:extLst>
              <a:ext uri="{FF2B5EF4-FFF2-40B4-BE49-F238E27FC236}">
                <a16:creationId xmlns:a16="http://schemas.microsoft.com/office/drawing/2014/main" id="{8580279A-3564-7D69-0DCA-310B1E3E36C2}"/>
              </a:ext>
            </a:extLst>
          </p:cNvPr>
          <p:cNvSpPr>
            <a:spLocks noGrp="1"/>
          </p:cNvSpPr>
          <p:nvPr>
            <p:ph sz="half" idx="1"/>
          </p:nvPr>
        </p:nvSpPr>
        <p:spPr>
          <a:xfrm>
            <a:off x="169864" y="1600624"/>
            <a:ext cx="5394097" cy="452543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90000"/>
              </a:lnSpc>
            </a:pPr>
            <a:r>
              <a:rPr lang="en-US" sz="2800"/>
              <a:t>President: Quinn Packer</a:t>
            </a:r>
          </a:p>
          <a:p>
            <a:pPr>
              <a:lnSpc>
                <a:spcPct val="90000"/>
              </a:lnSpc>
            </a:pPr>
            <a:r>
              <a:rPr lang="en-US" sz="2800"/>
              <a:t>Vice President: </a:t>
            </a:r>
            <a:r>
              <a:rPr lang="en-US" sz="2800" err="1"/>
              <a:t>Haimanti</a:t>
            </a:r>
            <a:r>
              <a:rPr lang="en-US" sz="2800"/>
              <a:t> Bala</a:t>
            </a:r>
          </a:p>
          <a:p>
            <a:pPr>
              <a:lnSpc>
                <a:spcPct val="90000"/>
              </a:lnSpc>
            </a:pPr>
            <a:r>
              <a:rPr lang="en-US" sz="2800"/>
              <a:t>Treasurer: Syed Islam</a:t>
            </a:r>
          </a:p>
          <a:p>
            <a:pPr>
              <a:lnSpc>
                <a:spcPct val="90000"/>
              </a:lnSpc>
            </a:pPr>
            <a:r>
              <a:rPr lang="en-US" sz="2800"/>
              <a:t>Secretary: Prakash Ranjan</a:t>
            </a:r>
          </a:p>
          <a:p>
            <a:pPr>
              <a:lnSpc>
                <a:spcPct val="90000"/>
              </a:lnSpc>
            </a:pPr>
            <a:r>
              <a:rPr lang="en-US" sz="2800"/>
              <a:t>Advisor: Anshu </a:t>
            </a:r>
            <a:r>
              <a:rPr lang="en-US" sz="2800" err="1"/>
              <a:t>Bamney</a:t>
            </a:r>
            <a:endParaRPr lang="en-US" sz="2800"/>
          </a:p>
          <a:p>
            <a:pPr marL="0" indent="0">
              <a:lnSpc>
                <a:spcPct val="90000"/>
              </a:lnSpc>
              <a:buNone/>
            </a:pPr>
            <a:endParaRPr lang="en-US" sz="2800"/>
          </a:p>
          <a:p>
            <a:pPr>
              <a:lnSpc>
                <a:spcPct val="90000"/>
              </a:lnSpc>
            </a:pPr>
            <a:endParaRPr lang="en-US" sz="2800"/>
          </a:p>
          <a:p>
            <a:pPr>
              <a:lnSpc>
                <a:spcPct val="90000"/>
              </a:lnSpc>
            </a:pPr>
            <a:endParaRPr lang="en-US" sz="2800"/>
          </a:p>
        </p:txBody>
      </p:sp>
      <p:pic>
        <p:nvPicPr>
          <p:cNvPr id="5" name="Picture 4">
            <a:extLst>
              <a:ext uri="{FF2B5EF4-FFF2-40B4-BE49-F238E27FC236}">
                <a16:creationId xmlns:a16="http://schemas.microsoft.com/office/drawing/2014/main" id="{53FA6A0E-0968-9ED0-2D12-C97A80E672F4}"/>
              </a:ext>
            </a:extLst>
          </p:cNvPr>
          <p:cNvPicPr>
            <a:picLocks noChangeAspect="1"/>
          </p:cNvPicPr>
          <p:nvPr/>
        </p:nvPicPr>
        <p:blipFill>
          <a:blip r:embed="rId3"/>
          <a:stretch>
            <a:fillRect/>
          </a:stretch>
        </p:blipFill>
        <p:spPr>
          <a:xfrm>
            <a:off x="5706291" y="950977"/>
            <a:ext cx="6349675" cy="5357537"/>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DFAB6CCA-151B-E81E-F965-FAD15D73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43" y="4544568"/>
            <a:ext cx="2889504" cy="2167128"/>
          </a:xfrm>
          <a:prstGeom prst="rect">
            <a:avLst/>
          </a:prstGeom>
        </p:spPr>
      </p:pic>
      <p:pic>
        <p:nvPicPr>
          <p:cNvPr id="9" name="Picture 8">
            <a:extLst>
              <a:ext uri="{FF2B5EF4-FFF2-40B4-BE49-F238E27FC236}">
                <a16:creationId xmlns:a16="http://schemas.microsoft.com/office/drawing/2014/main" id="{13F6FF55-9716-E633-2BA6-B950C117E157}"/>
              </a:ext>
            </a:extLst>
          </p:cNvPr>
          <p:cNvPicPr>
            <a:picLocks noChangeAspect="1"/>
          </p:cNvPicPr>
          <p:nvPr/>
        </p:nvPicPr>
        <p:blipFill>
          <a:blip r:embed="rId5"/>
          <a:stretch>
            <a:fillRect/>
          </a:stretch>
        </p:blipFill>
        <p:spPr>
          <a:xfrm>
            <a:off x="3510967" y="4310450"/>
            <a:ext cx="1910663" cy="2547551"/>
          </a:xfrm>
          <a:prstGeom prst="rect">
            <a:avLst/>
          </a:prstGeom>
        </p:spPr>
      </p:pic>
    </p:spTree>
    <p:extLst>
      <p:ext uri="{BB962C8B-B14F-4D97-AF65-F5344CB8AC3E}">
        <p14:creationId xmlns:p14="http://schemas.microsoft.com/office/powerpoint/2010/main" val="3869803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F0A4FD4-EB89-0581-7371-BB5D079DAAF0}"/>
              </a:ext>
            </a:extLst>
          </p:cNvPr>
          <p:cNvSpPr txBox="1">
            <a:spLocks/>
          </p:cNvSpPr>
          <p:nvPr/>
        </p:nvSpPr>
        <p:spPr>
          <a:xfrm>
            <a:off x="-2" y="1815961"/>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a:solidFill>
                  <a:schemeClr val="bg1"/>
                </a:solidFill>
                <a:latin typeface="+mn-lt"/>
                <a:ea typeface="Gotham Narrow Book" charset="0"/>
                <a:cs typeface="Gotham Narrow Book" charset="0"/>
              </a:rPr>
              <a:t>BlackSTEM</a:t>
            </a:r>
          </a:p>
        </p:txBody>
      </p:sp>
      <p:sp>
        <p:nvSpPr>
          <p:cNvPr id="16" name="Title 3">
            <a:extLst>
              <a:ext uri="{FF2B5EF4-FFF2-40B4-BE49-F238E27FC236}">
                <a16:creationId xmlns:a16="http://schemas.microsoft.com/office/drawing/2014/main" id="{A6789690-5471-729F-ED31-912E592F9D45}"/>
              </a:ext>
            </a:extLst>
          </p:cNvPr>
          <p:cNvSpPr txBox="1">
            <a:spLocks/>
          </p:cNvSpPr>
          <p:nvPr/>
        </p:nvSpPr>
        <p:spPr>
          <a:xfrm>
            <a:off x="-3" y="3429000"/>
            <a:ext cx="12158609" cy="635000"/>
          </a:xfrm>
          <a:prstGeom prst="rect">
            <a:avLst/>
          </a:prstGeom>
          <a:noFill/>
        </p:spPr>
        <p:txBody>
          <a:bodyPr lIns="0" tIns="4572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spc="150">
                <a:solidFill>
                  <a:schemeClr val="bg1"/>
                </a:solidFill>
                <a:latin typeface="+mn-lt"/>
                <a:ea typeface="Gotham Narrow Book" charset="0"/>
                <a:cs typeface="Gotham Narrow Book" charset="0"/>
              </a:rPr>
              <a:t>President/Adanma Akoma</a:t>
            </a:r>
          </a:p>
          <a:p>
            <a:pPr algn="ctr"/>
            <a:r>
              <a:rPr lang="en-US" sz="1600" spc="150">
                <a:solidFill>
                  <a:schemeClr val="bg1"/>
                </a:solidFill>
                <a:latin typeface="+mn-lt"/>
                <a:ea typeface="Gotham Narrow Book" charset="0"/>
                <a:cs typeface="Gotham Narrow Book" charset="0"/>
              </a:rPr>
              <a:t>Vice President / Hamida Nadoya</a:t>
            </a:r>
          </a:p>
          <a:p>
            <a:pPr algn="ctr"/>
            <a:r>
              <a:rPr lang="en-US" sz="1600" spc="150">
                <a:solidFill>
                  <a:schemeClr val="bg1"/>
                </a:solidFill>
                <a:latin typeface="+mn-lt"/>
                <a:ea typeface="Gotham Narrow Book" charset="0"/>
                <a:cs typeface="Gotham Narrow Book" charset="0"/>
              </a:rPr>
              <a:t>Secretary / Wilfred Elliam</a:t>
            </a:r>
          </a:p>
          <a:p>
            <a:pPr algn="ctr"/>
            <a:r>
              <a:rPr lang="en-US" sz="1600" spc="150">
                <a:solidFill>
                  <a:schemeClr val="bg1"/>
                </a:solidFill>
                <a:latin typeface="+mn-lt"/>
                <a:ea typeface="Gotham Narrow Book" charset="0"/>
                <a:cs typeface="Gotham Narrow Book" charset="0"/>
              </a:rPr>
              <a:t>Treasurer / Sita Nyame</a:t>
            </a:r>
          </a:p>
          <a:p>
            <a:pPr algn="ctr"/>
            <a:r>
              <a:rPr lang="en-US" sz="1600" spc="150">
                <a:solidFill>
                  <a:schemeClr val="bg1"/>
                </a:solidFill>
                <a:latin typeface="+mn-lt"/>
                <a:ea typeface="Gotham Narrow Book" charset="0"/>
                <a:cs typeface="Gotham Narrow Book" charset="0"/>
              </a:rPr>
              <a:t>Broader Impact Chair / Nana Yaw</a:t>
            </a:r>
          </a:p>
          <a:p>
            <a:pPr algn="ctr"/>
            <a:r>
              <a:rPr lang="en-US" sz="1600" spc="150">
                <a:solidFill>
                  <a:schemeClr val="bg1"/>
                </a:solidFill>
                <a:latin typeface="+mn-lt"/>
                <a:ea typeface="Gotham Narrow Book" charset="0"/>
                <a:cs typeface="Gotham Narrow Book" charset="0"/>
              </a:rPr>
              <a:t>Intellectual Merit Chair / John Ajayi</a:t>
            </a:r>
          </a:p>
          <a:p>
            <a:pPr algn="ctr"/>
            <a:r>
              <a:rPr lang="en-US" sz="1600" spc="150">
                <a:solidFill>
                  <a:schemeClr val="bg1"/>
                </a:solidFill>
                <a:latin typeface="+mn-lt"/>
                <a:ea typeface="Gotham Narrow Book" charset="0"/>
                <a:cs typeface="Gotham Narrow Book" charset="0"/>
              </a:rPr>
              <a:t>Research Relief Chair / Richard Afatsao</a:t>
            </a:r>
          </a:p>
          <a:p>
            <a:pPr algn="ctr"/>
            <a:r>
              <a:rPr lang="en-US" sz="1600" spc="150">
                <a:solidFill>
                  <a:schemeClr val="bg1"/>
                </a:solidFill>
                <a:latin typeface="+mn-lt"/>
                <a:ea typeface="Gotham Narrow Book" charset="0"/>
                <a:cs typeface="Gotham Narrow Book" charset="0"/>
              </a:rPr>
              <a:t>Professional Presence Chair / Oluwafemi Sanumi</a:t>
            </a:r>
          </a:p>
          <a:p>
            <a:pPr algn="ctr"/>
            <a:endParaRPr lang="en-US" sz="2800" spc="150">
              <a:solidFill>
                <a:schemeClr val="bg1"/>
              </a:solidFill>
              <a:latin typeface="+mn-lt"/>
              <a:ea typeface="Gotham Narrow Book" charset="0"/>
              <a:cs typeface="Gotham Narrow Book" charset="0"/>
            </a:endParaRPr>
          </a:p>
        </p:txBody>
      </p:sp>
    </p:spTree>
    <p:extLst>
      <p:ext uri="{BB962C8B-B14F-4D97-AF65-F5344CB8AC3E}">
        <p14:creationId xmlns:p14="http://schemas.microsoft.com/office/powerpoint/2010/main" val="4034903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ADEAC-57DC-2B19-C709-6B3B6AB7689E}"/>
              </a:ext>
            </a:extLst>
          </p:cNvPr>
          <p:cNvSpPr txBox="1"/>
          <p:nvPr/>
        </p:nvSpPr>
        <p:spPr>
          <a:xfrm>
            <a:off x="17255" y="12639"/>
            <a:ext cx="12146685" cy="707886"/>
          </a:xfrm>
          <a:prstGeom prst="rect">
            <a:avLst/>
          </a:prstGeom>
          <a:solidFill>
            <a:schemeClr val="tx1">
              <a:alpha val="32000"/>
            </a:schemeClr>
          </a:solidFill>
          <a:ln>
            <a:solidFill>
              <a:schemeClr val="tx1"/>
            </a:solidFill>
          </a:ln>
        </p:spPr>
        <p:txBody>
          <a:bodyPr wrap="square" lIns="91440" tIns="45720" rIns="91440" bIns="45720" rtlCol="0" anchor="t">
            <a:spAutoFit/>
          </a:bodyPr>
          <a:lstStyle/>
          <a:p>
            <a:pPr algn="ctr"/>
            <a:r>
              <a:rPr lang="en-US" sz="4000" b="1"/>
              <a:t>Black</a:t>
            </a:r>
            <a:r>
              <a:rPr lang="en-US" sz="4000" b="1">
                <a:solidFill>
                  <a:srgbClr val="FF0000"/>
                </a:solidFill>
              </a:rPr>
              <a:t>S</a:t>
            </a:r>
            <a:r>
              <a:rPr lang="en-US" sz="4000" b="1">
                <a:solidFill>
                  <a:srgbClr val="00B050"/>
                </a:solidFill>
              </a:rPr>
              <a:t>T</a:t>
            </a:r>
            <a:r>
              <a:rPr lang="en-US" sz="4000" b="1">
                <a:solidFill>
                  <a:srgbClr val="FFFF00"/>
                </a:solidFill>
              </a:rPr>
              <a:t>E</a:t>
            </a:r>
            <a:r>
              <a:rPr lang="en-US" sz="4000" b="1">
                <a:solidFill>
                  <a:schemeClr val="bg1"/>
                </a:solidFill>
              </a:rPr>
              <a:t>M</a:t>
            </a:r>
          </a:p>
        </p:txBody>
      </p:sp>
      <p:sp>
        <p:nvSpPr>
          <p:cNvPr id="5" name="Rectangle 4">
            <a:extLst>
              <a:ext uri="{FF2B5EF4-FFF2-40B4-BE49-F238E27FC236}">
                <a16:creationId xmlns:a16="http://schemas.microsoft.com/office/drawing/2014/main" id="{AF1BF668-F089-712D-9A84-0A2B6D518883}"/>
              </a:ext>
            </a:extLst>
          </p:cNvPr>
          <p:cNvSpPr/>
          <p:nvPr/>
        </p:nvSpPr>
        <p:spPr>
          <a:xfrm rot="10800000" flipV="1">
            <a:off x="5223" y="1191628"/>
            <a:ext cx="3950824" cy="4401205"/>
          </a:xfrm>
          <a:prstGeom prst="rect">
            <a:avLst/>
          </a:prstGeom>
          <a:solidFill>
            <a:schemeClr val="tx1"/>
          </a:solidFill>
          <a:ln>
            <a:solidFill>
              <a:schemeClr val="tx2"/>
            </a:solidFill>
          </a:ln>
        </p:spPr>
        <p:txBody>
          <a:bodyPr wrap="square" lIns="91440" tIns="45720" rIns="91440" bIns="45720" anchor="t">
            <a:spAutoFit/>
          </a:bodyPr>
          <a:lstStyle/>
          <a:p>
            <a:pPr algn="ctr"/>
            <a:r>
              <a:rPr lang="en-US" sz="1400" b="1">
                <a:solidFill>
                  <a:schemeClr val="accent1">
                    <a:lumMod val="20000"/>
                    <a:lumOff val="80000"/>
                  </a:schemeClr>
                </a:solidFill>
              </a:rPr>
              <a:t>The BlackSTEM organization was established in 2020 (formerly known as the graduate chapter for the National Society of Black Engineers at UConn). In essence, we align ourselves with the core values inspired by NSBE, however, we aim to magnify the voices of all Black scholars throughout the African diaspora who are not only engineers but are within all STEM disciplines. </a:t>
            </a:r>
          </a:p>
          <a:p>
            <a:pPr algn="ctr"/>
            <a:endParaRPr lang="en-US" sz="1400" b="1">
              <a:solidFill>
                <a:schemeClr val="accent1">
                  <a:lumMod val="20000"/>
                  <a:lumOff val="80000"/>
                </a:schemeClr>
              </a:solidFill>
            </a:endParaRPr>
          </a:p>
          <a:p>
            <a:pPr algn="ctr"/>
            <a:r>
              <a:rPr lang="en-US" sz="1400" b="1">
                <a:solidFill>
                  <a:schemeClr val="accent1">
                    <a:lumMod val="20000"/>
                    <a:lumOff val="80000"/>
                  </a:schemeClr>
                </a:solidFill>
              </a:rPr>
              <a:t>“Come one, come all Black grad students in STEM! This place is for you!”</a:t>
            </a: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r>
              <a:rPr lang="en-US" sz="1400" b="1">
                <a:solidFill>
                  <a:schemeClr val="accent1">
                    <a:lumMod val="20000"/>
                    <a:lumOff val="80000"/>
                  </a:schemeClr>
                </a:solidFill>
              </a:rPr>
              <a:t>Through collaboration and sponsorship, we are equipped to execute initiatives that speak to the needs of BlackSTEM students at UConn.</a:t>
            </a:r>
          </a:p>
          <a:p>
            <a:pPr algn="ctr"/>
            <a:endParaRPr lang="en-US" sz="1400" b="1">
              <a:solidFill>
                <a:srgbClr val="FFFF00"/>
              </a:solidFill>
            </a:endParaRPr>
          </a:p>
          <a:p>
            <a:pPr algn="ctr"/>
            <a:endParaRPr lang="en-US" sz="1400" b="1">
              <a:solidFill>
                <a:srgbClr val="FFFF00"/>
              </a:solidFill>
            </a:endParaRPr>
          </a:p>
        </p:txBody>
      </p:sp>
      <p:sp>
        <p:nvSpPr>
          <p:cNvPr id="6" name="Rectangle 5">
            <a:extLst>
              <a:ext uri="{FF2B5EF4-FFF2-40B4-BE49-F238E27FC236}">
                <a16:creationId xmlns:a16="http://schemas.microsoft.com/office/drawing/2014/main" id="{F9BBC6F5-68E9-86A1-029F-80F81EB9488C}"/>
              </a:ext>
            </a:extLst>
          </p:cNvPr>
          <p:cNvSpPr/>
          <p:nvPr/>
        </p:nvSpPr>
        <p:spPr>
          <a:xfrm>
            <a:off x="7309" y="767705"/>
            <a:ext cx="3950825" cy="400110"/>
          </a:xfrm>
          <a:prstGeom prst="rect">
            <a:avLst/>
          </a:prstGeom>
          <a:solidFill>
            <a:schemeClr val="accent6">
              <a:lumMod val="75000"/>
            </a:schemeClr>
          </a:solidFill>
          <a:ln>
            <a:solidFill>
              <a:schemeClr val="tx1"/>
            </a:solidFill>
          </a:ln>
        </p:spPr>
        <p:txBody>
          <a:bodyPr wrap="square">
            <a:spAutoFit/>
          </a:bodyPr>
          <a:lstStyle/>
          <a:p>
            <a:pPr algn="ctr"/>
            <a:r>
              <a:rPr lang="en-US" sz="2000" b="1">
                <a:solidFill>
                  <a:schemeClr val="bg1"/>
                </a:solidFill>
              </a:rPr>
              <a:t>Who We Are!</a:t>
            </a:r>
          </a:p>
        </p:txBody>
      </p:sp>
      <p:sp>
        <p:nvSpPr>
          <p:cNvPr id="9" name="Rectangle 8">
            <a:extLst>
              <a:ext uri="{FF2B5EF4-FFF2-40B4-BE49-F238E27FC236}">
                <a16:creationId xmlns:a16="http://schemas.microsoft.com/office/drawing/2014/main" id="{0DF220C7-5081-8C35-065B-C25CC96C9288}"/>
              </a:ext>
            </a:extLst>
          </p:cNvPr>
          <p:cNvSpPr/>
          <p:nvPr/>
        </p:nvSpPr>
        <p:spPr>
          <a:xfrm rot="10800000" flipV="1">
            <a:off x="4119156" y="742077"/>
            <a:ext cx="3950824" cy="5047536"/>
          </a:xfrm>
          <a:prstGeom prst="rect">
            <a:avLst/>
          </a:prstGeom>
          <a:solidFill>
            <a:schemeClr val="tx1"/>
          </a:solidFill>
          <a:ln>
            <a:solidFill>
              <a:schemeClr val="tx2"/>
            </a:solidFill>
          </a:ln>
        </p:spPr>
        <p:txBody>
          <a:bodyPr wrap="square" lIns="91440" tIns="45720" rIns="91440" bIns="45720" anchor="t">
            <a:spAutoFit/>
          </a:bodyPr>
          <a:lstStyle/>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p:txBody>
      </p:sp>
      <p:pic>
        <p:nvPicPr>
          <p:cNvPr id="11" name="Picture 10">
            <a:extLst>
              <a:ext uri="{FF2B5EF4-FFF2-40B4-BE49-F238E27FC236}">
                <a16:creationId xmlns:a16="http://schemas.microsoft.com/office/drawing/2014/main" id="{3B9F7CDF-3094-1E31-22D0-DE4F4488F8AE}"/>
              </a:ext>
            </a:extLst>
          </p:cNvPr>
          <p:cNvPicPr>
            <a:picLocks noChangeAspect="1"/>
          </p:cNvPicPr>
          <p:nvPr/>
        </p:nvPicPr>
        <p:blipFill>
          <a:blip r:embed="rId2"/>
          <a:stretch>
            <a:fillRect/>
          </a:stretch>
        </p:blipFill>
        <p:spPr>
          <a:xfrm>
            <a:off x="4268603" y="891374"/>
            <a:ext cx="1777812" cy="1800752"/>
          </a:xfrm>
          <a:prstGeom prst="rect">
            <a:avLst/>
          </a:prstGeom>
          <a:ln>
            <a:noFill/>
          </a:ln>
          <a:effectLst>
            <a:softEdge rad="112500"/>
          </a:effectLst>
        </p:spPr>
      </p:pic>
      <p:pic>
        <p:nvPicPr>
          <p:cNvPr id="12" name="Picture 11">
            <a:extLst>
              <a:ext uri="{FF2B5EF4-FFF2-40B4-BE49-F238E27FC236}">
                <a16:creationId xmlns:a16="http://schemas.microsoft.com/office/drawing/2014/main" id="{4ABFF18C-DE31-4DCA-E179-00CB86AFA196}"/>
              </a:ext>
            </a:extLst>
          </p:cNvPr>
          <p:cNvPicPr>
            <a:picLocks noChangeAspect="1"/>
          </p:cNvPicPr>
          <p:nvPr/>
        </p:nvPicPr>
        <p:blipFill>
          <a:blip r:embed="rId3"/>
          <a:stretch>
            <a:fillRect/>
          </a:stretch>
        </p:blipFill>
        <p:spPr>
          <a:xfrm>
            <a:off x="5935300" y="1582471"/>
            <a:ext cx="2156092" cy="1182971"/>
          </a:xfrm>
          <a:prstGeom prst="rect">
            <a:avLst/>
          </a:prstGeom>
          <a:ln>
            <a:noFill/>
          </a:ln>
          <a:effectLst>
            <a:softEdge rad="112500"/>
          </a:effectLst>
        </p:spPr>
      </p:pic>
      <p:pic>
        <p:nvPicPr>
          <p:cNvPr id="13" name="Picture 12">
            <a:extLst>
              <a:ext uri="{FF2B5EF4-FFF2-40B4-BE49-F238E27FC236}">
                <a16:creationId xmlns:a16="http://schemas.microsoft.com/office/drawing/2014/main" id="{EC535A5B-6B86-A56E-C750-6DC5246E7F1C}"/>
              </a:ext>
            </a:extLst>
          </p:cNvPr>
          <p:cNvPicPr>
            <a:picLocks noChangeAspect="1"/>
          </p:cNvPicPr>
          <p:nvPr/>
        </p:nvPicPr>
        <p:blipFill>
          <a:blip r:embed="rId4"/>
          <a:stretch>
            <a:fillRect/>
          </a:stretch>
        </p:blipFill>
        <p:spPr>
          <a:xfrm>
            <a:off x="4167003" y="2959486"/>
            <a:ext cx="2937248" cy="1314707"/>
          </a:xfrm>
          <a:prstGeom prst="rect">
            <a:avLst/>
          </a:prstGeom>
          <a:ln>
            <a:noFill/>
          </a:ln>
          <a:effectLst>
            <a:softEdge rad="112500"/>
          </a:effectLst>
        </p:spPr>
      </p:pic>
      <p:pic>
        <p:nvPicPr>
          <p:cNvPr id="14" name="Picture 13">
            <a:extLst>
              <a:ext uri="{FF2B5EF4-FFF2-40B4-BE49-F238E27FC236}">
                <a16:creationId xmlns:a16="http://schemas.microsoft.com/office/drawing/2014/main" id="{8C0AD36D-31CF-F36B-4F63-097DDA62627E}"/>
              </a:ext>
            </a:extLst>
          </p:cNvPr>
          <p:cNvPicPr>
            <a:picLocks noChangeAspect="1"/>
          </p:cNvPicPr>
          <p:nvPr/>
        </p:nvPicPr>
        <p:blipFill>
          <a:blip r:embed="rId5"/>
          <a:stretch>
            <a:fillRect/>
          </a:stretch>
        </p:blipFill>
        <p:spPr>
          <a:xfrm>
            <a:off x="4789933" y="4300849"/>
            <a:ext cx="3220707" cy="1393393"/>
          </a:xfrm>
          <a:prstGeom prst="rect">
            <a:avLst/>
          </a:prstGeom>
          <a:ln>
            <a:noFill/>
          </a:ln>
          <a:effectLst>
            <a:softEdge rad="112500"/>
          </a:effectLst>
        </p:spPr>
      </p:pic>
      <p:sp>
        <p:nvSpPr>
          <p:cNvPr id="15" name="Rectangle 14">
            <a:extLst>
              <a:ext uri="{FF2B5EF4-FFF2-40B4-BE49-F238E27FC236}">
                <a16:creationId xmlns:a16="http://schemas.microsoft.com/office/drawing/2014/main" id="{DDDFD5CE-6B88-626B-25E6-F7768C5A181A}"/>
              </a:ext>
            </a:extLst>
          </p:cNvPr>
          <p:cNvSpPr/>
          <p:nvPr/>
        </p:nvSpPr>
        <p:spPr>
          <a:xfrm>
            <a:off x="8210552" y="772496"/>
            <a:ext cx="3950825" cy="400110"/>
          </a:xfrm>
          <a:prstGeom prst="rect">
            <a:avLst/>
          </a:prstGeom>
          <a:solidFill>
            <a:schemeClr val="accent6">
              <a:lumMod val="75000"/>
            </a:schemeClr>
          </a:solidFill>
          <a:ln>
            <a:solidFill>
              <a:schemeClr val="tx1"/>
            </a:solidFill>
          </a:ln>
        </p:spPr>
        <p:txBody>
          <a:bodyPr wrap="square">
            <a:spAutoFit/>
          </a:bodyPr>
          <a:lstStyle/>
          <a:p>
            <a:pPr algn="ctr"/>
            <a:r>
              <a:rPr lang="en-US" sz="2000" b="1">
                <a:solidFill>
                  <a:schemeClr val="bg1"/>
                </a:solidFill>
              </a:rPr>
              <a:t>What We Gain!</a:t>
            </a:r>
          </a:p>
        </p:txBody>
      </p:sp>
      <p:sp>
        <p:nvSpPr>
          <p:cNvPr id="16" name="Rectangle 15">
            <a:extLst>
              <a:ext uri="{FF2B5EF4-FFF2-40B4-BE49-F238E27FC236}">
                <a16:creationId xmlns:a16="http://schemas.microsoft.com/office/drawing/2014/main" id="{EBE8DEFF-D366-3513-4F52-1106376B2115}"/>
              </a:ext>
            </a:extLst>
          </p:cNvPr>
          <p:cNvSpPr/>
          <p:nvPr/>
        </p:nvSpPr>
        <p:spPr>
          <a:xfrm rot="10800000" flipV="1">
            <a:off x="8210552" y="1191627"/>
            <a:ext cx="3950824" cy="4401205"/>
          </a:xfrm>
          <a:prstGeom prst="rect">
            <a:avLst/>
          </a:prstGeom>
          <a:solidFill>
            <a:schemeClr val="tx1"/>
          </a:solidFill>
          <a:ln>
            <a:solidFill>
              <a:schemeClr val="tx2"/>
            </a:solidFill>
          </a:ln>
        </p:spPr>
        <p:txBody>
          <a:bodyPr wrap="square" lIns="91440" tIns="45720" rIns="91440" bIns="45720" anchor="t">
            <a:spAutoFit/>
          </a:bodyPr>
          <a:lstStyle/>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a:p>
            <a:pPr algn="ctr"/>
            <a:endParaRPr lang="en-US" sz="1400" b="1">
              <a:solidFill>
                <a:srgbClr val="FFFF00"/>
              </a:solidFill>
            </a:endParaRPr>
          </a:p>
        </p:txBody>
      </p:sp>
      <p:pic>
        <p:nvPicPr>
          <p:cNvPr id="17" name="Picture 16">
            <a:extLst>
              <a:ext uri="{FF2B5EF4-FFF2-40B4-BE49-F238E27FC236}">
                <a16:creationId xmlns:a16="http://schemas.microsoft.com/office/drawing/2014/main" id="{55D5BCDC-23EC-A89D-69FD-48CFD55C1831}"/>
              </a:ext>
            </a:extLst>
          </p:cNvPr>
          <p:cNvPicPr>
            <a:picLocks noChangeAspect="1"/>
          </p:cNvPicPr>
          <p:nvPr/>
        </p:nvPicPr>
        <p:blipFill>
          <a:blip r:embed="rId6"/>
          <a:stretch>
            <a:fillRect/>
          </a:stretch>
        </p:blipFill>
        <p:spPr>
          <a:xfrm>
            <a:off x="8156355" y="1236999"/>
            <a:ext cx="4068305" cy="1887995"/>
          </a:xfrm>
          <a:prstGeom prst="ellipse">
            <a:avLst/>
          </a:prstGeom>
          <a:ln>
            <a:noFill/>
          </a:ln>
          <a:effectLst>
            <a:softEdge rad="112500"/>
          </a:effectLst>
        </p:spPr>
      </p:pic>
      <p:pic>
        <p:nvPicPr>
          <p:cNvPr id="19" name="Picture 18">
            <a:extLst>
              <a:ext uri="{FF2B5EF4-FFF2-40B4-BE49-F238E27FC236}">
                <a16:creationId xmlns:a16="http://schemas.microsoft.com/office/drawing/2014/main" id="{4B35B420-973E-E4B2-BAFB-6253DE29D5AB}"/>
              </a:ext>
            </a:extLst>
          </p:cNvPr>
          <p:cNvPicPr>
            <a:picLocks noChangeAspect="1"/>
          </p:cNvPicPr>
          <p:nvPr/>
        </p:nvPicPr>
        <p:blipFill>
          <a:blip r:embed="rId7"/>
          <a:stretch>
            <a:fillRect/>
          </a:stretch>
        </p:blipFill>
        <p:spPr>
          <a:xfrm>
            <a:off x="8101514" y="2525203"/>
            <a:ext cx="1601886" cy="1843360"/>
          </a:xfrm>
          <a:prstGeom prst="ellipse">
            <a:avLst/>
          </a:prstGeom>
          <a:ln>
            <a:noFill/>
          </a:ln>
          <a:effectLst>
            <a:softEdge rad="112500"/>
          </a:effectLst>
        </p:spPr>
      </p:pic>
      <p:pic>
        <p:nvPicPr>
          <p:cNvPr id="20" name="Picture 19">
            <a:extLst>
              <a:ext uri="{FF2B5EF4-FFF2-40B4-BE49-F238E27FC236}">
                <a16:creationId xmlns:a16="http://schemas.microsoft.com/office/drawing/2014/main" id="{0816C84B-79C3-7195-D0D7-4F86EF96C8BD}"/>
              </a:ext>
            </a:extLst>
          </p:cNvPr>
          <p:cNvPicPr>
            <a:picLocks noChangeAspect="1"/>
          </p:cNvPicPr>
          <p:nvPr/>
        </p:nvPicPr>
        <p:blipFill>
          <a:blip r:embed="rId8"/>
          <a:stretch>
            <a:fillRect/>
          </a:stretch>
        </p:blipFill>
        <p:spPr>
          <a:xfrm>
            <a:off x="10349872" y="2522084"/>
            <a:ext cx="1883732" cy="2068410"/>
          </a:xfrm>
          <a:prstGeom prst="ellipse">
            <a:avLst/>
          </a:prstGeom>
          <a:ln>
            <a:noFill/>
          </a:ln>
          <a:effectLst>
            <a:softEdge rad="112500"/>
          </a:effectLst>
        </p:spPr>
      </p:pic>
      <p:pic>
        <p:nvPicPr>
          <p:cNvPr id="18" name="Picture 17">
            <a:extLst>
              <a:ext uri="{FF2B5EF4-FFF2-40B4-BE49-F238E27FC236}">
                <a16:creationId xmlns:a16="http://schemas.microsoft.com/office/drawing/2014/main" id="{C9CB4A43-BEED-257A-5CCC-0B6D6D912B1E}"/>
              </a:ext>
            </a:extLst>
          </p:cNvPr>
          <p:cNvPicPr>
            <a:picLocks noChangeAspect="1"/>
          </p:cNvPicPr>
          <p:nvPr/>
        </p:nvPicPr>
        <p:blipFill>
          <a:blip r:embed="rId9"/>
          <a:stretch>
            <a:fillRect/>
          </a:stretch>
        </p:blipFill>
        <p:spPr>
          <a:xfrm>
            <a:off x="9195469" y="2795958"/>
            <a:ext cx="1873545" cy="1658722"/>
          </a:xfrm>
          <a:prstGeom prst="ellipse">
            <a:avLst/>
          </a:prstGeom>
          <a:ln>
            <a:noFill/>
          </a:ln>
          <a:effectLst>
            <a:softEdge rad="112500"/>
          </a:effectLst>
        </p:spPr>
      </p:pic>
      <p:pic>
        <p:nvPicPr>
          <p:cNvPr id="21" name="Picture 20">
            <a:extLst>
              <a:ext uri="{FF2B5EF4-FFF2-40B4-BE49-F238E27FC236}">
                <a16:creationId xmlns:a16="http://schemas.microsoft.com/office/drawing/2014/main" id="{FA132A67-F24A-11BE-6BF2-BDC1CACCF385}"/>
              </a:ext>
            </a:extLst>
          </p:cNvPr>
          <p:cNvPicPr>
            <a:picLocks noChangeAspect="1"/>
          </p:cNvPicPr>
          <p:nvPr/>
        </p:nvPicPr>
        <p:blipFill>
          <a:blip r:embed="rId10"/>
          <a:stretch>
            <a:fillRect/>
          </a:stretch>
        </p:blipFill>
        <p:spPr>
          <a:xfrm>
            <a:off x="8093754" y="3731709"/>
            <a:ext cx="1987452" cy="1987452"/>
          </a:xfrm>
          <a:prstGeom prst="ellipse">
            <a:avLst/>
          </a:prstGeom>
          <a:ln>
            <a:noFill/>
          </a:ln>
          <a:effectLst>
            <a:softEdge rad="112500"/>
          </a:effectLst>
        </p:spPr>
      </p:pic>
      <p:pic>
        <p:nvPicPr>
          <p:cNvPr id="22" name="Picture 21">
            <a:extLst>
              <a:ext uri="{FF2B5EF4-FFF2-40B4-BE49-F238E27FC236}">
                <a16:creationId xmlns:a16="http://schemas.microsoft.com/office/drawing/2014/main" id="{AAF1B11D-8944-CF2D-EDD1-609013FD2020}"/>
              </a:ext>
            </a:extLst>
          </p:cNvPr>
          <p:cNvPicPr>
            <a:picLocks noChangeAspect="1"/>
          </p:cNvPicPr>
          <p:nvPr/>
        </p:nvPicPr>
        <p:blipFill>
          <a:blip r:embed="rId11"/>
          <a:stretch>
            <a:fillRect/>
          </a:stretch>
        </p:blipFill>
        <p:spPr>
          <a:xfrm>
            <a:off x="9703400" y="4033079"/>
            <a:ext cx="2448508" cy="1650134"/>
          </a:xfrm>
          <a:prstGeom prst="ellipse">
            <a:avLst/>
          </a:prstGeom>
          <a:ln>
            <a:noFill/>
          </a:ln>
          <a:effectLst>
            <a:softEdge rad="112500"/>
          </a:effectLst>
        </p:spPr>
      </p:pic>
      <p:sp>
        <p:nvSpPr>
          <p:cNvPr id="24" name="TextBox 23">
            <a:extLst>
              <a:ext uri="{FF2B5EF4-FFF2-40B4-BE49-F238E27FC236}">
                <a16:creationId xmlns:a16="http://schemas.microsoft.com/office/drawing/2014/main" id="{3C6B7C05-69C4-F937-6518-F2B03A11AC93}"/>
              </a:ext>
            </a:extLst>
          </p:cNvPr>
          <p:cNvSpPr txBox="1"/>
          <p:nvPr/>
        </p:nvSpPr>
        <p:spPr>
          <a:xfrm>
            <a:off x="5784190" y="1376662"/>
            <a:ext cx="2476005" cy="369332"/>
          </a:xfrm>
          <a:prstGeom prst="rect">
            <a:avLst/>
          </a:prstGeom>
          <a:noFill/>
        </p:spPr>
        <p:txBody>
          <a:bodyPr wrap="square" rtlCol="0">
            <a:spAutoFit/>
          </a:bodyPr>
          <a:lstStyle/>
          <a:p>
            <a:pPr algn="ctr"/>
            <a:r>
              <a:rPr lang="en-US" b="1">
                <a:solidFill>
                  <a:schemeClr val="accent1">
                    <a:lumMod val="20000"/>
                    <a:lumOff val="80000"/>
                  </a:schemeClr>
                </a:solidFill>
              </a:rPr>
              <a:t>Broader Impact</a:t>
            </a:r>
          </a:p>
        </p:txBody>
      </p:sp>
      <p:sp>
        <p:nvSpPr>
          <p:cNvPr id="25" name="TextBox 24">
            <a:extLst>
              <a:ext uri="{FF2B5EF4-FFF2-40B4-BE49-F238E27FC236}">
                <a16:creationId xmlns:a16="http://schemas.microsoft.com/office/drawing/2014/main" id="{0A38ED87-2A18-41DE-C1B9-A5CA118C9166}"/>
              </a:ext>
            </a:extLst>
          </p:cNvPr>
          <p:cNvSpPr txBox="1"/>
          <p:nvPr/>
        </p:nvSpPr>
        <p:spPr>
          <a:xfrm>
            <a:off x="4416816" y="2734080"/>
            <a:ext cx="2476005" cy="369332"/>
          </a:xfrm>
          <a:prstGeom prst="rect">
            <a:avLst/>
          </a:prstGeom>
          <a:noFill/>
        </p:spPr>
        <p:txBody>
          <a:bodyPr wrap="square" rtlCol="0">
            <a:spAutoFit/>
          </a:bodyPr>
          <a:lstStyle/>
          <a:p>
            <a:pPr algn="ctr"/>
            <a:r>
              <a:rPr lang="en-US" b="1">
                <a:solidFill>
                  <a:schemeClr val="accent1">
                    <a:lumMod val="20000"/>
                    <a:lumOff val="80000"/>
                  </a:schemeClr>
                </a:solidFill>
              </a:rPr>
              <a:t>Intellectual Merit</a:t>
            </a:r>
          </a:p>
        </p:txBody>
      </p:sp>
      <p:sp>
        <p:nvSpPr>
          <p:cNvPr id="26" name="TextBox 25">
            <a:extLst>
              <a:ext uri="{FF2B5EF4-FFF2-40B4-BE49-F238E27FC236}">
                <a16:creationId xmlns:a16="http://schemas.microsoft.com/office/drawing/2014/main" id="{3F3A5D36-30B5-3225-D2E4-CDD6C33DA7A3}"/>
              </a:ext>
            </a:extLst>
          </p:cNvPr>
          <p:cNvSpPr txBox="1"/>
          <p:nvPr/>
        </p:nvSpPr>
        <p:spPr>
          <a:xfrm>
            <a:off x="5197535" y="4158743"/>
            <a:ext cx="2476005" cy="369332"/>
          </a:xfrm>
          <a:prstGeom prst="rect">
            <a:avLst/>
          </a:prstGeom>
          <a:noFill/>
        </p:spPr>
        <p:txBody>
          <a:bodyPr wrap="square" rtlCol="0">
            <a:spAutoFit/>
          </a:bodyPr>
          <a:lstStyle/>
          <a:p>
            <a:pPr algn="ctr"/>
            <a:r>
              <a:rPr lang="en-US" b="1">
                <a:solidFill>
                  <a:schemeClr val="accent1">
                    <a:lumMod val="20000"/>
                    <a:lumOff val="80000"/>
                  </a:schemeClr>
                </a:solidFill>
              </a:rPr>
              <a:t>Research Relief</a:t>
            </a:r>
          </a:p>
        </p:txBody>
      </p:sp>
      <p:sp>
        <p:nvSpPr>
          <p:cNvPr id="27" name="Rectangle 26">
            <a:extLst>
              <a:ext uri="{FF2B5EF4-FFF2-40B4-BE49-F238E27FC236}">
                <a16:creationId xmlns:a16="http://schemas.microsoft.com/office/drawing/2014/main" id="{0F540D4C-60FA-BA60-F376-42BECDDF4C40}"/>
              </a:ext>
            </a:extLst>
          </p:cNvPr>
          <p:cNvSpPr/>
          <p:nvPr/>
        </p:nvSpPr>
        <p:spPr>
          <a:xfrm>
            <a:off x="-2466" y="3825437"/>
            <a:ext cx="3940213" cy="400110"/>
          </a:xfrm>
          <a:prstGeom prst="rect">
            <a:avLst/>
          </a:prstGeom>
          <a:solidFill>
            <a:schemeClr val="accent6">
              <a:lumMod val="75000"/>
            </a:schemeClr>
          </a:solidFill>
          <a:ln>
            <a:solidFill>
              <a:schemeClr val="tx1"/>
            </a:solidFill>
          </a:ln>
        </p:spPr>
        <p:txBody>
          <a:bodyPr wrap="square">
            <a:spAutoFit/>
          </a:bodyPr>
          <a:lstStyle/>
          <a:p>
            <a:pPr algn="ctr"/>
            <a:r>
              <a:rPr lang="en-US" sz="2000" b="1">
                <a:solidFill>
                  <a:schemeClr val="bg1"/>
                </a:solidFill>
              </a:rPr>
              <a:t>What We Do!</a:t>
            </a:r>
          </a:p>
        </p:txBody>
      </p:sp>
      <p:sp>
        <p:nvSpPr>
          <p:cNvPr id="29" name="TextBox 28">
            <a:extLst>
              <a:ext uri="{FF2B5EF4-FFF2-40B4-BE49-F238E27FC236}">
                <a16:creationId xmlns:a16="http://schemas.microsoft.com/office/drawing/2014/main" id="{D5BE60E1-9058-AE4D-4995-6C826FB8EB21}"/>
              </a:ext>
            </a:extLst>
          </p:cNvPr>
          <p:cNvSpPr txBox="1"/>
          <p:nvPr/>
        </p:nvSpPr>
        <p:spPr>
          <a:xfrm>
            <a:off x="3959533" y="691367"/>
            <a:ext cx="2476005" cy="369332"/>
          </a:xfrm>
          <a:prstGeom prst="rect">
            <a:avLst/>
          </a:prstGeom>
          <a:noFill/>
        </p:spPr>
        <p:txBody>
          <a:bodyPr wrap="square" rtlCol="0">
            <a:spAutoFit/>
          </a:bodyPr>
          <a:lstStyle/>
          <a:p>
            <a:pPr algn="ctr"/>
            <a:r>
              <a:rPr lang="en-US" b="1">
                <a:solidFill>
                  <a:schemeClr val="accent1">
                    <a:lumMod val="20000"/>
                    <a:lumOff val="80000"/>
                  </a:schemeClr>
                </a:solidFill>
              </a:rPr>
              <a:t>Professional Presence</a:t>
            </a:r>
          </a:p>
        </p:txBody>
      </p:sp>
    </p:spTree>
    <p:extLst>
      <p:ext uri="{BB962C8B-B14F-4D97-AF65-F5344CB8AC3E}">
        <p14:creationId xmlns:p14="http://schemas.microsoft.com/office/powerpoint/2010/main" val="3352946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posing for a photo&#10;&#10;Description automatically generated">
            <a:extLst>
              <a:ext uri="{FF2B5EF4-FFF2-40B4-BE49-F238E27FC236}">
                <a16:creationId xmlns:a16="http://schemas.microsoft.com/office/drawing/2014/main" id="{EA9CC05D-67F7-F21A-6AA7-5DF01A9774E0}"/>
              </a:ext>
            </a:extLst>
          </p:cNvPr>
          <p:cNvPicPr>
            <a:picLocks noGrp="1" noChangeAspect="1"/>
          </p:cNvPicPr>
          <p:nvPr>
            <p:ph idx="1"/>
          </p:nvPr>
        </p:nvPicPr>
        <p:blipFill>
          <a:blip r:embed="rId2"/>
          <a:stretch>
            <a:fillRect/>
          </a:stretch>
        </p:blipFill>
        <p:spPr>
          <a:xfrm>
            <a:off x="10530" y="-3173"/>
            <a:ext cx="12192709" cy="6876819"/>
          </a:xfrm>
        </p:spPr>
      </p:pic>
    </p:spTree>
    <p:extLst>
      <p:ext uri="{BB962C8B-B14F-4D97-AF65-F5344CB8AC3E}">
        <p14:creationId xmlns:p14="http://schemas.microsoft.com/office/powerpoint/2010/main" val="2609217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B299D-7F7B-8AFD-6769-7A7BD9D0B7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solidFill>
                  <a:schemeClr val="tx1"/>
                </a:solidFill>
                <a:latin typeface="+mj-lt"/>
              </a:rPr>
              <a:t>Multiple roles of graduate students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315A3B-3942-34F2-C383-1612FA07DA7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en-US" sz="1700">
                <a:solidFill>
                  <a:schemeClr val="tx1"/>
                </a:solidFill>
              </a:rPr>
              <a:t>Acknowledge All Your Roles</a:t>
            </a:r>
          </a:p>
          <a:p>
            <a:r>
              <a:rPr lang="en-US" sz="1700">
                <a:solidFill>
                  <a:schemeClr val="tx1"/>
                </a:solidFill>
              </a:rPr>
              <a:t>Set Realistic Expectations</a:t>
            </a:r>
            <a:endParaRPr lang="en-US" sz="1700">
              <a:solidFill>
                <a:schemeClr val="tx1"/>
              </a:solidFill>
              <a:ea typeface="Calibri"/>
              <a:cs typeface="Calibri"/>
            </a:endParaRPr>
          </a:p>
          <a:p>
            <a:r>
              <a:rPr lang="en-US" sz="1700">
                <a:solidFill>
                  <a:schemeClr val="tx1"/>
                </a:solidFill>
              </a:rPr>
              <a:t>Time Management and Boundaries</a:t>
            </a:r>
            <a:endParaRPr lang="en-US" sz="1700">
              <a:solidFill>
                <a:schemeClr val="tx1"/>
              </a:solidFill>
              <a:ea typeface="Calibri"/>
              <a:cs typeface="Calibri"/>
            </a:endParaRPr>
          </a:p>
          <a:p>
            <a:r>
              <a:rPr lang="en-US" sz="1700">
                <a:solidFill>
                  <a:schemeClr val="tx1"/>
                </a:solidFill>
              </a:rPr>
              <a:t>Prioritize and Be Flexible</a:t>
            </a:r>
            <a:endParaRPr lang="en-US" sz="1700">
              <a:solidFill>
                <a:schemeClr val="tx1"/>
              </a:solidFill>
              <a:ea typeface="Calibri"/>
              <a:cs typeface="Calibri"/>
            </a:endParaRPr>
          </a:p>
          <a:p>
            <a:r>
              <a:rPr lang="en-US" sz="1700">
                <a:solidFill>
                  <a:schemeClr val="tx1"/>
                </a:solidFill>
              </a:rPr>
              <a:t>Integrate Roles When Possible</a:t>
            </a:r>
            <a:endParaRPr lang="en-US" sz="1700">
              <a:solidFill>
                <a:schemeClr val="tx1"/>
              </a:solidFill>
              <a:ea typeface="Calibri"/>
              <a:cs typeface="Calibri"/>
            </a:endParaRPr>
          </a:p>
          <a:p>
            <a:r>
              <a:rPr lang="en-US" sz="1700">
                <a:solidFill>
                  <a:schemeClr val="tx1"/>
                </a:solidFill>
              </a:rPr>
              <a:t>Self-Care and Personal Time</a:t>
            </a:r>
            <a:endParaRPr lang="en-US" sz="1700">
              <a:solidFill>
                <a:schemeClr val="tx1"/>
              </a:solidFill>
              <a:ea typeface="Calibri"/>
              <a:cs typeface="Calibri"/>
            </a:endParaRPr>
          </a:p>
          <a:p>
            <a:r>
              <a:rPr lang="en-US" sz="1700">
                <a:solidFill>
                  <a:schemeClr val="tx1"/>
                </a:solidFill>
              </a:rPr>
              <a:t>Seek Support</a:t>
            </a:r>
            <a:endParaRPr lang="en-US" sz="1700">
              <a:solidFill>
                <a:schemeClr val="tx1"/>
              </a:solidFill>
              <a:ea typeface="Calibri"/>
              <a:cs typeface="Calibri"/>
            </a:endParaRPr>
          </a:p>
          <a:p>
            <a:r>
              <a:rPr lang="en-US" sz="1700">
                <a:solidFill>
                  <a:schemeClr val="tx1"/>
                </a:solidFill>
              </a:rPr>
              <a:t>Stay Organized and Efficient</a:t>
            </a:r>
          </a:p>
          <a:p>
            <a:r>
              <a:rPr lang="en-US" sz="1700">
                <a:solidFill>
                  <a:schemeClr val="tx1"/>
                </a:solidFill>
              </a:rPr>
              <a:t>Embrace Imperfection</a:t>
            </a:r>
            <a:endParaRPr lang="en-US" sz="1700">
              <a:solidFill>
                <a:schemeClr val="tx1"/>
              </a:solidFill>
              <a:ea typeface="Calibri"/>
              <a:cs typeface="Calibri"/>
            </a:endParaRPr>
          </a:p>
          <a:p>
            <a:endParaRPr lang="en-US" sz="1700">
              <a:solidFill>
                <a:schemeClr val="tx1"/>
              </a:solidFill>
            </a:endParaRPr>
          </a:p>
          <a:p>
            <a:endParaRPr lang="en-US" sz="1700">
              <a:solidFill>
                <a:schemeClr val="tx1"/>
              </a:solidFill>
            </a:endParaRPr>
          </a:p>
        </p:txBody>
      </p:sp>
      <p:pic>
        <p:nvPicPr>
          <p:cNvPr id="5" name="Picture 4" descr="Large skydiving group mid-air">
            <a:extLst>
              <a:ext uri="{FF2B5EF4-FFF2-40B4-BE49-F238E27FC236}">
                <a16:creationId xmlns:a16="http://schemas.microsoft.com/office/drawing/2014/main" id="{CCDCF3C7-DE43-6078-36CD-1D6297317C12}"/>
              </a:ext>
            </a:extLst>
          </p:cNvPr>
          <p:cNvPicPr>
            <a:picLocks noChangeAspect="1"/>
          </p:cNvPicPr>
          <p:nvPr/>
        </p:nvPicPr>
        <p:blipFill>
          <a:blip r:embed="rId2"/>
          <a:srcRect l="17438" r="15760"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8874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371597" y="348865"/>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p>
        </p:txBody>
      </p:sp>
      <p:graphicFrame>
        <p:nvGraphicFramePr>
          <p:cNvPr id="4" name="Content Placeholder 4">
            <a:extLst>
              <a:ext uri="{FF2B5EF4-FFF2-40B4-BE49-F238E27FC236}">
                <a16:creationId xmlns:a16="http://schemas.microsoft.com/office/drawing/2014/main" id="{C105C196-B0A3-4447-A385-C0954A31250A}"/>
              </a:ext>
            </a:extLst>
          </p:cNvPr>
          <p:cNvGraphicFramePr>
            <a:graphicFrameLocks noGrp="1"/>
          </p:cNvGraphicFramePr>
          <p:nvPr/>
        </p:nvGraphicFramePr>
        <p:xfrm>
          <a:off x="592123" y="643824"/>
          <a:ext cx="11010207" cy="454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Arrow: Left 33">
            <a:extLst>
              <a:ext uri="{FF2B5EF4-FFF2-40B4-BE49-F238E27FC236}">
                <a16:creationId xmlns:a16="http://schemas.microsoft.com/office/drawing/2014/main" id="{76D0E542-CB08-FD82-7045-6263B0CD7814}"/>
              </a:ext>
            </a:extLst>
          </p:cNvPr>
          <p:cNvSpPr/>
          <p:nvPr/>
        </p:nvSpPr>
        <p:spPr>
          <a:xfrm rot="10800000">
            <a:off x="1060405" y="3427519"/>
            <a:ext cx="1062181" cy="877454"/>
          </a:xfrm>
          <a:prstGeom prst="lef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829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
          <p:cNvPicPr preferRelativeResize="0"/>
          <p:nvPr/>
        </p:nvPicPr>
        <p:blipFill rotWithShape="1">
          <a:blip r:embed="rId3">
            <a:alphaModFix/>
          </a:blip>
          <a:srcRect r="26013"/>
          <a:stretch/>
        </p:blipFill>
        <p:spPr>
          <a:xfrm>
            <a:off x="1524001" y="0"/>
            <a:ext cx="9143999" cy="6858000"/>
          </a:xfrm>
          <a:prstGeom prst="rect">
            <a:avLst/>
          </a:prstGeom>
          <a:noFill/>
          <a:ln>
            <a:noFill/>
          </a:ln>
        </p:spPr>
      </p:pic>
      <p:sp>
        <p:nvSpPr>
          <p:cNvPr id="79" name="Google Shape;79;p1"/>
          <p:cNvSpPr/>
          <p:nvPr/>
        </p:nvSpPr>
        <p:spPr>
          <a:xfrm>
            <a:off x="1523925" y="4350025"/>
            <a:ext cx="9144000" cy="2508000"/>
          </a:xfrm>
          <a:prstGeom prst="rect">
            <a:avLst/>
          </a:prstGeom>
          <a:solidFill>
            <a:srgbClr val="000000">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0" name="Google Shape;80;p1"/>
          <p:cNvSpPr txBox="1">
            <a:spLocks noGrp="1"/>
          </p:cNvSpPr>
          <p:nvPr>
            <p:ph type="subTitle" idx="1"/>
          </p:nvPr>
        </p:nvSpPr>
        <p:spPr>
          <a:xfrm>
            <a:off x="1791400" y="4631700"/>
            <a:ext cx="5171100" cy="2226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FFD966"/>
                </a:solidFill>
                <a:latin typeface="Montserrat"/>
                <a:ea typeface="Montserrat"/>
                <a:cs typeface="Montserrat"/>
                <a:sym typeface="Montserrat"/>
              </a:rPr>
              <a:t>Graduate Employee and Postdoc Union</a:t>
            </a:r>
            <a:endParaRPr b="1">
              <a:solidFill>
                <a:srgbClr val="FFD966"/>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sz="1800">
                <a:solidFill>
                  <a:schemeClr val="lt1"/>
                </a:solidFill>
                <a:latin typeface="Montserrat SemiBold"/>
                <a:ea typeface="Montserrat SemiBold"/>
                <a:cs typeface="Montserrat SemiBold"/>
                <a:sym typeface="Montserrat SemiBold"/>
              </a:rPr>
              <a:t>GEU-UAW Local 6950</a:t>
            </a:r>
            <a:endParaRPr sz="180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sz="180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3219"/>
              <a:buNone/>
            </a:pPr>
            <a:r>
              <a:rPr lang="en-US" sz="1820">
                <a:solidFill>
                  <a:schemeClr val="lt1"/>
                </a:solidFill>
                <a:latin typeface="Montserrat SemiBold"/>
                <a:ea typeface="Montserrat SemiBold"/>
                <a:cs typeface="Montserrat SemiBold"/>
                <a:sym typeface="Montserrat SemiBold"/>
              </a:rPr>
              <a:t>Improving the Graduate Worker and Postdoc Experience at UConn</a:t>
            </a:r>
            <a:endParaRPr sz="1500">
              <a:solidFill>
                <a:schemeClr val="lt1"/>
              </a:solidFill>
              <a:latin typeface="Montserrat SemiBold"/>
              <a:ea typeface="Montserrat SemiBold"/>
              <a:cs typeface="Montserrat SemiBold"/>
              <a:sym typeface="Montserrat SemiBold"/>
            </a:endParaRPr>
          </a:p>
        </p:txBody>
      </p:sp>
      <p:sp>
        <p:nvSpPr>
          <p:cNvPr id="81" name="Google Shape;81;p1"/>
          <p:cNvSpPr txBox="1">
            <a:spLocks noGrp="1"/>
          </p:cNvSpPr>
          <p:nvPr>
            <p:ph type="sldNum" idx="12"/>
          </p:nvPr>
        </p:nvSpPr>
        <p:spPr>
          <a:xfrm>
            <a:off x="9935470" y="6185411"/>
            <a:ext cx="4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2"/>
                </a:solidFill>
                <a:latin typeface="Arial"/>
                <a:ea typeface="Arial"/>
                <a:cs typeface="Arial"/>
                <a:sym typeface="Arial"/>
              </a:rPr>
              <a:pPr marL="0" lvl="0" indent="0" algn="r" rtl="0">
                <a:spcBef>
                  <a:spcPts val="0"/>
                </a:spcBef>
                <a:spcAft>
                  <a:spcPts val="0"/>
                </a:spcAft>
                <a:buNone/>
              </a:pPr>
              <a:t>57</a:t>
            </a:fld>
            <a:endParaRPr>
              <a:solidFill>
                <a:schemeClr val="dk2"/>
              </a:solidFill>
              <a:latin typeface="Arial"/>
              <a:ea typeface="Arial"/>
              <a:cs typeface="Arial"/>
              <a:sym typeface="Arial"/>
            </a:endParaRPr>
          </a:p>
        </p:txBody>
      </p:sp>
      <p:pic>
        <p:nvPicPr>
          <p:cNvPr id="82" name="Google Shape;82;p1"/>
          <p:cNvPicPr preferRelativeResize="0"/>
          <p:nvPr/>
        </p:nvPicPr>
        <p:blipFill>
          <a:blip r:embed="rId4">
            <a:alphaModFix/>
          </a:blip>
          <a:stretch>
            <a:fillRect/>
          </a:stretch>
        </p:blipFill>
        <p:spPr>
          <a:xfrm>
            <a:off x="1524000" y="83823"/>
            <a:ext cx="3066374" cy="862400"/>
          </a:xfrm>
          <a:prstGeom prst="rect">
            <a:avLst/>
          </a:prstGeom>
          <a:noFill/>
          <a:ln>
            <a:noFill/>
          </a:ln>
        </p:spPr>
      </p:pic>
      <p:sp>
        <p:nvSpPr>
          <p:cNvPr id="83" name="Google Shape;83;p1"/>
          <p:cNvSpPr txBox="1"/>
          <p:nvPr/>
        </p:nvSpPr>
        <p:spPr>
          <a:xfrm>
            <a:off x="7209550" y="5952300"/>
            <a:ext cx="3370200" cy="68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20">
                <a:solidFill>
                  <a:schemeClr val="lt1"/>
                </a:solidFill>
                <a:uFill>
                  <a:noFill/>
                </a:u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uconngradunion.org</a:t>
            </a:r>
            <a:endParaRPr sz="162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US" sz="1620">
                <a:solidFill>
                  <a:schemeClr val="lt1"/>
                </a:solidFill>
                <a:latin typeface="Montserrat SemiBold"/>
                <a:ea typeface="Montserrat SemiBold"/>
                <a:cs typeface="Montserrat SemiBold"/>
                <a:sym typeface="Montserrat SemiBold"/>
              </a:rPr>
              <a:t>uconngradunion@gmail.com</a:t>
            </a:r>
            <a:endParaRPr sz="1200">
              <a:solidFill>
                <a:schemeClr val="lt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61232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rotWithShape="1">
          <a:blip r:embed="rId3">
            <a:alphaModFix amt="63000"/>
          </a:blip>
          <a:srcRect l="4913" r="3419"/>
          <a:stretch/>
        </p:blipFill>
        <p:spPr>
          <a:xfrm>
            <a:off x="1524000" y="0"/>
            <a:ext cx="9144000" cy="6858000"/>
          </a:xfrm>
          <a:prstGeom prst="rect">
            <a:avLst/>
          </a:prstGeom>
          <a:noFill/>
          <a:ln>
            <a:noFill/>
          </a:ln>
        </p:spPr>
      </p:pic>
      <p:sp>
        <p:nvSpPr>
          <p:cNvPr id="90" name="Google Shape;90;p2"/>
          <p:cNvSpPr/>
          <p:nvPr/>
        </p:nvSpPr>
        <p:spPr>
          <a:xfrm>
            <a:off x="1523925" y="25"/>
            <a:ext cx="6063300" cy="6858000"/>
          </a:xfrm>
          <a:prstGeom prst="rect">
            <a:avLst/>
          </a:prstGeom>
          <a:solidFill>
            <a:srgbClr val="000000">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2"/>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chemeClr val="dk1"/>
                </a:solidFill>
              </a:rPr>
              <a:pPr marL="0" lvl="0" indent="0" algn="r" rtl="0">
                <a:lnSpc>
                  <a:spcPct val="100000"/>
                </a:lnSpc>
                <a:spcBef>
                  <a:spcPts val="0"/>
                </a:spcBef>
                <a:spcAft>
                  <a:spcPts val="0"/>
                </a:spcAft>
                <a:buClr>
                  <a:srgbClr val="000000"/>
                </a:buClr>
                <a:buSzPts val="1000"/>
                <a:buFont typeface="Arial"/>
                <a:buNone/>
              </a:pPr>
              <a:t>58</a:t>
            </a:fld>
            <a:endParaRPr sz="3600">
              <a:solidFill>
                <a:schemeClr val="dk1"/>
              </a:solidFill>
            </a:endParaRPr>
          </a:p>
        </p:txBody>
      </p:sp>
      <p:sp>
        <p:nvSpPr>
          <p:cNvPr id="92" name="Google Shape;92;p2"/>
          <p:cNvSpPr/>
          <p:nvPr/>
        </p:nvSpPr>
        <p:spPr>
          <a:xfrm>
            <a:off x="2016625" y="1373175"/>
            <a:ext cx="5349900" cy="4264200"/>
          </a:xfrm>
          <a:prstGeom prst="roundRect">
            <a:avLst>
              <a:gd name="adj" fmla="val 0"/>
            </a:avLst>
          </a:prstGeom>
          <a:noFill/>
          <a:ln>
            <a:noFill/>
          </a:ln>
        </p:spPr>
        <p:txBody>
          <a:bodyPr spcFirstLastPara="1" wrap="square" lIns="91425" tIns="0" rIns="0" bIns="0" anchor="t" anchorCtr="0">
            <a:noAutofit/>
          </a:bodyPr>
          <a:lstStyle/>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What is a Labor Union?</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Why We Started the GEU</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Highlights of Improvements</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Importance of Membership</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Strengthening Our Voice beyond UConn</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Q&amp;A</a:t>
            </a:r>
            <a:endParaRPr sz="1500">
              <a:solidFill>
                <a:schemeClr val="lt1"/>
              </a:solidFill>
              <a:latin typeface="Montserrat SemiBold"/>
              <a:ea typeface="Montserrat SemiBold"/>
              <a:cs typeface="Montserrat SemiBold"/>
              <a:sym typeface="Montserrat SemiBold"/>
            </a:endParaRPr>
          </a:p>
        </p:txBody>
      </p:sp>
      <p:sp>
        <p:nvSpPr>
          <p:cNvPr id="93" name="Google Shape;93;p2"/>
          <p:cNvSpPr/>
          <p:nvPr/>
        </p:nvSpPr>
        <p:spPr>
          <a:xfrm>
            <a:off x="1894150" y="410125"/>
            <a:ext cx="2472000" cy="901800"/>
          </a:xfrm>
          <a:prstGeom prst="roundRect">
            <a:avLst>
              <a:gd name="adj"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a:solidFill>
                  <a:srgbClr val="FFD966"/>
                </a:solidFill>
                <a:latin typeface="Montserrat SemiBold"/>
                <a:ea typeface="Montserrat SemiBold"/>
                <a:cs typeface="Montserrat SemiBold"/>
                <a:sym typeface="Montserrat SemiBold"/>
              </a:rPr>
              <a:t>Overview</a:t>
            </a:r>
            <a:endParaRPr sz="2800">
              <a:solidFill>
                <a:srgbClr val="FFD966"/>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2765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3"/>
          <p:cNvGrpSpPr/>
          <p:nvPr/>
        </p:nvGrpSpPr>
        <p:grpSpPr>
          <a:xfrm>
            <a:off x="1933577" y="-4763"/>
            <a:ext cx="3761187" cy="6862763"/>
            <a:chOff x="2928938" y="-4763"/>
            <a:chExt cx="5014912" cy="6862763"/>
          </a:xfrm>
        </p:grpSpPr>
        <p:sp>
          <p:nvSpPr>
            <p:cNvPr id="100" name="Google Shape;100;p3"/>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101" name="Google Shape;101;p3"/>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FEFEFE"/>
            </a:solidFill>
            <a:ln>
              <a:noFill/>
            </a:ln>
          </p:spPr>
        </p:sp>
        <p:sp>
          <p:nvSpPr>
            <p:cNvPr id="102" name="Google Shape;102;p3"/>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FEFEFE"/>
            </a:solidFill>
            <a:ln>
              <a:noFill/>
            </a:ln>
          </p:spPr>
        </p:sp>
        <p:sp>
          <p:nvSpPr>
            <p:cNvPr id="103" name="Google Shape;103;p3"/>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104" name="Google Shape;104;p3"/>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105" name="Google Shape;105;p3"/>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FEFEFE"/>
            </a:solidFill>
            <a:ln>
              <a:noFill/>
            </a:ln>
          </p:spPr>
        </p:sp>
      </p:grpSp>
      <p:sp>
        <p:nvSpPr>
          <p:cNvPr id="106" name="Google Shape;106;p3"/>
          <p:cNvSpPr/>
          <p:nvPr/>
        </p:nvSpPr>
        <p:spPr>
          <a:xfrm>
            <a:off x="1524000" y="0"/>
            <a:ext cx="9144000" cy="6858000"/>
          </a:xfrm>
          <a:prstGeom prst="rect">
            <a:avLst/>
          </a:prstGeom>
          <a:solidFill>
            <a:srgbClr val="F2FF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grpSp>
        <p:nvGrpSpPr>
          <p:cNvPr id="107" name="Google Shape;107;p3"/>
          <p:cNvGrpSpPr/>
          <p:nvPr/>
        </p:nvGrpSpPr>
        <p:grpSpPr>
          <a:xfrm flipH="1">
            <a:off x="6418655" y="2"/>
            <a:ext cx="3761187" cy="6857999"/>
            <a:chOff x="2928938" y="-4763"/>
            <a:chExt cx="5014912" cy="6862763"/>
          </a:xfrm>
        </p:grpSpPr>
        <p:sp>
          <p:nvSpPr>
            <p:cNvPr id="108" name="Google Shape;108;p3"/>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rgbClr val="FFE599"/>
            </a:solidFill>
            <a:ln>
              <a:noFill/>
            </a:ln>
          </p:spPr>
        </p:sp>
        <p:sp>
          <p:nvSpPr>
            <p:cNvPr id="109" name="Google Shape;109;p3"/>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CCCCCC"/>
            </a:solidFill>
            <a:ln>
              <a:noFill/>
            </a:ln>
          </p:spPr>
        </p:sp>
        <p:sp>
          <p:nvSpPr>
            <p:cNvPr id="110" name="Google Shape;110;p3"/>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3F3F3F"/>
            </a:solidFill>
            <a:ln>
              <a:noFill/>
            </a:ln>
          </p:spPr>
        </p:sp>
        <p:sp>
          <p:nvSpPr>
            <p:cNvPr id="111" name="Google Shape;111;p3"/>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BF9000"/>
            </a:solidFill>
            <a:ln>
              <a:noFill/>
            </a:ln>
          </p:spPr>
        </p:sp>
        <p:sp>
          <p:nvSpPr>
            <p:cNvPr id="112" name="Google Shape;112;p3"/>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F1C232"/>
            </a:solidFill>
            <a:ln>
              <a:noFill/>
            </a:ln>
          </p:spPr>
        </p:sp>
        <p:sp>
          <p:nvSpPr>
            <p:cNvPr id="113" name="Google Shape;113;p3"/>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595959"/>
            </a:solidFill>
            <a:ln>
              <a:noFill/>
            </a:ln>
          </p:spPr>
        </p:sp>
      </p:grpSp>
      <p:sp>
        <p:nvSpPr>
          <p:cNvPr id="114" name="Google Shape;114;p3"/>
          <p:cNvSpPr txBox="1">
            <a:spLocks noGrp="1"/>
          </p:cNvSpPr>
          <p:nvPr>
            <p:ph type="title"/>
          </p:nvPr>
        </p:nvSpPr>
        <p:spPr>
          <a:xfrm>
            <a:off x="1933575" y="1332650"/>
            <a:ext cx="6315600" cy="3285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Georgia"/>
              <a:buNone/>
            </a:pPr>
            <a:r>
              <a:rPr lang="en-US" sz="5400">
                <a:solidFill>
                  <a:schemeClr val="dk1"/>
                </a:solidFill>
                <a:latin typeface="Montserrat SemiBold"/>
                <a:ea typeface="Montserrat SemiBold"/>
                <a:cs typeface="Montserrat SemiBold"/>
                <a:sym typeface="Montserrat SemiBold"/>
              </a:rPr>
              <a:t>What is a labor union and what does a labor union do?</a:t>
            </a:r>
            <a:endParaRPr>
              <a:solidFill>
                <a:schemeClr val="dk1"/>
              </a:solidFill>
              <a:latin typeface="Montserrat SemiBold"/>
              <a:ea typeface="Montserrat SemiBold"/>
              <a:cs typeface="Montserrat SemiBold"/>
              <a:sym typeface="Montserrat SemiBold"/>
            </a:endParaRPr>
          </a:p>
        </p:txBody>
      </p:sp>
      <p:sp>
        <p:nvSpPr>
          <p:cNvPr id="115" name="Google Shape;115;p3"/>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59</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15872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575D-8986-E468-3974-E820DFE2EBE3}"/>
              </a:ext>
            </a:extLst>
          </p:cNvPr>
          <p:cNvSpPr>
            <a:spLocks noGrp="1"/>
          </p:cNvSpPr>
          <p:nvPr>
            <p:ph type="title"/>
          </p:nvPr>
        </p:nvSpPr>
        <p:spPr/>
        <p:txBody>
          <a:bodyPr/>
          <a:lstStyle/>
          <a:p>
            <a:r>
              <a:rPr lang="en-US">
                <a:ea typeface="Calibri"/>
                <a:cs typeface="Calibri"/>
              </a:rPr>
              <a:t> </a:t>
            </a:r>
            <a:endParaRPr lang="en-US"/>
          </a:p>
        </p:txBody>
      </p:sp>
      <p:sp>
        <p:nvSpPr>
          <p:cNvPr id="4" name="Title 1">
            <a:extLst>
              <a:ext uri="{FF2B5EF4-FFF2-40B4-BE49-F238E27FC236}">
                <a16:creationId xmlns:a16="http://schemas.microsoft.com/office/drawing/2014/main" id="{2F3C8422-D0B2-048A-F9BC-BEF90E2ABAD8}"/>
              </a:ext>
            </a:extLst>
          </p:cNvPr>
          <p:cNvSpPr txBox="1">
            <a:spLocks/>
          </p:cNvSpPr>
          <p:nvPr/>
        </p:nvSpPr>
        <p:spPr>
          <a:xfrm>
            <a:off x="1047794" y="-63269"/>
            <a:ext cx="10353685" cy="1143000"/>
          </a:xfrm>
          <a:prstGeom prst="rect">
            <a:avLst/>
          </a:prstGeom>
        </p:spPr>
        <p:txBody>
          <a:bodyPr vert="horz" lIns="121920" tIns="60960" rIns="121920" bIns="6096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Bell MT"/>
                <a:ea typeface="+mj-ea"/>
                <a:cs typeface="Arial"/>
              </a:rPr>
              <a:t>Meet the Graduate Programs Team</a:t>
            </a:r>
            <a:endParaRPr lang="en-US" sz="4800" b="1" i="0" u="none" strike="noStrike" kern="1200" cap="none" spc="0" normalizeH="0" baseline="0" noProof="0">
              <a:ln>
                <a:noFill/>
              </a:ln>
              <a:solidFill>
                <a:srgbClr val="002060"/>
              </a:solidFill>
              <a:effectLst/>
              <a:uLnTx/>
              <a:uFillTx/>
              <a:latin typeface="Bell MT"/>
              <a:ea typeface="+mj-ea"/>
              <a:cs typeface="Arial"/>
            </a:endParaRPr>
          </a:p>
        </p:txBody>
      </p:sp>
      <p:pic>
        <p:nvPicPr>
          <p:cNvPr id="8" name="Picture 7" descr="Meet Our Team | Graduate Programs">
            <a:extLst>
              <a:ext uri="{FF2B5EF4-FFF2-40B4-BE49-F238E27FC236}">
                <a16:creationId xmlns:a16="http://schemas.microsoft.com/office/drawing/2014/main" id="{15D476D0-CD4A-D3B0-007D-8FCC7B500B65}"/>
              </a:ext>
            </a:extLst>
          </p:cNvPr>
          <p:cNvPicPr>
            <a:picLocks noChangeAspect="1"/>
          </p:cNvPicPr>
          <p:nvPr/>
        </p:nvPicPr>
        <p:blipFill rotWithShape="1">
          <a:blip r:embed="rId2"/>
          <a:srcRect t="11344" r="429" b="561"/>
          <a:stretch/>
        </p:blipFill>
        <p:spPr>
          <a:xfrm>
            <a:off x="7997601" y="1352309"/>
            <a:ext cx="3232460" cy="2829889"/>
          </a:xfrm>
          <a:prstGeom prst="rect">
            <a:avLst/>
          </a:prstGeom>
        </p:spPr>
      </p:pic>
      <p:pic>
        <p:nvPicPr>
          <p:cNvPr id="9" name="Picture 8" descr="A person with glasses smiling&#10;&#10;Description automatically generated">
            <a:extLst>
              <a:ext uri="{FF2B5EF4-FFF2-40B4-BE49-F238E27FC236}">
                <a16:creationId xmlns:a16="http://schemas.microsoft.com/office/drawing/2014/main" id="{47C44514-16E2-84A6-B4F3-199F45A16E8C}"/>
              </a:ext>
            </a:extLst>
          </p:cNvPr>
          <p:cNvPicPr>
            <a:picLocks noChangeAspect="1"/>
          </p:cNvPicPr>
          <p:nvPr/>
        </p:nvPicPr>
        <p:blipFill>
          <a:blip r:embed="rId3"/>
          <a:stretch>
            <a:fillRect/>
          </a:stretch>
        </p:blipFill>
        <p:spPr>
          <a:xfrm>
            <a:off x="4138452" y="1321464"/>
            <a:ext cx="2965428" cy="2934091"/>
          </a:xfrm>
          <a:prstGeom prst="rect">
            <a:avLst/>
          </a:prstGeom>
        </p:spPr>
      </p:pic>
      <p:sp>
        <p:nvSpPr>
          <p:cNvPr id="10" name="TextBox 7">
            <a:extLst>
              <a:ext uri="{FF2B5EF4-FFF2-40B4-BE49-F238E27FC236}">
                <a16:creationId xmlns:a16="http://schemas.microsoft.com/office/drawing/2014/main" id="{BCAC01E0-ED3E-D635-DE54-B27E47D20D1B}"/>
              </a:ext>
            </a:extLst>
          </p:cNvPr>
          <p:cNvSpPr txBox="1"/>
          <p:nvPr/>
        </p:nvSpPr>
        <p:spPr>
          <a:xfrm>
            <a:off x="4270934" y="4496831"/>
            <a:ext cx="2711945" cy="954107"/>
          </a:xfrm>
          <a:prstGeom prst="rect">
            <a:avLst/>
          </a:prstGeom>
          <a:noFill/>
        </p:spPr>
        <p:txBody>
          <a:bodyPr wrap="square" lIns="121920" tIns="60960" rIns="121920" bIns="609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err="1">
                <a:solidFill>
                  <a:srgbClr val="002060"/>
                </a:solidFill>
                <a:latin typeface="Bell MT"/>
                <a:cs typeface="Calibri"/>
              </a:rPr>
              <a:t>Fayekah</a:t>
            </a:r>
            <a:r>
              <a:rPr lang="en-US" b="1">
                <a:solidFill>
                  <a:srgbClr val="002060"/>
                </a:solidFill>
                <a:latin typeface="Bell MT"/>
                <a:cs typeface="Calibri"/>
              </a:rPr>
              <a:t> </a:t>
            </a:r>
            <a:r>
              <a:rPr lang="en-US" b="1" err="1">
                <a:solidFill>
                  <a:srgbClr val="002060"/>
                </a:solidFill>
                <a:latin typeface="Bell MT"/>
                <a:cs typeface="Calibri"/>
              </a:rPr>
              <a:t>Assanah</a:t>
            </a:r>
            <a:endParaRPr lang="en-US" b="1">
              <a:solidFill>
                <a:srgbClr val="002060"/>
              </a:solidFill>
              <a:latin typeface="Bell MT"/>
              <a:cs typeface="Calibri"/>
            </a:endParaRPr>
          </a:p>
          <a:p>
            <a:pPr algn="ctr">
              <a:defRPr/>
            </a:pPr>
            <a:r>
              <a:rPr lang="en-US">
                <a:solidFill>
                  <a:srgbClr val="002060"/>
                </a:solidFill>
                <a:latin typeface="Bell MT"/>
                <a:ea typeface="+mn-lt"/>
                <a:cs typeface="+mn-lt"/>
              </a:rPr>
              <a:t>Director of Engineering Education Initiative</a:t>
            </a:r>
            <a:endParaRPr lang="en-US">
              <a:solidFill>
                <a:srgbClr val="002060"/>
              </a:solidFill>
              <a:latin typeface="Bell MT"/>
            </a:endParaRPr>
          </a:p>
        </p:txBody>
      </p:sp>
      <p:pic>
        <p:nvPicPr>
          <p:cNvPr id="11" name="Picture 10" descr="A person wearing glasses and a black turtleneck&#10;&#10;Description automatically generated">
            <a:extLst>
              <a:ext uri="{FF2B5EF4-FFF2-40B4-BE49-F238E27FC236}">
                <a16:creationId xmlns:a16="http://schemas.microsoft.com/office/drawing/2014/main" id="{11EA59C7-A808-7AA7-54C6-11CB84D0584A}"/>
              </a:ext>
            </a:extLst>
          </p:cNvPr>
          <p:cNvPicPr>
            <a:picLocks noChangeAspect="1"/>
          </p:cNvPicPr>
          <p:nvPr/>
        </p:nvPicPr>
        <p:blipFill>
          <a:blip r:embed="rId4"/>
          <a:stretch>
            <a:fillRect/>
          </a:stretch>
        </p:blipFill>
        <p:spPr>
          <a:xfrm>
            <a:off x="351470" y="1324264"/>
            <a:ext cx="2869917" cy="2992271"/>
          </a:xfrm>
          <a:prstGeom prst="rect">
            <a:avLst/>
          </a:prstGeom>
        </p:spPr>
      </p:pic>
      <p:sp>
        <p:nvSpPr>
          <p:cNvPr id="12" name="TextBox 9">
            <a:extLst>
              <a:ext uri="{FF2B5EF4-FFF2-40B4-BE49-F238E27FC236}">
                <a16:creationId xmlns:a16="http://schemas.microsoft.com/office/drawing/2014/main" id="{290600A4-DBBE-DBA8-3E81-A534B6175C73}"/>
              </a:ext>
            </a:extLst>
          </p:cNvPr>
          <p:cNvSpPr txBox="1"/>
          <p:nvPr/>
        </p:nvSpPr>
        <p:spPr>
          <a:xfrm>
            <a:off x="-222845" y="4517846"/>
            <a:ext cx="377292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002060"/>
                </a:solidFill>
                <a:latin typeface="Bell MT"/>
              </a:rPr>
              <a:t>Aida </a:t>
            </a:r>
            <a:r>
              <a:rPr lang="en-US" b="1" err="1">
                <a:solidFill>
                  <a:srgbClr val="002060"/>
                </a:solidFill>
                <a:latin typeface="Bell MT"/>
              </a:rPr>
              <a:t>Ghiaei</a:t>
            </a:r>
            <a:endParaRPr lang="en-US" b="1">
              <a:solidFill>
                <a:srgbClr val="002060"/>
              </a:solidFill>
              <a:ea typeface="Calibri"/>
              <a:cs typeface="Calibri"/>
            </a:endParaRPr>
          </a:p>
          <a:p>
            <a:pPr algn="ctr"/>
            <a:r>
              <a:rPr lang="en-US">
                <a:solidFill>
                  <a:srgbClr val="002060"/>
                </a:solidFill>
                <a:latin typeface="Bell MT"/>
              </a:rPr>
              <a:t> Director of Graduate Outreach &amp; Diversity</a:t>
            </a:r>
            <a:endParaRPr lang="en-US">
              <a:solidFill>
                <a:srgbClr val="002060"/>
              </a:solidFill>
              <a:cs typeface="Calibri"/>
            </a:endParaRPr>
          </a:p>
        </p:txBody>
      </p:sp>
      <p:sp>
        <p:nvSpPr>
          <p:cNvPr id="13" name="TextBox 10">
            <a:extLst>
              <a:ext uri="{FF2B5EF4-FFF2-40B4-BE49-F238E27FC236}">
                <a16:creationId xmlns:a16="http://schemas.microsoft.com/office/drawing/2014/main" id="{023CDBE5-3C58-88AB-2DC1-8BB012B3E233}"/>
              </a:ext>
            </a:extLst>
          </p:cNvPr>
          <p:cNvSpPr txBox="1"/>
          <p:nvPr/>
        </p:nvSpPr>
        <p:spPr>
          <a:xfrm>
            <a:off x="8243350" y="4517849"/>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002060"/>
                </a:solidFill>
                <a:latin typeface="Bell MT"/>
              </a:rPr>
              <a:t>Jodie LaRosa </a:t>
            </a:r>
            <a:endParaRPr lang="en-US" b="1">
              <a:solidFill>
                <a:srgbClr val="002060"/>
              </a:solidFill>
              <a:latin typeface="Bell MT"/>
              <a:cs typeface="Calibri"/>
            </a:endParaRPr>
          </a:p>
          <a:p>
            <a:pPr algn="ctr"/>
            <a:r>
              <a:rPr lang="en-US">
                <a:solidFill>
                  <a:srgbClr val="002060"/>
                </a:solidFill>
                <a:latin typeface="Bell MT"/>
              </a:rPr>
              <a:t>Program Assistant</a:t>
            </a:r>
            <a:endParaRPr lang="en-US">
              <a:solidFill>
                <a:srgbClr val="002060"/>
              </a:solidFill>
              <a:latin typeface="Bell MT"/>
              <a:cs typeface="Calibri"/>
            </a:endParaRPr>
          </a:p>
        </p:txBody>
      </p:sp>
    </p:spTree>
    <p:extLst>
      <p:ext uri="{BB962C8B-B14F-4D97-AF65-F5344CB8AC3E}">
        <p14:creationId xmlns:p14="http://schemas.microsoft.com/office/powerpoint/2010/main" val="52223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p:nvPr/>
        </p:nvSpPr>
        <p:spPr>
          <a:xfrm>
            <a:off x="1524000" y="0"/>
            <a:ext cx="9144000" cy="6858000"/>
          </a:xfrm>
          <a:prstGeom prst="rect">
            <a:avLst/>
          </a:prstGeom>
          <a:solidFill>
            <a:srgbClr val="E7F1F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122" name="Google Shape;122;p4"/>
          <p:cNvSpPr txBox="1">
            <a:spLocks noGrp="1"/>
          </p:cNvSpPr>
          <p:nvPr>
            <p:ph type="title"/>
          </p:nvPr>
        </p:nvSpPr>
        <p:spPr>
          <a:xfrm>
            <a:off x="1683200" y="0"/>
            <a:ext cx="4764900" cy="1312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Addressing Systemic Challenges</a:t>
            </a:r>
            <a:endParaRPr>
              <a:latin typeface="Montserrat Medium"/>
              <a:ea typeface="Montserrat Medium"/>
              <a:cs typeface="Montserrat Medium"/>
              <a:sym typeface="Montserrat Medium"/>
            </a:endParaRPr>
          </a:p>
        </p:txBody>
      </p:sp>
      <p:grpSp>
        <p:nvGrpSpPr>
          <p:cNvPr id="123" name="Google Shape;123;p4"/>
          <p:cNvGrpSpPr/>
          <p:nvPr/>
        </p:nvGrpSpPr>
        <p:grpSpPr>
          <a:xfrm>
            <a:off x="3926924" y="828350"/>
            <a:ext cx="6029742" cy="6029742"/>
            <a:chOff x="702784" y="50802"/>
            <a:chExt cx="6197700" cy="6197700"/>
          </a:xfrm>
        </p:grpSpPr>
        <p:sp>
          <p:nvSpPr>
            <p:cNvPr id="124" name="Google Shape;124;p4"/>
            <p:cNvSpPr/>
            <p:nvPr/>
          </p:nvSpPr>
          <p:spPr>
            <a:xfrm>
              <a:off x="702784" y="50802"/>
              <a:ext cx="6197700" cy="6197700"/>
            </a:xfrm>
            <a:prstGeom prst="ellipse">
              <a:avLst/>
            </a:prstGeom>
            <a:solidFill>
              <a:srgbClr val="289BD5"/>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5" name="Google Shape;125;p4"/>
            <p:cNvSpPr txBox="1"/>
            <p:nvPr/>
          </p:nvSpPr>
          <p:spPr>
            <a:xfrm>
              <a:off x="2639483" y="231557"/>
              <a:ext cx="2324100" cy="6198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700" b="1" i="0" u="none" strike="noStrike" cap="none">
                  <a:solidFill>
                    <a:schemeClr val="dk1"/>
                  </a:solidFill>
                  <a:latin typeface="Montserrat"/>
                  <a:ea typeface="Montserrat"/>
                  <a:cs typeface="Montserrat"/>
                  <a:sym typeface="Montserrat"/>
                </a:rPr>
                <a:t>Larger Social Attitudes/Norms</a:t>
              </a:r>
              <a:endParaRPr sz="1300" b="1" i="0" u="none" strike="noStrike" cap="none">
                <a:solidFill>
                  <a:schemeClr val="dk1"/>
                </a:solidFill>
                <a:latin typeface="Montserrat"/>
                <a:ea typeface="Montserrat"/>
                <a:cs typeface="Montserrat"/>
                <a:sym typeface="Montserrat"/>
              </a:endParaRPr>
            </a:p>
          </p:txBody>
        </p:sp>
        <p:sp>
          <p:nvSpPr>
            <p:cNvPr id="126" name="Google Shape;126;p4"/>
            <p:cNvSpPr/>
            <p:nvPr/>
          </p:nvSpPr>
          <p:spPr>
            <a:xfrm>
              <a:off x="1167553" y="929639"/>
              <a:ext cx="5267960" cy="5267960"/>
            </a:xfrm>
            <a:prstGeom prst="ellipse">
              <a:avLst/>
            </a:prstGeom>
            <a:solidFill>
              <a:srgbClr val="47A1DE"/>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7" name="Google Shape;127;p4"/>
            <p:cNvSpPr txBox="1"/>
            <p:nvPr/>
          </p:nvSpPr>
          <p:spPr>
            <a:xfrm>
              <a:off x="2665629" y="1154224"/>
              <a:ext cx="2271900" cy="6057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Institutional Policies/Norms</a:t>
              </a:r>
              <a:endParaRPr sz="1400" b="1" i="0" u="none" strike="noStrike" cap="none">
                <a:solidFill>
                  <a:schemeClr val="dk1"/>
                </a:solidFill>
                <a:latin typeface="Montserrat"/>
                <a:ea typeface="Montserrat"/>
                <a:cs typeface="Montserrat"/>
                <a:sym typeface="Montserrat"/>
              </a:endParaRPr>
            </a:p>
          </p:txBody>
        </p:sp>
        <p:sp>
          <p:nvSpPr>
            <p:cNvPr id="128" name="Google Shape;128;p4"/>
            <p:cNvSpPr/>
            <p:nvPr/>
          </p:nvSpPr>
          <p:spPr>
            <a:xfrm>
              <a:off x="1632373" y="1859279"/>
              <a:ext cx="4338320" cy="4338320"/>
            </a:xfrm>
            <a:prstGeom prst="ellipse">
              <a:avLst/>
            </a:prstGeom>
            <a:solidFill>
              <a:srgbClr val="90C2ED"/>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9" name="Google Shape;129;p4"/>
            <p:cNvSpPr txBox="1"/>
            <p:nvPr/>
          </p:nvSpPr>
          <p:spPr>
            <a:xfrm>
              <a:off x="2678993" y="2080301"/>
              <a:ext cx="2245200" cy="5988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Work Environment</a:t>
              </a:r>
              <a:endParaRPr sz="1400" b="1" i="0" u="none" strike="noStrike" cap="none">
                <a:solidFill>
                  <a:schemeClr val="dk1"/>
                </a:solidFill>
                <a:latin typeface="Montserrat"/>
                <a:ea typeface="Montserrat"/>
                <a:cs typeface="Montserrat"/>
                <a:sym typeface="Montserrat"/>
              </a:endParaRPr>
            </a:p>
          </p:txBody>
        </p:sp>
        <p:sp>
          <p:nvSpPr>
            <p:cNvPr id="130" name="Google Shape;130;p4"/>
            <p:cNvSpPr/>
            <p:nvPr/>
          </p:nvSpPr>
          <p:spPr>
            <a:xfrm>
              <a:off x="2097193" y="2788920"/>
              <a:ext cx="3408680" cy="3408680"/>
            </a:xfrm>
            <a:prstGeom prst="ellipse">
              <a:avLst/>
            </a:prstGeom>
            <a:solidFill>
              <a:srgbClr val="90C2ED"/>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31" name="Google Shape;131;p4"/>
            <p:cNvSpPr txBox="1"/>
            <p:nvPr/>
          </p:nvSpPr>
          <p:spPr>
            <a:xfrm>
              <a:off x="2881189" y="3017378"/>
              <a:ext cx="1840800" cy="6135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Supervisors/ Coworkers</a:t>
              </a:r>
              <a:endParaRPr sz="1400" b="1" i="0" u="none" strike="noStrike" cap="none">
                <a:solidFill>
                  <a:schemeClr val="dk1"/>
                </a:solidFill>
                <a:latin typeface="Montserrat"/>
                <a:ea typeface="Montserrat"/>
                <a:cs typeface="Montserrat"/>
                <a:sym typeface="Montserrat"/>
              </a:endParaRPr>
            </a:p>
          </p:txBody>
        </p:sp>
        <p:sp>
          <p:nvSpPr>
            <p:cNvPr id="132" name="Google Shape;132;p4"/>
            <p:cNvSpPr/>
            <p:nvPr/>
          </p:nvSpPr>
          <p:spPr>
            <a:xfrm>
              <a:off x="2562013" y="3718560"/>
              <a:ext cx="2479040" cy="2479040"/>
            </a:xfrm>
            <a:prstGeom prst="ellipse">
              <a:avLst/>
            </a:prstGeom>
            <a:solidFill>
              <a:srgbClr val="47A1DE"/>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33" name="Google Shape;133;p4"/>
            <p:cNvSpPr txBox="1"/>
            <p:nvPr/>
          </p:nvSpPr>
          <p:spPr>
            <a:xfrm>
              <a:off x="2925060" y="4338320"/>
              <a:ext cx="1752945" cy="123952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Individual</a:t>
              </a:r>
              <a:endParaRPr sz="1400" b="1" i="0" u="none" strike="noStrike" cap="none">
                <a:solidFill>
                  <a:schemeClr val="dk1"/>
                </a:solidFill>
                <a:latin typeface="Montserrat"/>
                <a:ea typeface="Montserrat"/>
                <a:cs typeface="Montserrat"/>
                <a:sym typeface="Montserrat"/>
              </a:endParaRPr>
            </a:p>
          </p:txBody>
        </p:sp>
      </p:grpSp>
      <p:sp>
        <p:nvSpPr>
          <p:cNvPr id="134" name="Google Shape;134;p4"/>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60</a:t>
            </a:fld>
            <a:endParaRPr sz="360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781744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1524000" y="0"/>
            <a:ext cx="9144000" cy="6858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41" name="Google Shape;141;p5"/>
          <p:cNvPicPr preferRelativeResize="0"/>
          <p:nvPr/>
        </p:nvPicPr>
        <p:blipFill>
          <a:blip r:embed="rId3">
            <a:alphaModFix amt="25000"/>
          </a:blip>
          <a:stretch>
            <a:fillRect/>
          </a:stretch>
        </p:blipFill>
        <p:spPr>
          <a:xfrm>
            <a:off x="3238350" y="568601"/>
            <a:ext cx="5715300" cy="5715276"/>
          </a:xfrm>
          <a:prstGeom prst="rect">
            <a:avLst/>
          </a:prstGeom>
          <a:noFill/>
          <a:ln>
            <a:noFill/>
          </a:ln>
        </p:spPr>
      </p:pic>
      <p:pic>
        <p:nvPicPr>
          <p:cNvPr id="142" name="Google Shape;142;p5" descr="A close up of a red brick wall&#10;&#10;Description automatically generated"/>
          <p:cNvPicPr preferRelativeResize="0"/>
          <p:nvPr/>
        </p:nvPicPr>
        <p:blipFill rotWithShape="1">
          <a:blip r:embed="rId4">
            <a:alphaModFix/>
          </a:blip>
          <a:srcRect/>
          <a:stretch/>
        </p:blipFill>
        <p:spPr>
          <a:xfrm>
            <a:off x="6096001" y="3108322"/>
            <a:ext cx="1293495" cy="1413062"/>
          </a:xfrm>
          <a:prstGeom prst="rect">
            <a:avLst/>
          </a:prstGeom>
          <a:noFill/>
          <a:ln>
            <a:noFill/>
          </a:ln>
        </p:spPr>
      </p:pic>
      <p:pic>
        <p:nvPicPr>
          <p:cNvPr id="143" name="Google Shape;143;p5" descr="A close up of a red brick wall&#10;&#10;Description automatically generated"/>
          <p:cNvPicPr preferRelativeResize="0"/>
          <p:nvPr/>
        </p:nvPicPr>
        <p:blipFill rotWithShape="1">
          <a:blip r:embed="rId4">
            <a:alphaModFix/>
          </a:blip>
          <a:srcRect/>
          <a:stretch/>
        </p:blipFill>
        <p:spPr>
          <a:xfrm>
            <a:off x="5112201" y="3538643"/>
            <a:ext cx="1293495" cy="1413062"/>
          </a:xfrm>
          <a:prstGeom prst="rect">
            <a:avLst/>
          </a:prstGeom>
          <a:noFill/>
          <a:ln>
            <a:noFill/>
          </a:ln>
        </p:spPr>
      </p:pic>
      <p:pic>
        <p:nvPicPr>
          <p:cNvPr id="144" name="Google Shape;144;p5" descr="A close up of a red brick wall&#10;&#10;Description automatically generated"/>
          <p:cNvPicPr preferRelativeResize="0"/>
          <p:nvPr/>
        </p:nvPicPr>
        <p:blipFill rotWithShape="1">
          <a:blip r:embed="rId5">
            <a:alphaModFix/>
          </a:blip>
          <a:srcRect/>
          <a:stretch/>
        </p:blipFill>
        <p:spPr>
          <a:xfrm>
            <a:off x="4103371" y="3978128"/>
            <a:ext cx="1293495" cy="1413062"/>
          </a:xfrm>
          <a:prstGeom prst="rect">
            <a:avLst/>
          </a:prstGeom>
          <a:noFill/>
          <a:ln>
            <a:noFill/>
          </a:ln>
        </p:spPr>
      </p:pic>
      <p:pic>
        <p:nvPicPr>
          <p:cNvPr id="145" name="Google Shape;145;p5" descr="A close up of a red brick wall&#10;&#10;Description automatically generated"/>
          <p:cNvPicPr preferRelativeResize="0"/>
          <p:nvPr/>
        </p:nvPicPr>
        <p:blipFill rotWithShape="1">
          <a:blip r:embed="rId4">
            <a:alphaModFix/>
          </a:blip>
          <a:srcRect/>
          <a:stretch/>
        </p:blipFill>
        <p:spPr>
          <a:xfrm>
            <a:off x="6096001" y="2284798"/>
            <a:ext cx="1293495" cy="1413062"/>
          </a:xfrm>
          <a:prstGeom prst="rect">
            <a:avLst/>
          </a:prstGeom>
          <a:noFill/>
          <a:ln>
            <a:noFill/>
          </a:ln>
        </p:spPr>
      </p:pic>
      <p:pic>
        <p:nvPicPr>
          <p:cNvPr id="146" name="Google Shape;146;p5" descr="A close up of a red brick wall&#10;&#10;Description automatically generated"/>
          <p:cNvPicPr preferRelativeResize="0"/>
          <p:nvPr/>
        </p:nvPicPr>
        <p:blipFill rotWithShape="1">
          <a:blip r:embed="rId4">
            <a:alphaModFix/>
          </a:blip>
          <a:srcRect/>
          <a:stretch/>
        </p:blipFill>
        <p:spPr>
          <a:xfrm>
            <a:off x="6092191" y="1461275"/>
            <a:ext cx="1293495" cy="1413062"/>
          </a:xfrm>
          <a:prstGeom prst="rect">
            <a:avLst/>
          </a:prstGeom>
          <a:noFill/>
          <a:ln>
            <a:noFill/>
          </a:ln>
        </p:spPr>
      </p:pic>
      <p:pic>
        <p:nvPicPr>
          <p:cNvPr id="147" name="Google Shape;147;p5" descr="A close up of a red brick wall&#10;&#10;Description automatically generated"/>
          <p:cNvPicPr preferRelativeResize="0"/>
          <p:nvPr/>
        </p:nvPicPr>
        <p:blipFill rotWithShape="1">
          <a:blip r:embed="rId4">
            <a:alphaModFix/>
          </a:blip>
          <a:srcRect/>
          <a:stretch/>
        </p:blipFill>
        <p:spPr>
          <a:xfrm>
            <a:off x="5114926" y="2719702"/>
            <a:ext cx="1293495" cy="1413062"/>
          </a:xfrm>
          <a:prstGeom prst="rect">
            <a:avLst/>
          </a:prstGeom>
          <a:noFill/>
          <a:ln>
            <a:noFill/>
          </a:ln>
        </p:spPr>
      </p:pic>
      <p:pic>
        <p:nvPicPr>
          <p:cNvPr id="148" name="Google Shape;148;p5" descr="A close up of a red brick wall&#10;&#10;Description automatically generated"/>
          <p:cNvPicPr preferRelativeResize="0"/>
          <p:nvPr/>
        </p:nvPicPr>
        <p:blipFill rotWithShape="1">
          <a:blip r:embed="rId4">
            <a:alphaModFix/>
          </a:blip>
          <a:srcRect/>
          <a:stretch/>
        </p:blipFill>
        <p:spPr>
          <a:xfrm>
            <a:off x="4103371" y="3154605"/>
            <a:ext cx="1293495" cy="1413062"/>
          </a:xfrm>
          <a:prstGeom prst="rect">
            <a:avLst/>
          </a:prstGeom>
          <a:noFill/>
          <a:ln>
            <a:noFill/>
          </a:ln>
        </p:spPr>
      </p:pic>
      <p:pic>
        <p:nvPicPr>
          <p:cNvPr id="149" name="Google Shape;149;p5" descr="A close up of a red brick wall&#10;&#10;Description automatically generated"/>
          <p:cNvPicPr preferRelativeResize="0"/>
          <p:nvPr/>
        </p:nvPicPr>
        <p:blipFill rotWithShape="1">
          <a:blip r:embed="rId4">
            <a:alphaModFix/>
          </a:blip>
          <a:srcRect/>
          <a:stretch/>
        </p:blipFill>
        <p:spPr>
          <a:xfrm>
            <a:off x="5111116" y="1896178"/>
            <a:ext cx="1293495" cy="1413062"/>
          </a:xfrm>
          <a:prstGeom prst="rect">
            <a:avLst/>
          </a:prstGeom>
          <a:noFill/>
          <a:ln>
            <a:noFill/>
          </a:ln>
        </p:spPr>
      </p:pic>
      <p:pic>
        <p:nvPicPr>
          <p:cNvPr id="150" name="Google Shape;150;p5" descr="A close up of a red brick wall&#10;&#10;Description automatically generated"/>
          <p:cNvPicPr preferRelativeResize="0"/>
          <p:nvPr/>
        </p:nvPicPr>
        <p:blipFill rotWithShape="1">
          <a:blip r:embed="rId4">
            <a:alphaModFix/>
          </a:blip>
          <a:srcRect/>
          <a:stretch/>
        </p:blipFill>
        <p:spPr>
          <a:xfrm>
            <a:off x="4099561" y="2331082"/>
            <a:ext cx="1293495" cy="1413062"/>
          </a:xfrm>
          <a:prstGeom prst="rect">
            <a:avLst/>
          </a:prstGeom>
          <a:noFill/>
          <a:ln>
            <a:noFill/>
          </a:ln>
        </p:spPr>
      </p:pic>
      <p:sp>
        <p:nvSpPr>
          <p:cNvPr id="151" name="Google Shape;151;p5"/>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61</a:t>
            </a:fld>
            <a:endParaRPr>
              <a:solidFill>
                <a:schemeClr val="lt1"/>
              </a:solidFill>
            </a:endParaRPr>
          </a:p>
        </p:txBody>
      </p:sp>
      <p:pic>
        <p:nvPicPr>
          <p:cNvPr id="152" name="Google Shape;152;p5" descr="Man"/>
          <p:cNvPicPr preferRelativeResize="0"/>
          <p:nvPr/>
        </p:nvPicPr>
        <p:blipFill rotWithShape="1">
          <a:blip r:embed="rId6">
            <a:alphaModFix/>
          </a:blip>
          <a:srcRect/>
          <a:stretch/>
        </p:blipFill>
        <p:spPr>
          <a:xfrm>
            <a:off x="5570935" y="4586246"/>
            <a:ext cx="685800" cy="685800"/>
          </a:xfrm>
          <a:prstGeom prst="rect">
            <a:avLst/>
          </a:prstGeom>
          <a:noFill/>
          <a:ln>
            <a:noFill/>
          </a:ln>
        </p:spPr>
      </p:pic>
      <p:sp>
        <p:nvSpPr>
          <p:cNvPr id="153" name="Google Shape;153;p5"/>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61</a:t>
            </a:fld>
            <a:endParaRPr sz="3600">
              <a:solidFill>
                <a:srgbClr val="262626"/>
              </a:solidFill>
              <a:latin typeface="Montserrat Medium"/>
              <a:ea typeface="Montserrat Medium"/>
              <a:cs typeface="Montserrat Medium"/>
              <a:sym typeface="Montserrat Medium"/>
            </a:endParaRPr>
          </a:p>
        </p:txBody>
      </p:sp>
      <p:sp>
        <p:nvSpPr>
          <p:cNvPr id="154" name="Google Shape;154;p5"/>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4093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7"/>
          <p:cNvPicPr preferRelativeResize="0"/>
          <p:nvPr/>
        </p:nvPicPr>
        <p:blipFill>
          <a:blip r:embed="rId3">
            <a:alphaModFix amt="25000"/>
          </a:blip>
          <a:stretch>
            <a:fillRect/>
          </a:stretch>
        </p:blipFill>
        <p:spPr>
          <a:xfrm>
            <a:off x="3238350" y="568601"/>
            <a:ext cx="5715300" cy="5715276"/>
          </a:xfrm>
          <a:prstGeom prst="rect">
            <a:avLst/>
          </a:prstGeom>
          <a:noFill/>
          <a:ln>
            <a:noFill/>
          </a:ln>
        </p:spPr>
      </p:pic>
      <p:pic>
        <p:nvPicPr>
          <p:cNvPr id="161" name="Google Shape;161;p7" descr="A close up of a red brick wall&#10;&#10;Description automatically generated"/>
          <p:cNvPicPr preferRelativeResize="0"/>
          <p:nvPr/>
        </p:nvPicPr>
        <p:blipFill rotWithShape="1">
          <a:blip r:embed="rId4">
            <a:alphaModFix/>
          </a:blip>
          <a:srcRect/>
          <a:stretch/>
        </p:blipFill>
        <p:spPr>
          <a:xfrm>
            <a:off x="6096001" y="3108322"/>
            <a:ext cx="1293495" cy="1413062"/>
          </a:xfrm>
          <a:prstGeom prst="rect">
            <a:avLst/>
          </a:prstGeom>
          <a:noFill/>
          <a:ln>
            <a:noFill/>
          </a:ln>
        </p:spPr>
      </p:pic>
      <p:pic>
        <p:nvPicPr>
          <p:cNvPr id="162" name="Google Shape;162;p7" descr="A close up of a red brick wall&#10;&#10;Description automatically generated"/>
          <p:cNvPicPr preferRelativeResize="0"/>
          <p:nvPr/>
        </p:nvPicPr>
        <p:blipFill rotWithShape="1">
          <a:blip r:embed="rId4">
            <a:alphaModFix/>
          </a:blip>
          <a:srcRect/>
          <a:stretch/>
        </p:blipFill>
        <p:spPr>
          <a:xfrm>
            <a:off x="6096001" y="2284798"/>
            <a:ext cx="1293495" cy="1413062"/>
          </a:xfrm>
          <a:prstGeom prst="rect">
            <a:avLst/>
          </a:prstGeom>
          <a:noFill/>
          <a:ln>
            <a:noFill/>
          </a:ln>
        </p:spPr>
      </p:pic>
      <p:pic>
        <p:nvPicPr>
          <p:cNvPr id="163" name="Google Shape;163;p7" descr="A close up of a red brick wall&#10;&#10;Description automatically generated"/>
          <p:cNvPicPr preferRelativeResize="0"/>
          <p:nvPr/>
        </p:nvPicPr>
        <p:blipFill rotWithShape="1">
          <a:blip r:embed="rId4">
            <a:alphaModFix/>
          </a:blip>
          <a:srcRect/>
          <a:stretch/>
        </p:blipFill>
        <p:spPr>
          <a:xfrm>
            <a:off x="5146146" y="3528521"/>
            <a:ext cx="1293495" cy="1413062"/>
          </a:xfrm>
          <a:prstGeom prst="rect">
            <a:avLst/>
          </a:prstGeom>
          <a:noFill/>
          <a:ln>
            <a:noFill/>
          </a:ln>
        </p:spPr>
      </p:pic>
      <p:pic>
        <p:nvPicPr>
          <p:cNvPr id="164" name="Google Shape;164;p7" descr="A close up of a red brick wall&#10;&#10;Description automatically generated"/>
          <p:cNvPicPr preferRelativeResize="0"/>
          <p:nvPr/>
        </p:nvPicPr>
        <p:blipFill rotWithShape="1">
          <a:blip r:embed="rId4">
            <a:alphaModFix/>
          </a:blip>
          <a:srcRect/>
          <a:stretch/>
        </p:blipFill>
        <p:spPr>
          <a:xfrm>
            <a:off x="4103371" y="3978128"/>
            <a:ext cx="1293495" cy="1413062"/>
          </a:xfrm>
          <a:prstGeom prst="rect">
            <a:avLst/>
          </a:prstGeom>
          <a:noFill/>
          <a:ln>
            <a:noFill/>
          </a:ln>
        </p:spPr>
      </p:pic>
      <p:pic>
        <p:nvPicPr>
          <p:cNvPr id="165" name="Google Shape;165;p7" descr="A close up of a red brick wall&#10;&#10;Description automatically generated"/>
          <p:cNvPicPr preferRelativeResize="0"/>
          <p:nvPr/>
        </p:nvPicPr>
        <p:blipFill rotWithShape="1">
          <a:blip r:embed="rId4">
            <a:alphaModFix/>
          </a:blip>
          <a:srcRect/>
          <a:stretch/>
        </p:blipFill>
        <p:spPr>
          <a:xfrm>
            <a:off x="5114926" y="2719702"/>
            <a:ext cx="1293495" cy="1413062"/>
          </a:xfrm>
          <a:prstGeom prst="rect">
            <a:avLst/>
          </a:prstGeom>
          <a:noFill/>
          <a:ln>
            <a:noFill/>
          </a:ln>
        </p:spPr>
      </p:pic>
      <p:pic>
        <p:nvPicPr>
          <p:cNvPr id="166" name="Google Shape;166;p7" descr="A close up of a red brick wall&#10;&#10;Description automatically generated"/>
          <p:cNvPicPr preferRelativeResize="0"/>
          <p:nvPr/>
        </p:nvPicPr>
        <p:blipFill rotWithShape="1">
          <a:blip r:embed="rId4">
            <a:alphaModFix/>
          </a:blip>
          <a:srcRect/>
          <a:stretch/>
        </p:blipFill>
        <p:spPr>
          <a:xfrm>
            <a:off x="4103371" y="3154605"/>
            <a:ext cx="1293495" cy="1413062"/>
          </a:xfrm>
          <a:prstGeom prst="rect">
            <a:avLst/>
          </a:prstGeom>
          <a:noFill/>
          <a:ln>
            <a:noFill/>
          </a:ln>
        </p:spPr>
      </p:pic>
      <p:pic>
        <p:nvPicPr>
          <p:cNvPr id="167" name="Google Shape;167;p7" descr="A close up of a red brick wall&#10;&#10;Description automatically generated"/>
          <p:cNvPicPr preferRelativeResize="0"/>
          <p:nvPr/>
        </p:nvPicPr>
        <p:blipFill rotWithShape="1">
          <a:blip r:embed="rId4">
            <a:alphaModFix/>
          </a:blip>
          <a:srcRect/>
          <a:stretch/>
        </p:blipFill>
        <p:spPr>
          <a:xfrm>
            <a:off x="6092191" y="1461275"/>
            <a:ext cx="1293495" cy="1413062"/>
          </a:xfrm>
          <a:prstGeom prst="rect">
            <a:avLst/>
          </a:prstGeom>
          <a:noFill/>
          <a:ln>
            <a:noFill/>
          </a:ln>
        </p:spPr>
      </p:pic>
      <p:pic>
        <p:nvPicPr>
          <p:cNvPr id="168" name="Google Shape;168;p7" descr="A close up of a red brick wall&#10;&#10;Description automatically generated"/>
          <p:cNvPicPr preferRelativeResize="0"/>
          <p:nvPr/>
        </p:nvPicPr>
        <p:blipFill rotWithShape="1">
          <a:blip r:embed="rId4">
            <a:alphaModFix/>
          </a:blip>
          <a:srcRect/>
          <a:stretch/>
        </p:blipFill>
        <p:spPr>
          <a:xfrm>
            <a:off x="5111116" y="1896178"/>
            <a:ext cx="1293495" cy="1413062"/>
          </a:xfrm>
          <a:prstGeom prst="rect">
            <a:avLst/>
          </a:prstGeom>
          <a:noFill/>
          <a:ln>
            <a:noFill/>
          </a:ln>
        </p:spPr>
      </p:pic>
      <p:pic>
        <p:nvPicPr>
          <p:cNvPr id="169" name="Google Shape;169;p7" descr="A close up of a red brick wall&#10;&#10;Description automatically generated"/>
          <p:cNvPicPr preferRelativeResize="0"/>
          <p:nvPr/>
        </p:nvPicPr>
        <p:blipFill rotWithShape="1">
          <a:blip r:embed="rId4">
            <a:alphaModFix/>
          </a:blip>
          <a:srcRect/>
          <a:stretch/>
        </p:blipFill>
        <p:spPr>
          <a:xfrm>
            <a:off x="4099561" y="2331082"/>
            <a:ext cx="1293495" cy="1413062"/>
          </a:xfrm>
          <a:prstGeom prst="rect">
            <a:avLst/>
          </a:prstGeom>
          <a:noFill/>
          <a:ln>
            <a:noFill/>
          </a:ln>
        </p:spPr>
      </p:pic>
      <p:pic>
        <p:nvPicPr>
          <p:cNvPr id="170" name="Google Shape;170;p7" descr="Team"/>
          <p:cNvPicPr preferRelativeResize="0"/>
          <p:nvPr/>
        </p:nvPicPr>
        <p:blipFill rotWithShape="1">
          <a:blip r:embed="rId5">
            <a:alphaModFix/>
          </a:blip>
          <a:srcRect/>
          <a:stretch/>
        </p:blipFill>
        <p:spPr>
          <a:xfrm>
            <a:off x="5935980" y="5053825"/>
            <a:ext cx="685800" cy="685800"/>
          </a:xfrm>
          <a:prstGeom prst="rect">
            <a:avLst/>
          </a:prstGeom>
          <a:noFill/>
          <a:ln>
            <a:noFill/>
          </a:ln>
        </p:spPr>
      </p:pic>
      <p:pic>
        <p:nvPicPr>
          <p:cNvPr id="171" name="Google Shape;171;p7" descr="Team"/>
          <p:cNvPicPr preferRelativeResize="0"/>
          <p:nvPr/>
        </p:nvPicPr>
        <p:blipFill rotWithShape="1">
          <a:blip r:embed="rId5">
            <a:alphaModFix/>
          </a:blip>
          <a:srcRect/>
          <a:stretch/>
        </p:blipFill>
        <p:spPr>
          <a:xfrm>
            <a:off x="6529388" y="4532138"/>
            <a:ext cx="685800" cy="685800"/>
          </a:xfrm>
          <a:prstGeom prst="rect">
            <a:avLst/>
          </a:prstGeom>
          <a:noFill/>
          <a:ln>
            <a:noFill/>
          </a:ln>
        </p:spPr>
      </p:pic>
      <p:pic>
        <p:nvPicPr>
          <p:cNvPr id="172" name="Google Shape;172;p7" descr="Team"/>
          <p:cNvPicPr preferRelativeResize="0"/>
          <p:nvPr/>
        </p:nvPicPr>
        <p:blipFill rotWithShape="1">
          <a:blip r:embed="rId5">
            <a:alphaModFix/>
          </a:blip>
          <a:srcRect/>
          <a:stretch/>
        </p:blipFill>
        <p:spPr>
          <a:xfrm>
            <a:off x="7511177" y="5177950"/>
            <a:ext cx="685800" cy="685800"/>
          </a:xfrm>
          <a:prstGeom prst="rect">
            <a:avLst/>
          </a:prstGeom>
          <a:noFill/>
          <a:ln>
            <a:noFill/>
          </a:ln>
        </p:spPr>
      </p:pic>
      <p:pic>
        <p:nvPicPr>
          <p:cNvPr id="173" name="Google Shape;173;p7" descr="Team"/>
          <p:cNvPicPr preferRelativeResize="0"/>
          <p:nvPr/>
        </p:nvPicPr>
        <p:blipFill rotWithShape="1">
          <a:blip r:embed="rId5">
            <a:alphaModFix/>
          </a:blip>
          <a:srcRect/>
          <a:stretch/>
        </p:blipFill>
        <p:spPr>
          <a:xfrm>
            <a:off x="7540943" y="4404842"/>
            <a:ext cx="685800" cy="685800"/>
          </a:xfrm>
          <a:prstGeom prst="rect">
            <a:avLst/>
          </a:prstGeom>
          <a:noFill/>
          <a:ln>
            <a:noFill/>
          </a:ln>
        </p:spPr>
      </p:pic>
      <p:pic>
        <p:nvPicPr>
          <p:cNvPr id="174" name="Google Shape;174;p7" descr="Team"/>
          <p:cNvPicPr preferRelativeResize="0"/>
          <p:nvPr/>
        </p:nvPicPr>
        <p:blipFill rotWithShape="1">
          <a:blip r:embed="rId5">
            <a:alphaModFix/>
          </a:blip>
          <a:srcRect/>
          <a:stretch/>
        </p:blipFill>
        <p:spPr>
          <a:xfrm>
            <a:off x="8196977" y="4684659"/>
            <a:ext cx="685800" cy="685800"/>
          </a:xfrm>
          <a:prstGeom prst="rect">
            <a:avLst/>
          </a:prstGeom>
          <a:noFill/>
          <a:ln>
            <a:noFill/>
          </a:ln>
        </p:spPr>
      </p:pic>
      <p:pic>
        <p:nvPicPr>
          <p:cNvPr id="175" name="Google Shape;175;p7" descr="Person in wheelchair"/>
          <p:cNvPicPr preferRelativeResize="0"/>
          <p:nvPr/>
        </p:nvPicPr>
        <p:blipFill rotWithShape="1">
          <a:blip r:embed="rId6">
            <a:alphaModFix/>
          </a:blip>
          <a:srcRect/>
          <a:stretch/>
        </p:blipFill>
        <p:spPr>
          <a:xfrm flipH="1">
            <a:off x="7108746" y="4534254"/>
            <a:ext cx="556388" cy="556388"/>
          </a:xfrm>
          <a:prstGeom prst="rect">
            <a:avLst/>
          </a:prstGeom>
          <a:noFill/>
          <a:ln>
            <a:noFill/>
          </a:ln>
        </p:spPr>
      </p:pic>
      <p:pic>
        <p:nvPicPr>
          <p:cNvPr id="176" name="Google Shape;176;p7" descr="Parent and Child"/>
          <p:cNvPicPr preferRelativeResize="0"/>
          <p:nvPr/>
        </p:nvPicPr>
        <p:blipFill rotWithShape="1">
          <a:blip r:embed="rId7">
            <a:alphaModFix/>
          </a:blip>
          <a:srcRect/>
          <a:stretch/>
        </p:blipFill>
        <p:spPr>
          <a:xfrm>
            <a:off x="6025753" y="4504472"/>
            <a:ext cx="685800" cy="685800"/>
          </a:xfrm>
          <a:prstGeom prst="rect">
            <a:avLst/>
          </a:prstGeom>
          <a:noFill/>
          <a:ln>
            <a:noFill/>
          </a:ln>
        </p:spPr>
      </p:pic>
      <p:pic>
        <p:nvPicPr>
          <p:cNvPr id="177" name="Google Shape;177;p7" descr="Walk"/>
          <p:cNvPicPr preferRelativeResize="0"/>
          <p:nvPr/>
        </p:nvPicPr>
        <p:blipFill rotWithShape="1">
          <a:blip r:embed="rId8">
            <a:alphaModFix/>
          </a:blip>
          <a:srcRect/>
          <a:stretch/>
        </p:blipFill>
        <p:spPr>
          <a:xfrm flipH="1">
            <a:off x="5444252" y="5111869"/>
            <a:ext cx="568166" cy="568166"/>
          </a:xfrm>
          <a:prstGeom prst="rect">
            <a:avLst/>
          </a:prstGeom>
          <a:noFill/>
          <a:ln>
            <a:noFill/>
          </a:ln>
        </p:spPr>
      </p:pic>
      <p:pic>
        <p:nvPicPr>
          <p:cNvPr id="178" name="Google Shape;178;p7" descr="Parent and Baby"/>
          <p:cNvPicPr preferRelativeResize="0"/>
          <p:nvPr/>
        </p:nvPicPr>
        <p:blipFill rotWithShape="1">
          <a:blip r:embed="rId9">
            <a:alphaModFix/>
          </a:blip>
          <a:srcRect/>
          <a:stretch/>
        </p:blipFill>
        <p:spPr>
          <a:xfrm>
            <a:off x="8132225" y="4000835"/>
            <a:ext cx="685800" cy="685800"/>
          </a:xfrm>
          <a:prstGeom prst="rect">
            <a:avLst/>
          </a:prstGeom>
          <a:noFill/>
          <a:ln>
            <a:noFill/>
          </a:ln>
        </p:spPr>
      </p:pic>
      <p:pic>
        <p:nvPicPr>
          <p:cNvPr id="179" name="Google Shape;179;p7" descr="Group"/>
          <p:cNvPicPr preferRelativeResize="0"/>
          <p:nvPr/>
        </p:nvPicPr>
        <p:blipFill rotWithShape="1">
          <a:blip r:embed="rId10">
            <a:alphaModFix/>
          </a:blip>
          <a:srcRect/>
          <a:stretch/>
        </p:blipFill>
        <p:spPr>
          <a:xfrm>
            <a:off x="7365445" y="3757225"/>
            <a:ext cx="919346" cy="919346"/>
          </a:xfrm>
          <a:prstGeom prst="rect">
            <a:avLst/>
          </a:prstGeom>
          <a:noFill/>
          <a:ln>
            <a:noFill/>
          </a:ln>
        </p:spPr>
      </p:pic>
      <p:pic>
        <p:nvPicPr>
          <p:cNvPr id="180" name="Google Shape;180;p7" descr="Group"/>
          <p:cNvPicPr preferRelativeResize="0"/>
          <p:nvPr/>
        </p:nvPicPr>
        <p:blipFill rotWithShape="1">
          <a:blip r:embed="rId10">
            <a:alphaModFix/>
          </a:blip>
          <a:srcRect/>
          <a:stretch/>
        </p:blipFill>
        <p:spPr>
          <a:xfrm>
            <a:off x="6614179" y="5027363"/>
            <a:ext cx="919346" cy="919346"/>
          </a:xfrm>
          <a:prstGeom prst="rect">
            <a:avLst/>
          </a:prstGeom>
          <a:noFill/>
          <a:ln>
            <a:noFill/>
          </a:ln>
        </p:spPr>
      </p:pic>
      <p:pic>
        <p:nvPicPr>
          <p:cNvPr id="181" name="Google Shape;181;p7" descr="Excavator"/>
          <p:cNvPicPr preferRelativeResize="0"/>
          <p:nvPr/>
        </p:nvPicPr>
        <p:blipFill rotWithShape="1">
          <a:blip r:embed="rId11">
            <a:alphaModFix/>
          </a:blip>
          <a:srcRect/>
          <a:stretch/>
        </p:blipFill>
        <p:spPr>
          <a:xfrm flipH="1">
            <a:off x="9181789" y="4648138"/>
            <a:ext cx="1242606" cy="1242606"/>
          </a:xfrm>
          <a:prstGeom prst="rect">
            <a:avLst/>
          </a:prstGeom>
          <a:noFill/>
          <a:ln>
            <a:noFill/>
          </a:ln>
        </p:spPr>
      </p:pic>
      <p:pic>
        <p:nvPicPr>
          <p:cNvPr id="182" name="Google Shape;182;p7" descr="Dump truck"/>
          <p:cNvPicPr preferRelativeResize="0"/>
          <p:nvPr/>
        </p:nvPicPr>
        <p:blipFill rotWithShape="1">
          <a:blip r:embed="rId12">
            <a:alphaModFix/>
          </a:blip>
          <a:srcRect/>
          <a:stretch/>
        </p:blipFill>
        <p:spPr>
          <a:xfrm flipH="1">
            <a:off x="9096062" y="3736300"/>
            <a:ext cx="1124682" cy="1124682"/>
          </a:xfrm>
          <a:prstGeom prst="rect">
            <a:avLst/>
          </a:prstGeom>
          <a:noFill/>
          <a:ln>
            <a:noFill/>
          </a:ln>
        </p:spPr>
      </p:pic>
      <p:pic>
        <p:nvPicPr>
          <p:cNvPr id="183" name="Google Shape;183;p7" descr="Bulldozer"/>
          <p:cNvPicPr preferRelativeResize="0"/>
          <p:nvPr/>
        </p:nvPicPr>
        <p:blipFill rotWithShape="1">
          <a:blip r:embed="rId13">
            <a:alphaModFix/>
          </a:blip>
          <a:srcRect/>
          <a:stretch/>
        </p:blipFill>
        <p:spPr>
          <a:xfrm flipH="1">
            <a:off x="8661348" y="2897874"/>
            <a:ext cx="1293495" cy="1293495"/>
          </a:xfrm>
          <a:prstGeom prst="rect">
            <a:avLst/>
          </a:prstGeom>
          <a:noFill/>
          <a:ln>
            <a:noFill/>
          </a:ln>
        </p:spPr>
      </p:pic>
      <p:pic>
        <p:nvPicPr>
          <p:cNvPr id="184" name="Google Shape;184;p7" descr="Man"/>
          <p:cNvPicPr preferRelativeResize="0"/>
          <p:nvPr/>
        </p:nvPicPr>
        <p:blipFill rotWithShape="1">
          <a:blip r:embed="rId14">
            <a:alphaModFix/>
          </a:blip>
          <a:srcRect/>
          <a:stretch/>
        </p:blipFill>
        <p:spPr>
          <a:xfrm>
            <a:off x="5570935" y="4586246"/>
            <a:ext cx="685800" cy="685800"/>
          </a:xfrm>
          <a:prstGeom prst="rect">
            <a:avLst/>
          </a:prstGeom>
          <a:noFill/>
          <a:ln>
            <a:noFill/>
          </a:ln>
        </p:spPr>
      </p:pic>
      <p:pic>
        <p:nvPicPr>
          <p:cNvPr id="185" name="Google Shape;185;p7" descr="Crane"/>
          <p:cNvPicPr preferRelativeResize="0"/>
          <p:nvPr/>
        </p:nvPicPr>
        <p:blipFill rotWithShape="1">
          <a:blip r:embed="rId15">
            <a:alphaModFix/>
          </a:blip>
          <a:srcRect/>
          <a:stretch/>
        </p:blipFill>
        <p:spPr>
          <a:xfrm flipH="1">
            <a:off x="6474858" y="1537547"/>
            <a:ext cx="2509786" cy="2509786"/>
          </a:xfrm>
          <a:prstGeom prst="rect">
            <a:avLst/>
          </a:prstGeom>
          <a:noFill/>
          <a:ln>
            <a:noFill/>
          </a:ln>
        </p:spPr>
      </p:pic>
      <p:pic>
        <p:nvPicPr>
          <p:cNvPr id="186" name="Google Shape;186;p7" descr="Sign"/>
          <p:cNvPicPr preferRelativeResize="0"/>
          <p:nvPr/>
        </p:nvPicPr>
        <p:blipFill rotWithShape="1">
          <a:blip r:embed="rId16">
            <a:alphaModFix/>
          </a:blip>
          <a:srcRect/>
          <a:stretch/>
        </p:blipFill>
        <p:spPr>
          <a:xfrm rot="757612">
            <a:off x="8555630" y="4437806"/>
            <a:ext cx="685800" cy="685800"/>
          </a:xfrm>
          <a:prstGeom prst="rect">
            <a:avLst/>
          </a:prstGeom>
          <a:noFill/>
          <a:ln>
            <a:noFill/>
          </a:ln>
        </p:spPr>
      </p:pic>
      <p:pic>
        <p:nvPicPr>
          <p:cNvPr id="187" name="Google Shape;187;p7" descr="Sign"/>
          <p:cNvPicPr preferRelativeResize="0"/>
          <p:nvPr/>
        </p:nvPicPr>
        <p:blipFill rotWithShape="1">
          <a:blip r:embed="rId16">
            <a:alphaModFix/>
          </a:blip>
          <a:srcRect/>
          <a:stretch/>
        </p:blipFill>
        <p:spPr>
          <a:xfrm rot="20429391">
            <a:off x="6988181" y="3674754"/>
            <a:ext cx="685800" cy="685800"/>
          </a:xfrm>
          <a:prstGeom prst="rect">
            <a:avLst/>
          </a:prstGeom>
          <a:noFill/>
          <a:ln>
            <a:noFill/>
          </a:ln>
        </p:spPr>
      </p:pic>
      <p:sp>
        <p:nvSpPr>
          <p:cNvPr id="188" name="Google Shape;188;p7"/>
          <p:cNvSpPr/>
          <p:nvPr/>
        </p:nvSpPr>
        <p:spPr>
          <a:xfrm>
            <a:off x="6599434" y="5364430"/>
            <a:ext cx="911744" cy="342900"/>
          </a:xfrm>
          <a:prstGeom prst="wave">
            <a:avLst>
              <a:gd name="adj1" fmla="val 12500"/>
              <a:gd name="adj2" fmla="val 0"/>
            </a:avLst>
          </a:prstGeom>
          <a:solidFill>
            <a:schemeClr val="lt1"/>
          </a:solidFill>
          <a:ln w="15875" cap="rnd" cmpd="sng">
            <a:solidFill>
              <a:srgbClr val="237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Georgia"/>
              <a:ea typeface="Georgia"/>
              <a:cs typeface="Georgia"/>
              <a:sym typeface="Georgia"/>
            </a:endParaRPr>
          </a:p>
        </p:txBody>
      </p:sp>
      <p:pic>
        <p:nvPicPr>
          <p:cNvPr id="189" name="Google Shape;189;p7" descr="A close up of a logo&#10;&#10;Description automatically generated"/>
          <p:cNvPicPr preferRelativeResize="0"/>
          <p:nvPr/>
        </p:nvPicPr>
        <p:blipFill rotWithShape="1">
          <a:blip r:embed="rId17">
            <a:alphaModFix/>
          </a:blip>
          <a:srcRect/>
          <a:stretch/>
        </p:blipFill>
        <p:spPr>
          <a:xfrm>
            <a:off x="6660157" y="5388628"/>
            <a:ext cx="205459" cy="205459"/>
          </a:xfrm>
          <a:prstGeom prst="rect">
            <a:avLst/>
          </a:prstGeom>
          <a:noFill/>
          <a:ln>
            <a:noFill/>
          </a:ln>
        </p:spPr>
      </p:pic>
      <p:pic>
        <p:nvPicPr>
          <p:cNvPr id="190" name="Google Shape;190;p7" descr="A close up of a logo&#10;&#10;Description automatically generated"/>
          <p:cNvPicPr preferRelativeResize="0"/>
          <p:nvPr/>
        </p:nvPicPr>
        <p:blipFill rotWithShape="1">
          <a:blip r:embed="rId17">
            <a:alphaModFix/>
          </a:blip>
          <a:srcRect/>
          <a:stretch/>
        </p:blipFill>
        <p:spPr>
          <a:xfrm>
            <a:off x="8812325" y="4613777"/>
            <a:ext cx="205459" cy="205459"/>
          </a:xfrm>
          <a:prstGeom prst="rect">
            <a:avLst/>
          </a:prstGeom>
          <a:noFill/>
          <a:ln>
            <a:noFill/>
          </a:ln>
        </p:spPr>
      </p:pic>
      <p:pic>
        <p:nvPicPr>
          <p:cNvPr id="191" name="Google Shape;191;p7" descr="A close up of a logo&#10;&#10;Description automatically generated"/>
          <p:cNvPicPr preferRelativeResize="0"/>
          <p:nvPr/>
        </p:nvPicPr>
        <p:blipFill rotWithShape="1">
          <a:blip r:embed="rId17">
            <a:alphaModFix/>
          </a:blip>
          <a:srcRect/>
          <a:stretch/>
        </p:blipFill>
        <p:spPr>
          <a:xfrm>
            <a:off x="7198227" y="3823702"/>
            <a:ext cx="205459" cy="205459"/>
          </a:xfrm>
          <a:prstGeom prst="rect">
            <a:avLst/>
          </a:prstGeom>
          <a:noFill/>
          <a:ln>
            <a:noFill/>
          </a:ln>
        </p:spPr>
      </p:pic>
      <p:sp>
        <p:nvSpPr>
          <p:cNvPr id="192" name="Google Shape;192;p7"/>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62</a:t>
            </a:fld>
            <a:endParaRPr>
              <a:solidFill>
                <a:schemeClr val="lt1"/>
              </a:solidFill>
            </a:endParaRPr>
          </a:p>
        </p:txBody>
      </p:sp>
      <p:sp>
        <p:nvSpPr>
          <p:cNvPr id="193" name="Google Shape;193;p7"/>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62</a:t>
            </a:fld>
            <a:endParaRPr sz="3600">
              <a:solidFill>
                <a:srgbClr val="262626"/>
              </a:solidFill>
              <a:latin typeface="Montserrat Medium"/>
              <a:ea typeface="Montserrat Medium"/>
              <a:cs typeface="Montserrat Medium"/>
              <a:sym typeface="Montserrat Medium"/>
            </a:endParaRPr>
          </a:p>
        </p:txBody>
      </p:sp>
      <p:sp>
        <p:nvSpPr>
          <p:cNvPr id="194" name="Google Shape;194;p7"/>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875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81"/>
                                        </p:tgtEl>
                                        <p:attrNameLst>
                                          <p:attrName>style.visibility</p:attrName>
                                        </p:attrNameLst>
                                      </p:cBhvr>
                                      <p:to>
                                        <p:strVal val="visible"/>
                                      </p:to>
                                    </p:set>
                                    <p:anim calcmode="lin" valueType="num">
                                      <p:cBhvr additive="base">
                                        <p:cTn id="49" dur="500"/>
                                        <p:tgtEl>
                                          <p:spTgt spid="181"/>
                                        </p:tgtEl>
                                        <p:attrNameLst>
                                          <p:attrName>ppt_x</p:attrName>
                                        </p:attrNameLst>
                                      </p:cBhvr>
                                      <p:tavLst>
                                        <p:tav tm="0">
                                          <p:val>
                                            <p:strVal val="#ppt_x+1"/>
                                          </p:val>
                                        </p:tav>
                                        <p:tav tm="100000">
                                          <p:val>
                                            <p:strVal val="#ppt_x"/>
                                          </p:val>
                                        </p:tav>
                                      </p:tavLst>
                                    </p:anim>
                                  </p:childTnLst>
                                </p:cTn>
                              </p:par>
                              <p:par>
                                <p:cTn id="50" presetID="2" presetClass="entr" presetSubtype="2" fill="hold" nodeType="withEffect">
                                  <p:stCondLst>
                                    <p:cond delay="0"/>
                                  </p:stCondLst>
                                  <p:childTnLst>
                                    <p:set>
                                      <p:cBhvr>
                                        <p:cTn id="51" dur="1" fill="hold">
                                          <p:stCondLst>
                                            <p:cond delay="0"/>
                                          </p:stCondLst>
                                        </p:cTn>
                                        <p:tgtEl>
                                          <p:spTgt spid="183"/>
                                        </p:tgtEl>
                                        <p:attrNameLst>
                                          <p:attrName>style.visibility</p:attrName>
                                        </p:attrNameLst>
                                      </p:cBhvr>
                                      <p:to>
                                        <p:strVal val="visible"/>
                                      </p:to>
                                    </p:set>
                                    <p:anim calcmode="lin" valueType="num">
                                      <p:cBhvr additive="base">
                                        <p:cTn id="52" dur="500"/>
                                        <p:tgtEl>
                                          <p:spTgt spid="183"/>
                                        </p:tgtEl>
                                        <p:attrNameLst>
                                          <p:attrName>ppt_x</p:attrName>
                                        </p:attrNameLst>
                                      </p:cBhvr>
                                      <p:tavLst>
                                        <p:tav tm="0">
                                          <p:val>
                                            <p:strVal val="#ppt_x+1"/>
                                          </p:val>
                                        </p:tav>
                                        <p:tav tm="100000">
                                          <p:val>
                                            <p:strVal val="#ppt_x"/>
                                          </p:val>
                                        </p:tav>
                                      </p:tavLst>
                                    </p:anim>
                                  </p:childTnLst>
                                </p:cTn>
                              </p:par>
                              <p:par>
                                <p:cTn id="53" presetID="2" presetClass="entr" presetSubtype="2" fill="hold" nodeType="withEffect">
                                  <p:stCondLst>
                                    <p:cond delay="0"/>
                                  </p:stCondLst>
                                  <p:childTnLst>
                                    <p:set>
                                      <p:cBhvr>
                                        <p:cTn id="54" dur="1" fill="hold">
                                          <p:stCondLst>
                                            <p:cond delay="0"/>
                                          </p:stCondLst>
                                        </p:cTn>
                                        <p:tgtEl>
                                          <p:spTgt spid="182"/>
                                        </p:tgtEl>
                                        <p:attrNameLst>
                                          <p:attrName>style.visibility</p:attrName>
                                        </p:attrNameLst>
                                      </p:cBhvr>
                                      <p:to>
                                        <p:strVal val="visible"/>
                                      </p:to>
                                    </p:set>
                                    <p:anim calcmode="lin" valueType="num">
                                      <p:cBhvr additive="base">
                                        <p:cTn id="55" dur="500"/>
                                        <p:tgtEl>
                                          <p:spTgt spid="182"/>
                                        </p:tgtEl>
                                        <p:attrNameLst>
                                          <p:attrName>ppt_x</p:attrName>
                                        </p:attrNameLst>
                                      </p:cBhvr>
                                      <p:tavLst>
                                        <p:tav tm="0">
                                          <p:val>
                                            <p:strVal val="#ppt_x+1"/>
                                          </p:val>
                                        </p:tav>
                                        <p:tav tm="100000">
                                          <p:val>
                                            <p:strVal val="#ppt_x"/>
                                          </p:val>
                                        </p:tav>
                                      </p:tavLst>
                                    </p:anim>
                                  </p:childTnLst>
                                </p:cTn>
                              </p:par>
                              <p:par>
                                <p:cTn id="56" presetID="2" presetClass="entr" presetSubtype="2" fill="hold" nodeType="withEffect">
                                  <p:stCondLst>
                                    <p:cond delay="0"/>
                                  </p:stCondLst>
                                  <p:childTnLst>
                                    <p:set>
                                      <p:cBhvr>
                                        <p:cTn id="57" dur="1" fill="hold">
                                          <p:stCondLst>
                                            <p:cond delay="0"/>
                                          </p:stCondLst>
                                        </p:cTn>
                                        <p:tgtEl>
                                          <p:spTgt spid="185"/>
                                        </p:tgtEl>
                                        <p:attrNameLst>
                                          <p:attrName>style.visibility</p:attrName>
                                        </p:attrNameLst>
                                      </p:cBhvr>
                                      <p:to>
                                        <p:strVal val="visible"/>
                                      </p:to>
                                    </p:set>
                                    <p:anim calcmode="lin" valueType="num">
                                      <p:cBhvr additive="base">
                                        <p:cTn id="58" dur="500"/>
                                        <p:tgtEl>
                                          <p:spTgt spid="1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8"/>
          <p:cNvGrpSpPr/>
          <p:nvPr/>
        </p:nvGrpSpPr>
        <p:grpSpPr>
          <a:xfrm>
            <a:off x="2244878" y="1257932"/>
            <a:ext cx="7702256" cy="4768063"/>
            <a:chOff x="940" y="352818"/>
            <a:chExt cx="7702256" cy="4768063"/>
          </a:xfrm>
        </p:grpSpPr>
        <p:sp>
          <p:nvSpPr>
            <p:cNvPr id="201" name="Google Shape;201;p8"/>
            <p:cNvSpPr/>
            <p:nvPr/>
          </p:nvSpPr>
          <p:spPr>
            <a:xfrm>
              <a:off x="940" y="352818"/>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2" name="Google Shape;202;p8"/>
            <p:cNvSpPr txBox="1"/>
            <p:nvPr/>
          </p:nvSpPr>
          <p:spPr>
            <a:xfrm>
              <a:off x="940" y="352818"/>
              <a:ext cx="3667741" cy="2200644"/>
            </a:xfrm>
            <a:prstGeom prst="rect">
              <a:avLst/>
            </a:prstGeom>
            <a:solidFill>
              <a:srgbClr val="EAFBE7"/>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A Strong Contract</a:t>
              </a:r>
              <a:endParaRPr sz="3200" i="0" u="none" strike="noStrike" cap="none">
                <a:solidFill>
                  <a:schemeClr val="dk1"/>
                </a:solidFill>
                <a:latin typeface="Montserrat"/>
                <a:ea typeface="Montserrat"/>
                <a:cs typeface="Montserrat"/>
                <a:sym typeface="Montserrat"/>
              </a:endParaRPr>
            </a:p>
          </p:txBody>
        </p:sp>
        <p:sp>
          <p:nvSpPr>
            <p:cNvPr id="203" name="Google Shape;203;p8"/>
            <p:cNvSpPr/>
            <p:nvPr/>
          </p:nvSpPr>
          <p:spPr>
            <a:xfrm>
              <a:off x="4035455" y="352818"/>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4" name="Google Shape;204;p8"/>
            <p:cNvSpPr txBox="1"/>
            <p:nvPr/>
          </p:nvSpPr>
          <p:spPr>
            <a:xfrm>
              <a:off x="4035455" y="352818"/>
              <a:ext cx="3667741" cy="2200644"/>
            </a:xfrm>
            <a:prstGeom prst="rect">
              <a:avLst/>
            </a:prstGeom>
            <a:solidFill>
              <a:srgbClr val="CBE2F7"/>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Enforcing our Contract</a:t>
              </a:r>
              <a:endParaRPr sz="3200" i="0" u="none" strike="noStrike" cap="none">
                <a:solidFill>
                  <a:schemeClr val="dk1"/>
                </a:solidFill>
                <a:latin typeface="Montserrat"/>
                <a:ea typeface="Montserrat"/>
                <a:cs typeface="Montserrat"/>
                <a:sym typeface="Montserrat"/>
              </a:endParaRPr>
            </a:p>
          </p:txBody>
        </p:sp>
        <p:sp>
          <p:nvSpPr>
            <p:cNvPr id="205" name="Google Shape;205;p8"/>
            <p:cNvSpPr/>
            <p:nvPr/>
          </p:nvSpPr>
          <p:spPr>
            <a:xfrm>
              <a:off x="940" y="2920237"/>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6" name="Google Shape;206;p8"/>
            <p:cNvSpPr txBox="1"/>
            <p:nvPr/>
          </p:nvSpPr>
          <p:spPr>
            <a:xfrm>
              <a:off x="940" y="2920237"/>
              <a:ext cx="3667741" cy="2200644"/>
            </a:xfrm>
            <a:prstGeom prst="rect">
              <a:avLst/>
            </a:prstGeom>
            <a:solidFill>
              <a:srgbClr val="FFD3E6"/>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Supporting &amp; Engaging Members</a:t>
              </a:r>
              <a:endParaRPr sz="3200" i="0" u="none" strike="noStrike" cap="none">
                <a:solidFill>
                  <a:schemeClr val="dk1"/>
                </a:solidFill>
                <a:latin typeface="Montserrat"/>
                <a:ea typeface="Montserrat"/>
                <a:cs typeface="Montserrat"/>
                <a:sym typeface="Montserrat"/>
              </a:endParaRPr>
            </a:p>
          </p:txBody>
        </p:sp>
        <p:sp>
          <p:nvSpPr>
            <p:cNvPr id="207" name="Google Shape;207;p8"/>
            <p:cNvSpPr/>
            <p:nvPr/>
          </p:nvSpPr>
          <p:spPr>
            <a:xfrm>
              <a:off x="4035455" y="2920237"/>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8" name="Google Shape;208;p8"/>
            <p:cNvSpPr txBox="1"/>
            <p:nvPr/>
          </p:nvSpPr>
          <p:spPr>
            <a:xfrm>
              <a:off x="4035455" y="2920237"/>
              <a:ext cx="3667741" cy="2200644"/>
            </a:xfrm>
            <a:prstGeom prst="rect">
              <a:avLst/>
            </a:prstGeom>
            <a:solidFill>
              <a:srgbClr val="FFD966"/>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Advocating at the Local &amp; State Levels</a:t>
              </a:r>
              <a:endParaRPr sz="3200" i="0" u="none" strike="noStrike" cap="none">
                <a:solidFill>
                  <a:schemeClr val="dk1"/>
                </a:solidFill>
                <a:latin typeface="Montserrat"/>
                <a:ea typeface="Montserrat"/>
                <a:cs typeface="Montserrat"/>
                <a:sym typeface="Montserrat"/>
              </a:endParaRPr>
            </a:p>
          </p:txBody>
        </p:sp>
      </p:grpSp>
      <p:sp>
        <p:nvSpPr>
          <p:cNvPr id="209" name="Google Shape;209;p8"/>
          <p:cNvSpPr txBox="1">
            <a:spLocks noGrp="1"/>
          </p:cNvSpPr>
          <p:nvPr>
            <p:ph type="sldNum" idx="12"/>
          </p:nvPr>
        </p:nvSpPr>
        <p:spPr>
          <a:xfrm>
            <a:off x="9947117" y="62693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sz="2800">
                <a:solidFill>
                  <a:schemeClr val="dk1"/>
                </a:solidFill>
              </a:rPr>
              <a:pPr marL="0" lvl="0" indent="0" algn="r" rtl="0">
                <a:spcBef>
                  <a:spcPts val="0"/>
                </a:spcBef>
                <a:spcAft>
                  <a:spcPts val="0"/>
                </a:spcAft>
                <a:buClr>
                  <a:srgbClr val="000000"/>
                </a:buClr>
                <a:buSzPts val="1000"/>
                <a:buFont typeface="Arial"/>
                <a:buNone/>
              </a:pPr>
              <a:t>63</a:t>
            </a:fld>
            <a:endParaRPr sz="3200">
              <a:solidFill>
                <a:schemeClr val="dk1"/>
              </a:solidFill>
            </a:endParaRPr>
          </a:p>
        </p:txBody>
      </p:sp>
      <p:sp>
        <p:nvSpPr>
          <p:cNvPr id="210" name="Google Shape;210;p8"/>
          <p:cNvSpPr txBox="1">
            <a:spLocks noGrp="1"/>
          </p:cNvSpPr>
          <p:nvPr>
            <p:ph type="title"/>
          </p:nvPr>
        </p:nvSpPr>
        <p:spPr>
          <a:xfrm>
            <a:off x="4574500" y="0"/>
            <a:ext cx="5911200" cy="8784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Creating Collective Power</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290940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217" name="Google Shape;217;p6"/>
          <p:cNvPicPr preferRelativeResize="0"/>
          <p:nvPr/>
        </p:nvPicPr>
        <p:blipFill>
          <a:blip r:embed="rId3">
            <a:alphaModFix/>
          </a:blip>
          <a:stretch>
            <a:fillRect/>
          </a:stretch>
        </p:blipFill>
        <p:spPr>
          <a:xfrm>
            <a:off x="5830350" y="3722057"/>
            <a:ext cx="4500024" cy="2394018"/>
          </a:xfrm>
          <a:prstGeom prst="rect">
            <a:avLst/>
          </a:prstGeom>
          <a:noFill/>
          <a:ln>
            <a:noFill/>
          </a:ln>
        </p:spPr>
      </p:pic>
      <p:pic>
        <p:nvPicPr>
          <p:cNvPr id="218" name="Google Shape;218;p6"/>
          <p:cNvPicPr preferRelativeResize="0"/>
          <p:nvPr/>
        </p:nvPicPr>
        <p:blipFill>
          <a:blip r:embed="rId4">
            <a:alphaModFix/>
          </a:blip>
          <a:stretch>
            <a:fillRect/>
          </a:stretch>
        </p:blipFill>
        <p:spPr>
          <a:xfrm>
            <a:off x="1846351" y="865450"/>
            <a:ext cx="3597677" cy="4796902"/>
          </a:xfrm>
          <a:prstGeom prst="rect">
            <a:avLst/>
          </a:prstGeom>
          <a:noFill/>
          <a:ln>
            <a:noFill/>
          </a:ln>
        </p:spPr>
      </p:pic>
      <p:pic>
        <p:nvPicPr>
          <p:cNvPr id="219" name="Google Shape;219;p6"/>
          <p:cNvPicPr preferRelativeResize="0"/>
          <p:nvPr/>
        </p:nvPicPr>
        <p:blipFill>
          <a:blip r:embed="rId5">
            <a:alphaModFix/>
          </a:blip>
          <a:stretch>
            <a:fillRect/>
          </a:stretch>
        </p:blipFill>
        <p:spPr>
          <a:xfrm>
            <a:off x="5816500" y="298251"/>
            <a:ext cx="4041400" cy="3031023"/>
          </a:xfrm>
          <a:prstGeom prst="rect">
            <a:avLst/>
          </a:prstGeom>
          <a:noFill/>
          <a:ln>
            <a:noFill/>
          </a:ln>
        </p:spPr>
      </p:pic>
      <p:sp>
        <p:nvSpPr>
          <p:cNvPr id="220" name="Google Shape;220;p6"/>
          <p:cNvSpPr txBox="1"/>
          <p:nvPr/>
        </p:nvSpPr>
        <p:spPr>
          <a:xfrm>
            <a:off x="6806275" y="2373900"/>
            <a:ext cx="3524100" cy="1055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GEU members at a solidarity march for striking UAW workers in Spring 2024</a:t>
            </a:r>
            <a:endParaRPr sz="1800">
              <a:solidFill>
                <a:schemeClr val="lt1"/>
              </a:solidFill>
              <a:latin typeface="Montserrat"/>
              <a:ea typeface="Montserrat"/>
              <a:cs typeface="Montserrat"/>
              <a:sym typeface="Montserrat"/>
            </a:endParaRPr>
          </a:p>
        </p:txBody>
      </p:sp>
      <p:sp>
        <p:nvSpPr>
          <p:cNvPr id="221" name="Google Shape;221;p6"/>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
        <p:nvSpPr>
          <p:cNvPr id="222" name="Google Shape;222;p6"/>
          <p:cNvSpPr txBox="1"/>
          <p:nvPr/>
        </p:nvSpPr>
        <p:spPr>
          <a:xfrm>
            <a:off x="6013925" y="5662350"/>
            <a:ext cx="3524100" cy="7539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GEU leaders and members at Spring 2022 work-in</a:t>
            </a:r>
            <a:endParaRPr sz="1800">
              <a:solidFill>
                <a:schemeClr val="lt1"/>
              </a:solidFill>
              <a:latin typeface="Montserrat"/>
              <a:ea typeface="Montserrat"/>
              <a:cs typeface="Montserrat"/>
              <a:sym typeface="Montserrat"/>
            </a:endParaRPr>
          </a:p>
        </p:txBody>
      </p:sp>
      <p:sp>
        <p:nvSpPr>
          <p:cNvPr id="223" name="Google Shape;223;p6"/>
          <p:cNvSpPr txBox="1"/>
          <p:nvPr/>
        </p:nvSpPr>
        <p:spPr>
          <a:xfrm>
            <a:off x="2529375" y="5135875"/>
            <a:ext cx="2755500" cy="1262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A Spring 2023 coffee hour at Fairfield Way (feat. Jonathan the Husky!)</a:t>
            </a:r>
            <a:endParaRPr sz="1800">
              <a:solidFill>
                <a:schemeClr val="lt1"/>
              </a:solidFill>
              <a:latin typeface="Montserrat"/>
              <a:ea typeface="Montserrat"/>
              <a:cs typeface="Montserrat"/>
              <a:sym typeface="Montserrat"/>
            </a:endParaRPr>
          </a:p>
        </p:txBody>
      </p:sp>
      <p:sp>
        <p:nvSpPr>
          <p:cNvPr id="224" name="Google Shape;224;p6"/>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64</a:t>
            </a:fld>
            <a:endParaRPr sz="3600" b="1"/>
          </a:p>
        </p:txBody>
      </p:sp>
    </p:spTree>
    <p:extLst>
      <p:ext uri="{BB962C8B-B14F-4D97-AF65-F5344CB8AC3E}">
        <p14:creationId xmlns:p14="http://schemas.microsoft.com/office/powerpoint/2010/main" val="1251427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g2ec7a28b1eb_2_101"/>
          <p:cNvGrpSpPr/>
          <p:nvPr/>
        </p:nvGrpSpPr>
        <p:grpSpPr>
          <a:xfrm>
            <a:off x="1933574" y="-4763"/>
            <a:ext cx="3761184" cy="6862763"/>
            <a:chOff x="2928938" y="-4763"/>
            <a:chExt cx="5014913" cy="6862763"/>
          </a:xfrm>
        </p:grpSpPr>
        <p:sp>
          <p:nvSpPr>
            <p:cNvPr id="231" name="Google Shape;231;g2ec7a28b1eb_2_101"/>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32" name="Google Shape;232;g2ec7a28b1eb_2_101"/>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FEFEFE"/>
            </a:solidFill>
            <a:ln>
              <a:noFill/>
            </a:ln>
          </p:spPr>
        </p:sp>
        <p:sp>
          <p:nvSpPr>
            <p:cNvPr id="233" name="Google Shape;233;g2ec7a28b1eb_2_101"/>
            <p:cNvSpPr/>
            <p:nvPr/>
          </p:nvSpPr>
          <p:spPr>
            <a:xfrm>
              <a:off x="2928938" y="2582862"/>
              <a:ext cx="2693988" cy="4275138"/>
            </a:xfrm>
            <a:custGeom>
              <a:avLst/>
              <a:gdLst/>
              <a:ahLst/>
              <a:cxnLst/>
              <a:rect l="l" t="t" r="r" b="b"/>
              <a:pathLst>
                <a:path w="1697" h="2693" extrusionOk="0">
                  <a:moveTo>
                    <a:pt x="0" y="0"/>
                  </a:moveTo>
                  <a:lnTo>
                    <a:pt x="1622" y="2693"/>
                  </a:lnTo>
                  <a:lnTo>
                    <a:pt x="1697" y="2693"/>
                  </a:lnTo>
                  <a:lnTo>
                    <a:pt x="0" y="0"/>
                  </a:lnTo>
                  <a:close/>
                </a:path>
              </a:pathLst>
            </a:custGeom>
            <a:solidFill>
              <a:srgbClr val="FEFEFE"/>
            </a:solidFill>
            <a:ln>
              <a:noFill/>
            </a:ln>
          </p:spPr>
        </p:sp>
        <p:sp>
          <p:nvSpPr>
            <p:cNvPr id="234" name="Google Shape;234;g2ec7a28b1eb_2_101"/>
            <p:cNvSpPr/>
            <p:nvPr/>
          </p:nvSpPr>
          <p:spPr>
            <a:xfrm>
              <a:off x="3371850" y="2692400"/>
              <a:ext cx="3332163"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235" name="Google Shape;235;g2ec7a28b1eb_2_101"/>
            <p:cNvSpPr/>
            <p:nvPr/>
          </p:nvSpPr>
          <p:spPr>
            <a:xfrm>
              <a:off x="3367088" y="2687637"/>
              <a:ext cx="4576763"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36" name="Google Shape;236;g2ec7a28b1eb_2_101"/>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FEFEFE"/>
            </a:solidFill>
            <a:ln>
              <a:noFill/>
            </a:ln>
          </p:spPr>
        </p:sp>
      </p:grpSp>
      <p:sp>
        <p:nvSpPr>
          <p:cNvPr id="237" name="Google Shape;237;g2ec7a28b1eb_2_101"/>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38" name="Google Shape;238;g2ec7a28b1eb_2_101"/>
          <p:cNvSpPr txBox="1">
            <a:spLocks noGrp="1"/>
          </p:cNvSpPr>
          <p:nvPr>
            <p:ph type="title"/>
          </p:nvPr>
        </p:nvSpPr>
        <p:spPr>
          <a:xfrm>
            <a:off x="1933575" y="132500"/>
            <a:ext cx="6315600" cy="788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Georgia"/>
              <a:buNone/>
            </a:pPr>
            <a:r>
              <a:rPr lang="en-US" sz="3000">
                <a:latin typeface="Montserrat Medium"/>
                <a:ea typeface="Montserrat Medium"/>
                <a:cs typeface="Montserrat Medium"/>
                <a:sym typeface="Montserrat Medium"/>
              </a:rPr>
              <a:t>Why we started the GEU</a:t>
            </a:r>
            <a:endParaRPr sz="3000">
              <a:solidFill>
                <a:schemeClr val="dk1"/>
              </a:solidFill>
              <a:latin typeface="Montserrat Medium"/>
              <a:ea typeface="Montserrat Medium"/>
              <a:cs typeface="Montserrat Medium"/>
              <a:sym typeface="Montserrat Medium"/>
            </a:endParaRPr>
          </a:p>
        </p:txBody>
      </p:sp>
      <p:sp>
        <p:nvSpPr>
          <p:cNvPr id="239" name="Google Shape;239;g2ec7a28b1eb_2_101"/>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65</a:t>
            </a:fld>
            <a:endParaRPr sz="3600">
              <a:solidFill>
                <a:srgbClr val="262626"/>
              </a:solidFill>
              <a:latin typeface="Montserrat Medium"/>
              <a:ea typeface="Montserrat Medium"/>
              <a:cs typeface="Montserrat Medium"/>
              <a:sym typeface="Montserrat Medium"/>
            </a:endParaRPr>
          </a:p>
        </p:txBody>
      </p:sp>
      <p:pic>
        <p:nvPicPr>
          <p:cNvPr id="240" name="Google Shape;240;g2ec7a28b1eb_2_101"/>
          <p:cNvPicPr preferRelativeResize="0"/>
          <p:nvPr/>
        </p:nvPicPr>
        <p:blipFill>
          <a:blip r:embed="rId3">
            <a:alphaModFix/>
          </a:blip>
          <a:stretch>
            <a:fillRect/>
          </a:stretch>
        </p:blipFill>
        <p:spPr>
          <a:xfrm>
            <a:off x="1247051" y="1162350"/>
            <a:ext cx="9584901" cy="4198074"/>
          </a:xfrm>
          <a:prstGeom prst="rect">
            <a:avLst/>
          </a:prstGeom>
          <a:noFill/>
          <a:ln>
            <a:noFill/>
          </a:ln>
        </p:spPr>
      </p:pic>
      <p:sp>
        <p:nvSpPr>
          <p:cNvPr id="241" name="Google Shape;241;g2ec7a28b1eb_2_101"/>
          <p:cNvSpPr txBox="1"/>
          <p:nvPr/>
        </p:nvSpPr>
        <p:spPr>
          <a:xfrm>
            <a:off x="1783175" y="6116152"/>
            <a:ext cx="5592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2"/>
                </a:solidFill>
                <a:latin typeface="Montserrat"/>
                <a:ea typeface="Montserrat"/>
                <a:cs typeface="Montserrat"/>
                <a:sym typeface="Montserrat"/>
              </a:rPr>
              <a:t>See </a:t>
            </a:r>
            <a:r>
              <a:rPr lang="en-US" sz="1100" u="sng">
                <a:solidFill>
                  <a:schemeClr val="hlink"/>
                </a:solidFill>
                <a:latin typeface="Montserrat"/>
                <a:ea typeface="Montserrat"/>
                <a:cs typeface="Montserrat"/>
                <a:sym typeface="Montserrat"/>
                <a:hlinkClick r:id="rId4"/>
              </a:rPr>
              <a:t>https://www.uconngradunion.org/about-us.html</a:t>
            </a:r>
            <a:r>
              <a:rPr lang="en-US" sz="1100">
                <a:solidFill>
                  <a:schemeClr val="dk2"/>
                </a:solidFill>
                <a:latin typeface="Montserrat"/>
                <a:ea typeface="Montserrat"/>
                <a:cs typeface="Montserrat"/>
                <a:sym typeface="Montserrat"/>
              </a:rPr>
              <a:t> for detailed history</a:t>
            </a:r>
            <a:endParaRPr sz="1100">
              <a:solidFill>
                <a:schemeClr val="dk2"/>
              </a:solidFill>
              <a:latin typeface="Montserrat"/>
              <a:ea typeface="Montserrat"/>
              <a:cs typeface="Montserrat"/>
              <a:sym typeface="Montserrat"/>
            </a:endParaRPr>
          </a:p>
        </p:txBody>
      </p:sp>
      <p:sp>
        <p:nvSpPr>
          <p:cNvPr id="242" name="Google Shape;242;g2ec7a28b1eb_2_101"/>
          <p:cNvSpPr/>
          <p:nvPr/>
        </p:nvSpPr>
        <p:spPr>
          <a:xfrm>
            <a:off x="4562650" y="1198525"/>
            <a:ext cx="756000" cy="9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43" name="Google Shape;243;g2ec7a28b1eb_2_101"/>
          <p:cNvSpPr/>
          <p:nvPr/>
        </p:nvSpPr>
        <p:spPr>
          <a:xfrm>
            <a:off x="3806650" y="4154600"/>
            <a:ext cx="756000" cy="9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Tree>
    <p:extLst>
      <p:ext uri="{BB962C8B-B14F-4D97-AF65-F5344CB8AC3E}">
        <p14:creationId xmlns:p14="http://schemas.microsoft.com/office/powerpoint/2010/main" val="1274142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f2ddf7cf93_0_7"/>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50" name="Google Shape;250;g2f2ddf7cf93_0_7"/>
          <p:cNvSpPr txBox="1">
            <a:spLocks noGrp="1"/>
          </p:cNvSpPr>
          <p:nvPr>
            <p:ph type="title"/>
          </p:nvPr>
        </p:nvSpPr>
        <p:spPr>
          <a:xfrm>
            <a:off x="1725525" y="208175"/>
            <a:ext cx="84852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b="1">
                <a:latin typeface="Montserrat"/>
                <a:ea typeface="Montserrat"/>
                <a:cs typeface="Montserrat"/>
                <a:sym typeface="Montserrat"/>
              </a:rPr>
              <a:t>Part of a Movement </a:t>
            </a:r>
            <a:endParaRPr sz="3000"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3000"/>
              <a:buFont typeface="Georgia"/>
              <a:buNone/>
            </a:pPr>
            <a:r>
              <a:rPr lang="en-US" sz="2444">
                <a:latin typeface="Montserrat Medium"/>
                <a:ea typeface="Montserrat Medium"/>
                <a:cs typeface="Montserrat Medium"/>
                <a:sym typeface="Montserrat Medium"/>
              </a:rPr>
              <a:t>Graduate Worker Unionization is Booming Across the Country</a:t>
            </a:r>
            <a:endParaRPr sz="3444">
              <a:latin typeface="Montserrat Medium"/>
              <a:ea typeface="Montserrat Medium"/>
              <a:cs typeface="Montserrat Medium"/>
              <a:sym typeface="Montserrat Medium"/>
            </a:endParaRPr>
          </a:p>
        </p:txBody>
      </p:sp>
      <p:sp>
        <p:nvSpPr>
          <p:cNvPr id="251" name="Google Shape;251;g2f2ddf7cf93_0_7"/>
          <p:cNvSpPr txBox="1">
            <a:spLocks noGrp="1"/>
          </p:cNvSpPr>
          <p:nvPr>
            <p:ph type="sldNum" idx="12"/>
          </p:nvPr>
        </p:nvSpPr>
        <p:spPr>
          <a:xfrm>
            <a:off x="9653547" y="6356475"/>
            <a:ext cx="1014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66</a:t>
            </a:fld>
            <a:endParaRPr sz="3600" b="1"/>
          </a:p>
        </p:txBody>
      </p:sp>
      <p:pic>
        <p:nvPicPr>
          <p:cNvPr id="252" name="Google Shape;252;g2f2ddf7cf93_0_7"/>
          <p:cNvPicPr preferRelativeResize="0"/>
          <p:nvPr/>
        </p:nvPicPr>
        <p:blipFill>
          <a:blip r:embed="rId3">
            <a:alphaModFix/>
          </a:blip>
          <a:stretch>
            <a:fillRect/>
          </a:stretch>
        </p:blipFill>
        <p:spPr>
          <a:xfrm>
            <a:off x="6279825" y="1512875"/>
            <a:ext cx="4317474" cy="2302650"/>
          </a:xfrm>
          <a:prstGeom prst="rect">
            <a:avLst/>
          </a:prstGeom>
          <a:noFill/>
          <a:ln>
            <a:noFill/>
          </a:ln>
        </p:spPr>
      </p:pic>
      <p:sp>
        <p:nvSpPr>
          <p:cNvPr id="253" name="Google Shape;253;g2f2ddf7cf93_0_7"/>
          <p:cNvSpPr txBox="1"/>
          <p:nvPr/>
        </p:nvSpPr>
        <p:spPr>
          <a:xfrm>
            <a:off x="6186875" y="1261450"/>
            <a:ext cx="2755500" cy="9963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UAW grad workers at the University of California </a:t>
            </a:r>
            <a:endParaRPr sz="1800">
              <a:solidFill>
                <a:schemeClr val="lt1"/>
              </a:solidFill>
              <a:latin typeface="Montserrat"/>
              <a:ea typeface="Montserrat"/>
              <a:cs typeface="Montserrat"/>
              <a:sym typeface="Montserrat"/>
            </a:endParaRPr>
          </a:p>
        </p:txBody>
      </p:sp>
      <p:pic>
        <p:nvPicPr>
          <p:cNvPr id="254" name="Google Shape;254;g2f2ddf7cf93_0_7"/>
          <p:cNvPicPr preferRelativeResize="0"/>
          <p:nvPr/>
        </p:nvPicPr>
        <p:blipFill>
          <a:blip r:embed="rId4">
            <a:alphaModFix/>
          </a:blip>
          <a:stretch>
            <a:fillRect/>
          </a:stretch>
        </p:blipFill>
        <p:spPr>
          <a:xfrm>
            <a:off x="6532689" y="3999351"/>
            <a:ext cx="3678025" cy="2116725"/>
          </a:xfrm>
          <a:prstGeom prst="rect">
            <a:avLst/>
          </a:prstGeom>
          <a:noFill/>
          <a:ln>
            <a:noFill/>
          </a:ln>
        </p:spPr>
      </p:pic>
      <p:sp>
        <p:nvSpPr>
          <p:cNvPr id="255" name="Google Shape;255;g2f2ddf7cf93_0_7"/>
          <p:cNvSpPr txBox="1"/>
          <p:nvPr/>
        </p:nvSpPr>
        <p:spPr>
          <a:xfrm>
            <a:off x="5959775" y="5700275"/>
            <a:ext cx="3524100" cy="7809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University of Maine grad workers recently unionized</a:t>
            </a:r>
            <a:endParaRPr sz="1800">
              <a:solidFill>
                <a:schemeClr val="lt1"/>
              </a:solidFill>
              <a:latin typeface="Montserrat"/>
              <a:ea typeface="Montserrat"/>
              <a:cs typeface="Montserrat"/>
              <a:sym typeface="Montserrat"/>
            </a:endParaRPr>
          </a:p>
        </p:txBody>
      </p:sp>
      <p:pic>
        <p:nvPicPr>
          <p:cNvPr id="256" name="Google Shape;256;g2f2ddf7cf93_0_7"/>
          <p:cNvPicPr preferRelativeResize="0"/>
          <p:nvPr/>
        </p:nvPicPr>
        <p:blipFill>
          <a:blip r:embed="rId5">
            <a:alphaModFix/>
          </a:blip>
          <a:stretch>
            <a:fillRect/>
          </a:stretch>
        </p:blipFill>
        <p:spPr>
          <a:xfrm>
            <a:off x="1725526" y="1798757"/>
            <a:ext cx="4317475" cy="2876219"/>
          </a:xfrm>
          <a:prstGeom prst="rect">
            <a:avLst/>
          </a:prstGeom>
          <a:noFill/>
          <a:ln>
            <a:noFill/>
          </a:ln>
        </p:spPr>
      </p:pic>
      <p:sp>
        <p:nvSpPr>
          <p:cNvPr id="257" name="Google Shape;257;g2f2ddf7cf93_0_7"/>
          <p:cNvSpPr txBox="1"/>
          <p:nvPr/>
        </p:nvSpPr>
        <p:spPr>
          <a:xfrm>
            <a:off x="2122213" y="4459000"/>
            <a:ext cx="3524100" cy="1820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The number of unionized grad workers has risen 44% over the past two decades, winning higher stipends, better benefits, and more protections</a:t>
            </a:r>
            <a:endParaRPr sz="18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04208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0"/>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64" name="Google Shape;264;p10"/>
          <p:cNvSpPr txBox="1">
            <a:spLocks noGrp="1"/>
          </p:cNvSpPr>
          <p:nvPr>
            <p:ph type="title"/>
          </p:nvPr>
        </p:nvSpPr>
        <p:spPr>
          <a:xfrm>
            <a:off x="1738650" y="-158175"/>
            <a:ext cx="8611500" cy="1231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Georgia"/>
              <a:buNone/>
            </a:pPr>
            <a:r>
              <a:rPr lang="en-US" sz="2600">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Improvements</a:t>
            </a:r>
            <a:r>
              <a:rPr lang="en-US" sz="2600">
                <a:latin typeface="Montserrat Medium"/>
                <a:ea typeface="Montserrat Medium"/>
                <a:cs typeface="Montserrat Medium"/>
                <a:sym typeface="Montserrat Medium"/>
              </a:rPr>
              <a:t>: Enhancing Our Standard of</a:t>
            </a:r>
            <a:r>
              <a:rPr lang="en-US" sz="2600">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 Living</a:t>
            </a:r>
            <a:endParaRPr lang="en-US" sz="2600">
              <a:latin typeface="Montserrat Medium"/>
              <a:ea typeface="Montserrat Medium"/>
              <a:cs typeface="Montserrat Medium"/>
              <a:sym typeface="Montserrat Medium"/>
            </a:endParaRPr>
          </a:p>
        </p:txBody>
      </p:sp>
      <p:graphicFrame>
        <p:nvGraphicFramePr>
          <p:cNvPr id="265" name="Google Shape;265;p10"/>
          <p:cNvGraphicFramePr/>
          <p:nvPr/>
        </p:nvGraphicFramePr>
        <p:xfrm>
          <a:off x="1524003" y="827907"/>
          <a:ext cx="9144000" cy="5908515"/>
        </p:xfrm>
        <a:graphic>
          <a:graphicData uri="http://schemas.openxmlformats.org/drawingml/2006/table">
            <a:tbl>
              <a:tblPr firstRow="1" bandRow="1">
                <a:noFill/>
              </a:tblPr>
              <a:tblGrid>
                <a:gridCol w="2913300">
                  <a:extLst>
                    <a:ext uri="{9D8B030D-6E8A-4147-A177-3AD203B41FA5}">
                      <a16:colId xmlns:a16="http://schemas.microsoft.com/office/drawing/2014/main" val="20000"/>
                    </a:ext>
                  </a:extLst>
                </a:gridCol>
                <a:gridCol w="2943550">
                  <a:extLst>
                    <a:ext uri="{9D8B030D-6E8A-4147-A177-3AD203B41FA5}">
                      <a16:colId xmlns:a16="http://schemas.microsoft.com/office/drawing/2014/main" val="20001"/>
                    </a:ext>
                  </a:extLst>
                </a:gridCol>
                <a:gridCol w="3287150">
                  <a:extLst>
                    <a:ext uri="{9D8B030D-6E8A-4147-A177-3AD203B41FA5}">
                      <a16:colId xmlns:a16="http://schemas.microsoft.com/office/drawing/2014/main" val="20002"/>
                    </a:ext>
                  </a:extLst>
                </a:gridCol>
              </a:tblGrid>
              <a:tr h="5045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Without Union</a:t>
                      </a:r>
                      <a:endParaRPr sz="1400" u="none" strike="noStrike" cap="none">
                        <a:solidFill>
                          <a:schemeClr val="dk1"/>
                        </a:solidFill>
                        <a:latin typeface="Montserrat"/>
                        <a:ea typeface="Montserrat"/>
                        <a:cs typeface="Montserrat"/>
                        <a:sym typeface="Montserrat"/>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FFD966"/>
                          </a:solidFill>
                          <a:latin typeface="Montserrat"/>
                          <a:ea typeface="Montserrat"/>
                          <a:cs typeface="Montserrat"/>
                          <a:sym typeface="Montserrat"/>
                        </a:rPr>
                        <a:t>With Union</a:t>
                      </a:r>
                      <a:endParaRPr sz="1400" u="none" strike="noStrike" cap="none">
                        <a:solidFill>
                          <a:srgbClr val="FFD966"/>
                        </a:solidFill>
                        <a:latin typeface="Montserrat"/>
                        <a:ea typeface="Montserrat"/>
                        <a:cs typeface="Montserrat"/>
                        <a:sym typeface="Montserrat"/>
                      </a:endParaRPr>
                    </a:p>
                  </a:txBody>
                  <a:tcPr marL="91450" marR="91450" marT="45725" marB="45725" anchor="ctr">
                    <a:solidFill>
                      <a:schemeClr val="accent3"/>
                    </a:solidFill>
                  </a:tcPr>
                </a:tc>
                <a:extLst>
                  <a:ext uri="{0D108BD9-81ED-4DB2-BD59-A6C34878D82A}">
                    <a16:rowId xmlns:a16="http://schemas.microsoft.com/office/drawing/2014/main" val="10000"/>
                  </a:ext>
                </a:extLst>
              </a:tr>
              <a:tr h="4947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Stipends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1.4% Avg increase</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2%-4% increase per year</a:t>
                      </a:r>
                      <a:endParaRPr sz="1400" u="none" strike="noStrike" cap="none">
                        <a:latin typeface="Montserrat"/>
                        <a:ea typeface="Montserrat"/>
                        <a:cs typeface="Montserrat"/>
                        <a:sym typeface="Montserrat"/>
                      </a:endParaRPr>
                    </a:p>
                  </a:txBody>
                  <a:tcPr marL="68575" marR="68575" marT="0" marB="0" anchor="ctr"/>
                </a:tc>
                <a:extLst>
                  <a:ext uri="{0D108BD9-81ED-4DB2-BD59-A6C34878D82A}">
                    <a16:rowId xmlns:a16="http://schemas.microsoft.com/office/drawing/2014/main" val="10001"/>
                  </a:ext>
                </a:extLst>
              </a:tr>
              <a:tr h="600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Fee Waivers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waiver</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a:t>
                      </a:r>
                      <a:r>
                        <a:rPr lang="en-US" sz="180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1,702</a:t>
                      </a:r>
                      <a:r>
                        <a:rPr lang="en-US" sz="1800">
                          <a:latin typeface="Montserrat"/>
                          <a:ea typeface="Montserrat"/>
                          <a:cs typeface="Montserrat"/>
                          <a:sym typeface="Montserrat"/>
                        </a:rPr>
                        <a:t> (domestic)</a:t>
                      </a:r>
                    </a:p>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$2,402</a:t>
                      </a:r>
                      <a:r>
                        <a:rPr lang="en-US" sz="1800">
                          <a:latin typeface="Montserrat"/>
                          <a:ea typeface="Montserrat"/>
                          <a:cs typeface="Montserrat"/>
                          <a:sym typeface="Montserrat"/>
                        </a:rPr>
                        <a:t> (international)</a:t>
                      </a:r>
                      <a:endParaRPr lang="en-US"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2"/>
                  </a:ext>
                </a:extLst>
              </a:tr>
              <a:tr h="5547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International Visa Fee</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$700</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Fully waived</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3"/>
                  </a:ext>
                </a:extLst>
              </a:tr>
              <a:tr h="1146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Health Insurance Coverage/ Premiums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Removed from state employee insurance, escalating out-of-pocket costs,</a:t>
                      </a: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d</a:t>
                      </a:r>
                      <a:r>
                        <a:rPr lang="en-US" sz="1800" u="none" strike="noStrike" cap="none">
                          <a:latin typeface="Montserrat"/>
                          <a:ea typeface="Montserrat"/>
                          <a:cs typeface="Montserrat"/>
                          <a:sym typeface="Montserrat"/>
                        </a:rPr>
                        <a:t>eteriorating coverage</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000000"/>
                          </a:solidFill>
                          <a:latin typeface="Montserrat"/>
                          <a:ea typeface="Montserrat"/>
                          <a:cs typeface="Montserrat"/>
                          <a:sym typeface="Montserrat"/>
                        </a:rPr>
                        <a:t>Access to state employee insurance with MUCH better coverage, and lower copay/prescription costs</a:t>
                      </a:r>
                      <a:endParaRPr sz="1800" u="none" strike="noStrike" cap="none">
                        <a:solidFill>
                          <a:srgbClr val="000000"/>
                        </a:solidFill>
                        <a:latin typeface="Montserrat"/>
                        <a:ea typeface="Montserrat"/>
                        <a:cs typeface="Montserrat"/>
                        <a:sym typeface="Montserrat"/>
                      </a:endParaRPr>
                    </a:p>
                  </a:txBody>
                  <a:tcPr marL="68575" marR="68575" marT="0" marB="0" anchor="ctr"/>
                </a:tc>
                <a:extLst>
                  <a:ext uri="{0D108BD9-81ED-4DB2-BD59-A6C34878D82A}">
                    <a16:rowId xmlns:a16="http://schemas.microsoft.com/office/drawing/2014/main" val="10004"/>
                  </a:ext>
                </a:extLst>
              </a:tr>
              <a:tr h="10101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Childcare Subsidies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childcare subsidy</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$225,000 per year</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5"/>
                  </a:ext>
                </a:extLst>
              </a:tr>
              <a:tr h="12412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Parking and Transit</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Nightmarish parking situation</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Access to Area 2 Employee parking at reduced price</a:t>
                      </a:r>
                      <a:endParaRPr sz="18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266" name="Google Shape;266;p10"/>
          <p:cNvSpPr txBox="1">
            <a:spLocks noGrp="1"/>
          </p:cNvSpPr>
          <p:nvPr>
            <p:ph type="sldNum" idx="12"/>
          </p:nvPr>
        </p:nvSpPr>
        <p:spPr>
          <a:xfrm>
            <a:off x="9300959" y="6108175"/>
            <a:ext cx="909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67</a:t>
            </a:fld>
            <a:endParaRPr>
              <a:solidFill>
                <a:schemeClr val="lt1"/>
              </a:solidFill>
            </a:endParaRPr>
          </a:p>
        </p:txBody>
      </p:sp>
    </p:spTree>
    <p:extLst>
      <p:ext uri="{BB962C8B-B14F-4D97-AF65-F5344CB8AC3E}">
        <p14:creationId xmlns:p14="http://schemas.microsoft.com/office/powerpoint/2010/main" val="33846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f2ddf7cf93_0_25"/>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chemeClr val="lt1"/>
              </a:solidFill>
              <a:latin typeface="Montserrat"/>
              <a:ea typeface="Montserrat"/>
              <a:cs typeface="Montserrat"/>
              <a:sym typeface="Montserrat"/>
            </a:endParaRPr>
          </a:p>
        </p:txBody>
      </p:sp>
      <p:sp>
        <p:nvSpPr>
          <p:cNvPr id="273" name="Google Shape;273;g2f2ddf7cf93_0_25"/>
          <p:cNvSpPr txBox="1">
            <a:spLocks noGrp="1"/>
          </p:cNvSpPr>
          <p:nvPr>
            <p:ph type="title"/>
          </p:nvPr>
        </p:nvSpPr>
        <p:spPr>
          <a:xfrm>
            <a:off x="1585175" y="-63250"/>
            <a:ext cx="8625600" cy="1752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Georgia"/>
              <a:buNone/>
            </a:pPr>
            <a:r>
              <a:rPr lang="en-US" sz="2800" b="1">
                <a:latin typeface="Montserrat"/>
                <a:ea typeface="Montserrat"/>
                <a:cs typeface="Montserrat"/>
                <a:sym typeface="Montserrat"/>
              </a:rPr>
              <a:t>Improvements: Expanding Our Rights as GAs</a:t>
            </a:r>
            <a:endParaRPr sz="2800">
              <a:latin typeface="Montserrat"/>
              <a:ea typeface="Montserrat"/>
              <a:cs typeface="Montserrat"/>
              <a:sym typeface="Montserrat"/>
            </a:endParaRPr>
          </a:p>
        </p:txBody>
      </p:sp>
      <p:graphicFrame>
        <p:nvGraphicFramePr>
          <p:cNvPr id="274" name="Google Shape;274;g2f2ddf7cf93_0_25"/>
          <p:cNvGraphicFramePr/>
          <p:nvPr/>
        </p:nvGraphicFramePr>
        <p:xfrm>
          <a:off x="1524026" y="1689346"/>
          <a:ext cx="9143975" cy="5148900"/>
        </p:xfrm>
        <a:graphic>
          <a:graphicData uri="http://schemas.openxmlformats.org/drawingml/2006/table">
            <a:tbl>
              <a:tblPr firstRow="1" bandRow="1">
                <a:noFill/>
              </a:tblPr>
              <a:tblGrid>
                <a:gridCol w="2747675">
                  <a:extLst>
                    <a:ext uri="{9D8B030D-6E8A-4147-A177-3AD203B41FA5}">
                      <a16:colId xmlns:a16="http://schemas.microsoft.com/office/drawing/2014/main" val="20000"/>
                    </a:ext>
                  </a:extLst>
                </a:gridCol>
                <a:gridCol w="2943875">
                  <a:extLst>
                    <a:ext uri="{9D8B030D-6E8A-4147-A177-3AD203B41FA5}">
                      <a16:colId xmlns:a16="http://schemas.microsoft.com/office/drawing/2014/main" val="20001"/>
                    </a:ext>
                  </a:extLst>
                </a:gridCol>
                <a:gridCol w="3452425">
                  <a:extLst>
                    <a:ext uri="{9D8B030D-6E8A-4147-A177-3AD203B41FA5}">
                      <a16:colId xmlns:a16="http://schemas.microsoft.com/office/drawing/2014/main" val="20002"/>
                    </a:ext>
                  </a:extLst>
                </a:gridCol>
              </a:tblGrid>
              <a:tr h="415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Before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After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extLst>
                  <a:ext uri="{0D108BD9-81ED-4DB2-BD59-A6C34878D82A}">
                    <a16:rowId xmlns:a16="http://schemas.microsoft.com/office/drawing/2014/main" val="10000"/>
                  </a:ext>
                </a:extLst>
              </a:tr>
              <a:tr h="1615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Dispute Resolution and Non-Discrimination  </a:t>
                      </a:r>
                      <a:endParaRPr sz="18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neutral, fair dispute resolution</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process to address grievances</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Fair grievance procedure up to neutral party arbitration</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1"/>
                  </a:ext>
                </a:extLst>
              </a:tr>
              <a:tr h="9353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Discipline and Dismissal</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The university could fire a GA at will</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The university must prove just cause</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2"/>
                  </a:ext>
                </a:extLst>
              </a:tr>
              <a:tr h="12471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Appointment Security</a:t>
                      </a:r>
                      <a:endParaRPr sz="18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GA appointments could be withdrawn after being offered</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Contractually-</a:t>
                      </a:r>
                      <a:endParaRPr sz="18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guaranteed appointment security</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3"/>
                  </a:ext>
                </a:extLst>
              </a:tr>
              <a:tr h="9353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Description of Duties</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GAs could be asked to do tasks outside their GA work</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Description of duties doc tells you exactly what to expect</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4"/>
                  </a:ext>
                </a:extLst>
              </a:tr>
            </a:tbl>
          </a:graphicData>
        </a:graphic>
      </p:graphicFrame>
      <p:sp>
        <p:nvSpPr>
          <p:cNvPr id="275" name="Google Shape;275;g2f2ddf7cf93_0_25"/>
          <p:cNvSpPr txBox="1">
            <a:spLocks noGrp="1"/>
          </p:cNvSpPr>
          <p:nvPr>
            <p:ph type="sldNum" idx="12"/>
          </p:nvPr>
        </p:nvSpPr>
        <p:spPr>
          <a:xfrm>
            <a:off x="9782981" y="6108175"/>
            <a:ext cx="76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latin typeface="Montserrat"/>
                <a:ea typeface="Montserrat"/>
                <a:cs typeface="Montserrat"/>
                <a:sym typeface="Montserrat"/>
              </a:rPr>
              <a:pPr marL="0" lvl="0" indent="0" algn="r" rtl="0">
                <a:spcBef>
                  <a:spcPts val="0"/>
                </a:spcBef>
                <a:spcAft>
                  <a:spcPts val="0"/>
                </a:spcAft>
                <a:buClr>
                  <a:srgbClr val="000000"/>
                </a:buClr>
                <a:buSzPts val="1000"/>
                <a:buFont typeface="Arial"/>
                <a:buNone/>
              </a:pPr>
              <a:t>68</a:t>
            </a:fld>
            <a:endParaRPr>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7965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chemeClr val="lt1"/>
              </a:solidFill>
              <a:latin typeface="Montserrat"/>
              <a:ea typeface="Montserrat"/>
              <a:cs typeface="Montserrat"/>
              <a:sym typeface="Montserrat"/>
            </a:endParaRPr>
          </a:p>
        </p:txBody>
      </p:sp>
      <p:sp>
        <p:nvSpPr>
          <p:cNvPr id="282" name="Google Shape;282;p12"/>
          <p:cNvSpPr txBox="1">
            <a:spLocks noGrp="1"/>
          </p:cNvSpPr>
          <p:nvPr>
            <p:ph type="title"/>
          </p:nvPr>
        </p:nvSpPr>
        <p:spPr>
          <a:xfrm>
            <a:off x="1862275" y="120725"/>
            <a:ext cx="8805600" cy="806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520"/>
              <a:buFont typeface="Georgia"/>
              <a:buNone/>
            </a:pPr>
            <a:r>
              <a:rPr lang="en-US" sz="2420" b="1">
                <a:latin typeface="Montserrat"/>
                <a:ea typeface="Montserrat"/>
                <a:cs typeface="Montserrat"/>
                <a:sym typeface="Montserrat"/>
              </a:rPr>
              <a:t>Improvements: Expanding Our Rights as GAs (cont.)</a:t>
            </a:r>
            <a:endParaRPr sz="2420">
              <a:latin typeface="Montserrat"/>
              <a:ea typeface="Montserrat"/>
              <a:cs typeface="Montserrat"/>
              <a:sym typeface="Montserrat"/>
            </a:endParaRPr>
          </a:p>
        </p:txBody>
      </p:sp>
      <p:graphicFrame>
        <p:nvGraphicFramePr>
          <p:cNvPr id="283" name="Google Shape;283;p12"/>
          <p:cNvGraphicFramePr/>
          <p:nvPr/>
        </p:nvGraphicFramePr>
        <p:xfrm>
          <a:off x="1523989" y="1042365"/>
          <a:ext cx="9144025" cy="5815650"/>
        </p:xfrm>
        <a:graphic>
          <a:graphicData uri="http://schemas.openxmlformats.org/drawingml/2006/table">
            <a:tbl>
              <a:tblPr firstRow="1" bandRow="1">
                <a:noFill/>
              </a:tblPr>
              <a:tblGrid>
                <a:gridCol w="2695600">
                  <a:extLst>
                    <a:ext uri="{9D8B030D-6E8A-4147-A177-3AD203B41FA5}">
                      <a16:colId xmlns:a16="http://schemas.microsoft.com/office/drawing/2014/main" val="20000"/>
                    </a:ext>
                  </a:extLst>
                </a:gridCol>
                <a:gridCol w="2813575">
                  <a:extLst>
                    <a:ext uri="{9D8B030D-6E8A-4147-A177-3AD203B41FA5}">
                      <a16:colId xmlns:a16="http://schemas.microsoft.com/office/drawing/2014/main" val="20001"/>
                    </a:ext>
                  </a:extLst>
                </a:gridCol>
                <a:gridCol w="3634850">
                  <a:extLst>
                    <a:ext uri="{9D8B030D-6E8A-4147-A177-3AD203B41FA5}">
                      <a16:colId xmlns:a16="http://schemas.microsoft.com/office/drawing/2014/main" val="20002"/>
                    </a:ext>
                  </a:extLst>
                </a:gridCol>
              </a:tblGrid>
              <a:tr h="385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Before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After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extLst>
                  <a:ext uri="{0D108BD9-81ED-4DB2-BD59-A6C34878D82A}">
                    <a16:rowId xmlns:a16="http://schemas.microsoft.com/office/drawing/2014/main" val="10000"/>
                  </a:ext>
                </a:extLst>
              </a:tr>
              <a:tr h="17207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latin typeface="Montserrat"/>
                          <a:ea typeface="Montserrat"/>
                          <a:cs typeface="Montserrat"/>
                          <a:sym typeface="Montserrat"/>
                        </a:rPr>
                        <a:t>International Student Workers Rights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unified collective voice to advocate on behalf of international students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Collective voice at state and federal level</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More OPT time</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Waived Visa Fee</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1"/>
                  </a:ext>
                </a:extLst>
              </a:tr>
              <a:tr h="13546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Family and Parental Leave</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enforceable family and parental leave policy</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6-8 weeks for birth parent</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3 weeks for non birth parent or adoption</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2"/>
                  </a:ext>
                </a:extLst>
              </a:tr>
              <a:tr h="14490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Gender Discrimination and Harassment </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advocate on behalf of victims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Advocate and fair procedure up to 3</a:t>
                      </a:r>
                      <a:r>
                        <a:rPr lang="en-US" sz="1800" u="none" strike="noStrike" cap="none" baseline="30000">
                          <a:latin typeface="Montserrat"/>
                          <a:ea typeface="Montserrat"/>
                          <a:cs typeface="Montserrat"/>
                          <a:sym typeface="Montserrat"/>
                        </a:rPr>
                        <a:t>rd</a:t>
                      </a:r>
                      <a:r>
                        <a:rPr lang="en-US" sz="1800" u="none" strike="noStrike" cap="none">
                          <a:latin typeface="Montserrat"/>
                          <a:ea typeface="Montserrat"/>
                          <a:cs typeface="Montserrat"/>
                          <a:sym typeface="Montserrat"/>
                        </a:rPr>
                        <a:t> party arbitration + state and federal channels</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3"/>
                  </a:ext>
                </a:extLst>
              </a:tr>
              <a:tr h="9056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Time Off</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guaranteed time off</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20 days of guaranteed time off per academic year</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4"/>
                  </a:ext>
                </a:extLst>
              </a:tr>
            </a:tbl>
          </a:graphicData>
        </a:graphic>
      </p:graphicFrame>
      <p:sp>
        <p:nvSpPr>
          <p:cNvPr id="284" name="Google Shape;284;p12"/>
          <p:cNvSpPr txBox="1">
            <a:spLocks noGrp="1"/>
          </p:cNvSpPr>
          <p:nvPr>
            <p:ph type="sldNum" idx="12"/>
          </p:nvPr>
        </p:nvSpPr>
        <p:spPr>
          <a:xfrm>
            <a:off x="9249910" y="6346425"/>
            <a:ext cx="978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latin typeface="Montserrat"/>
                <a:ea typeface="Montserrat"/>
                <a:cs typeface="Montserrat"/>
                <a:sym typeface="Montserrat"/>
              </a:rPr>
              <a:pPr marL="0" lvl="0" indent="0" algn="r" rtl="0">
                <a:spcBef>
                  <a:spcPts val="0"/>
                </a:spcBef>
                <a:spcAft>
                  <a:spcPts val="0"/>
                </a:spcAft>
                <a:buClr>
                  <a:srgbClr val="000000"/>
                </a:buClr>
                <a:buSzPts val="1000"/>
                <a:buFont typeface="Arial"/>
                <a:buNone/>
              </a:pPr>
              <a:t>69</a:t>
            </a:fld>
            <a:endParaRPr>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64976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 name="Picture 6" descr="A building with stairs and a bench&#10;&#10;Description automatically generated">
            <a:extLst>
              <a:ext uri="{FF2B5EF4-FFF2-40B4-BE49-F238E27FC236}">
                <a16:creationId xmlns:a16="http://schemas.microsoft.com/office/drawing/2014/main" id="{DEBD634A-60B4-0C48-80E0-9E0E877CC4B0}"/>
              </a:ext>
            </a:extLst>
          </p:cNvPr>
          <p:cNvPicPr>
            <a:picLocks noChangeAspect="1"/>
          </p:cNvPicPr>
          <p:nvPr/>
        </p:nvPicPr>
        <p:blipFill>
          <a:blip r:embed="rId2"/>
          <a:stretch>
            <a:fillRect/>
          </a:stretch>
        </p:blipFill>
        <p:spPr>
          <a:xfrm>
            <a:off x="2060966" y="882182"/>
            <a:ext cx="7606243" cy="5093804"/>
          </a:xfrm>
          <a:prstGeom prst="rect">
            <a:avLst/>
          </a:prstGeom>
          <a:ln>
            <a:noFill/>
          </a:ln>
          <a:effectLst>
            <a:softEdge rad="112500"/>
          </a:effectLst>
        </p:spPr>
      </p:pic>
      <p:sp>
        <p:nvSpPr>
          <p:cNvPr id="5" name="Title 4">
            <a:extLst>
              <a:ext uri="{FF2B5EF4-FFF2-40B4-BE49-F238E27FC236}">
                <a16:creationId xmlns:a16="http://schemas.microsoft.com/office/drawing/2014/main" id="{FDF3921F-7AE9-5FC6-4F64-14DE8F3B3326}"/>
              </a:ext>
            </a:extLst>
          </p:cNvPr>
          <p:cNvSpPr>
            <a:spLocks noGrp="1"/>
          </p:cNvSpPr>
          <p:nvPr>
            <p:ph type="title"/>
          </p:nvPr>
        </p:nvSpPr>
        <p:spPr>
          <a:xfrm>
            <a:off x="1370162" y="-224347"/>
            <a:ext cx="10515600" cy="1325563"/>
          </a:xfrm>
          <a:ln>
            <a:noFill/>
          </a:ln>
        </p:spPr>
        <p:txBody>
          <a:bodyPr/>
          <a:lstStyle/>
          <a:p>
            <a:r>
              <a:rPr lang="en-US">
                <a:ea typeface="Calibri"/>
                <a:cs typeface="Calibri"/>
              </a:rPr>
              <a:t>FIND US IN THE CASTLEMAN BUILDING</a:t>
            </a:r>
            <a:endParaRPr lang="en-US"/>
          </a:p>
        </p:txBody>
      </p:sp>
    </p:spTree>
    <p:extLst>
      <p:ext uri="{BB962C8B-B14F-4D97-AF65-F5344CB8AC3E}">
        <p14:creationId xmlns:p14="http://schemas.microsoft.com/office/powerpoint/2010/main" val="1219686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g2e7dbfc8806_0_0"/>
          <p:cNvSpPr/>
          <p:nvPr/>
        </p:nvSpPr>
        <p:spPr>
          <a:xfrm>
            <a:off x="1467075" y="-61972"/>
            <a:ext cx="9215100" cy="692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291" name="Google Shape;291;g2e7dbfc8806_0_0"/>
          <p:cNvSpPr txBox="1">
            <a:spLocks noGrp="1"/>
          </p:cNvSpPr>
          <p:nvPr>
            <p:ph type="title"/>
          </p:nvPr>
        </p:nvSpPr>
        <p:spPr>
          <a:xfrm>
            <a:off x="2506125" y="0"/>
            <a:ext cx="7704600" cy="976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3000">
                <a:latin typeface="Montserrat Medium"/>
                <a:ea typeface="Montserrat Medium"/>
                <a:cs typeface="Montserrat Medium"/>
                <a:sym typeface="Montserrat Medium"/>
              </a:rPr>
              <a:t>The Value of a Union</a:t>
            </a:r>
            <a:endParaRPr sz="3000">
              <a:latin typeface="Montserrat Medium"/>
              <a:ea typeface="Montserrat Medium"/>
              <a:cs typeface="Montserrat Medium"/>
              <a:sym typeface="Montserrat Medium"/>
            </a:endParaRPr>
          </a:p>
        </p:txBody>
      </p:sp>
      <p:sp>
        <p:nvSpPr>
          <p:cNvPr id="292" name="Google Shape;292;g2e7dbfc8806_0_0"/>
          <p:cNvSpPr txBox="1">
            <a:spLocks noGrp="1"/>
          </p:cNvSpPr>
          <p:nvPr>
            <p:ph type="sldNum" idx="12"/>
          </p:nvPr>
        </p:nvSpPr>
        <p:spPr>
          <a:xfrm>
            <a:off x="9488131" y="6108175"/>
            <a:ext cx="72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70</a:t>
            </a:fld>
            <a:endParaRPr>
              <a:solidFill>
                <a:schemeClr val="lt1"/>
              </a:solidFill>
            </a:endParaRPr>
          </a:p>
        </p:txBody>
      </p:sp>
      <p:sp>
        <p:nvSpPr>
          <p:cNvPr id="293" name="Google Shape;293;g2e7dbfc8806_0_0"/>
          <p:cNvSpPr txBox="1"/>
          <p:nvPr/>
        </p:nvSpPr>
        <p:spPr>
          <a:xfrm>
            <a:off x="3072450" y="1046950"/>
            <a:ext cx="18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Montserrat"/>
                <a:ea typeface="Montserrat"/>
                <a:cs typeface="Montserrat"/>
                <a:sym typeface="Montserrat"/>
              </a:rPr>
              <a:t>Stipends</a:t>
            </a:r>
            <a:endParaRPr sz="2400">
              <a:solidFill>
                <a:schemeClr val="dk1"/>
              </a:solidFill>
              <a:latin typeface="Montserrat"/>
              <a:ea typeface="Montserrat"/>
              <a:cs typeface="Montserrat"/>
              <a:sym typeface="Montserrat"/>
            </a:endParaRPr>
          </a:p>
        </p:txBody>
      </p:sp>
      <p:sp>
        <p:nvSpPr>
          <p:cNvPr id="294" name="Google Shape;294;g2e7dbfc8806_0_0"/>
          <p:cNvSpPr txBox="1"/>
          <p:nvPr/>
        </p:nvSpPr>
        <p:spPr>
          <a:xfrm>
            <a:off x="7647613" y="1046938"/>
            <a:ext cx="18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Montserrat"/>
                <a:ea typeface="Montserrat"/>
                <a:cs typeface="Montserrat"/>
                <a:sym typeface="Montserrat"/>
              </a:rPr>
              <a:t>Fees</a:t>
            </a:r>
            <a:endParaRPr sz="2400">
              <a:solidFill>
                <a:schemeClr val="dk1"/>
              </a:solidFill>
              <a:latin typeface="Montserrat"/>
              <a:ea typeface="Montserrat"/>
              <a:cs typeface="Montserrat"/>
              <a:sym typeface="Montserrat"/>
            </a:endParaRPr>
          </a:p>
        </p:txBody>
      </p:sp>
      <p:sp>
        <p:nvSpPr>
          <p:cNvPr id="295" name="Google Shape;295;g2e7dbfc8806_0_0"/>
          <p:cNvSpPr txBox="1">
            <a:spLocks noGrp="1"/>
          </p:cNvSpPr>
          <p:nvPr>
            <p:ph type="sldNum" idx="12"/>
          </p:nvPr>
        </p:nvSpPr>
        <p:spPr>
          <a:xfrm>
            <a:off x="9488031" y="61160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70</a:t>
            </a:fld>
            <a:endParaRPr sz="3600">
              <a:solidFill>
                <a:srgbClr val="262626"/>
              </a:solidFill>
              <a:latin typeface="Montserrat Medium"/>
              <a:ea typeface="Montserrat Medium"/>
              <a:cs typeface="Montserrat Medium"/>
              <a:sym typeface="Montserrat Medium"/>
            </a:endParaRPr>
          </a:p>
        </p:txBody>
      </p:sp>
      <p:pic>
        <p:nvPicPr>
          <p:cNvPr id="296" name="Google Shape;296;g2e7dbfc8806_0_0"/>
          <p:cNvPicPr preferRelativeResize="0"/>
          <p:nvPr/>
        </p:nvPicPr>
        <p:blipFill>
          <a:blip r:embed="rId4">
            <a:alphaModFix/>
          </a:blip>
          <a:stretch>
            <a:fillRect/>
          </a:stretch>
        </p:blipFill>
        <p:spPr>
          <a:xfrm>
            <a:off x="1467350" y="1559734"/>
            <a:ext cx="4614206" cy="4614186"/>
          </a:xfrm>
          <a:prstGeom prst="rect">
            <a:avLst/>
          </a:prstGeom>
          <a:noFill/>
          <a:ln>
            <a:noFill/>
          </a:ln>
        </p:spPr>
      </p:pic>
      <p:pic>
        <p:nvPicPr>
          <p:cNvPr id="297" name="Google Shape;297;g2e7dbfc8806_0_0"/>
          <p:cNvPicPr preferRelativeResize="0"/>
          <p:nvPr/>
        </p:nvPicPr>
        <p:blipFill rotWithShape="1">
          <a:blip r:embed="rId3">
            <a:alphaModFix/>
          </a:blip>
          <a:srcRect t="7723" r="8567"/>
          <a:stretch/>
        </p:blipFill>
        <p:spPr>
          <a:xfrm>
            <a:off x="5979850" y="1601050"/>
            <a:ext cx="4665574" cy="4708400"/>
          </a:xfrm>
          <a:prstGeom prst="rect">
            <a:avLst/>
          </a:prstGeom>
          <a:noFill/>
          <a:ln>
            <a:noFill/>
          </a:ln>
        </p:spPr>
      </p:pic>
    </p:spTree>
    <p:extLst>
      <p:ext uri="{BB962C8B-B14F-4D97-AF65-F5344CB8AC3E}">
        <p14:creationId xmlns:p14="http://schemas.microsoft.com/office/powerpoint/2010/main" val="2943450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2e7e719c091_0_0"/>
          <p:cNvPicPr preferRelativeResize="0"/>
          <p:nvPr/>
        </p:nvPicPr>
        <p:blipFill rotWithShape="1">
          <a:blip r:embed="rId3">
            <a:alphaModFix/>
          </a:blip>
          <a:srcRect l="38045" r="35807" b="85302"/>
          <a:stretch/>
        </p:blipFill>
        <p:spPr>
          <a:xfrm>
            <a:off x="4256226" y="1325300"/>
            <a:ext cx="4212751" cy="675250"/>
          </a:xfrm>
          <a:prstGeom prst="rect">
            <a:avLst/>
          </a:prstGeom>
          <a:noFill/>
          <a:ln>
            <a:noFill/>
          </a:ln>
        </p:spPr>
      </p:pic>
      <p:sp>
        <p:nvSpPr>
          <p:cNvPr id="304" name="Google Shape;304;g2e7e719c091_0_0"/>
          <p:cNvSpPr txBox="1">
            <a:spLocks noGrp="1"/>
          </p:cNvSpPr>
          <p:nvPr>
            <p:ph type="sldNum" idx="12"/>
          </p:nvPr>
        </p:nvSpPr>
        <p:spPr>
          <a:xfrm>
            <a:off x="9079697" y="6426600"/>
            <a:ext cx="1131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71</a:t>
            </a:fld>
            <a:endParaRPr>
              <a:solidFill>
                <a:schemeClr val="lt1"/>
              </a:solidFill>
            </a:endParaRPr>
          </a:p>
        </p:txBody>
      </p:sp>
      <p:pic>
        <p:nvPicPr>
          <p:cNvPr id="305" name="Google Shape;305;g2e7e719c091_0_0"/>
          <p:cNvPicPr preferRelativeResize="0"/>
          <p:nvPr/>
        </p:nvPicPr>
        <p:blipFill rotWithShape="1">
          <a:blip r:embed="rId3">
            <a:alphaModFix/>
          </a:blip>
          <a:srcRect t="15696" r="61295" b="27102"/>
          <a:stretch/>
        </p:blipFill>
        <p:spPr>
          <a:xfrm>
            <a:off x="1870763" y="1802851"/>
            <a:ext cx="4914898" cy="2071225"/>
          </a:xfrm>
          <a:prstGeom prst="rect">
            <a:avLst/>
          </a:prstGeom>
          <a:noFill/>
          <a:ln>
            <a:noFill/>
          </a:ln>
        </p:spPr>
      </p:pic>
      <p:sp>
        <p:nvSpPr>
          <p:cNvPr id="306" name="Google Shape;306;g2e7e719c091_0_0"/>
          <p:cNvSpPr txBox="1">
            <a:spLocks noGrp="1"/>
          </p:cNvSpPr>
          <p:nvPr>
            <p:ph type="title"/>
          </p:nvPr>
        </p:nvSpPr>
        <p:spPr>
          <a:xfrm>
            <a:off x="1729350" y="208200"/>
            <a:ext cx="8711700" cy="88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Example Biweekly Pay Stub</a:t>
            </a:r>
            <a:endParaRPr sz="3000">
              <a:latin typeface="Montserrat Medium"/>
              <a:ea typeface="Montserrat Medium"/>
              <a:cs typeface="Montserrat Medium"/>
              <a:sym typeface="Montserrat Medium"/>
            </a:endParaRPr>
          </a:p>
        </p:txBody>
      </p:sp>
      <p:pic>
        <p:nvPicPr>
          <p:cNvPr id="307" name="Google Shape;307;g2e7e719c091_0_0"/>
          <p:cNvPicPr preferRelativeResize="0"/>
          <p:nvPr/>
        </p:nvPicPr>
        <p:blipFill rotWithShape="1">
          <a:blip r:embed="rId3">
            <a:alphaModFix/>
          </a:blip>
          <a:srcRect l="38811" t="15844" r="33494" b="27465"/>
          <a:stretch/>
        </p:blipFill>
        <p:spPr>
          <a:xfrm>
            <a:off x="1809526" y="3747414"/>
            <a:ext cx="3257549" cy="1901625"/>
          </a:xfrm>
          <a:prstGeom prst="rect">
            <a:avLst/>
          </a:prstGeom>
          <a:noFill/>
          <a:ln>
            <a:noFill/>
          </a:ln>
        </p:spPr>
      </p:pic>
      <p:pic>
        <p:nvPicPr>
          <p:cNvPr id="308" name="Google Shape;308;g2e7e719c091_0_0"/>
          <p:cNvPicPr preferRelativeResize="0"/>
          <p:nvPr/>
        </p:nvPicPr>
        <p:blipFill rotWithShape="1">
          <a:blip r:embed="rId3">
            <a:alphaModFix/>
          </a:blip>
          <a:srcRect l="67814" t="19418" r="2306" b="27465"/>
          <a:stretch/>
        </p:blipFill>
        <p:spPr>
          <a:xfrm>
            <a:off x="6724232" y="1902576"/>
            <a:ext cx="3768458" cy="1910375"/>
          </a:xfrm>
          <a:prstGeom prst="rect">
            <a:avLst/>
          </a:prstGeom>
          <a:noFill/>
          <a:ln>
            <a:noFill/>
          </a:ln>
        </p:spPr>
      </p:pic>
      <p:pic>
        <p:nvPicPr>
          <p:cNvPr id="309" name="Google Shape;309;g2e7e719c091_0_0"/>
          <p:cNvPicPr preferRelativeResize="0"/>
          <p:nvPr/>
        </p:nvPicPr>
        <p:blipFill rotWithShape="1">
          <a:blip r:embed="rId3">
            <a:alphaModFix/>
          </a:blip>
          <a:srcRect t="102125" r="-1491" b="19519"/>
          <a:stretch/>
        </p:blipFill>
        <p:spPr>
          <a:xfrm rot="10800000" flipH="1">
            <a:off x="1870775" y="5649051"/>
            <a:ext cx="8637174" cy="525301"/>
          </a:xfrm>
          <a:prstGeom prst="rect">
            <a:avLst/>
          </a:prstGeom>
          <a:noFill/>
          <a:ln>
            <a:noFill/>
          </a:ln>
        </p:spPr>
      </p:pic>
      <p:sp>
        <p:nvSpPr>
          <p:cNvPr id="310" name="Google Shape;310;g2e7e719c091_0_0"/>
          <p:cNvSpPr/>
          <p:nvPr/>
        </p:nvSpPr>
        <p:spPr>
          <a:xfrm>
            <a:off x="5005843" y="2673180"/>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1" name="Google Shape;311;g2e7e719c091_0_0"/>
          <p:cNvSpPr/>
          <p:nvPr/>
        </p:nvSpPr>
        <p:spPr>
          <a:xfrm>
            <a:off x="9003500" y="2455541"/>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2" name="Google Shape;312;g2e7e719c091_0_0"/>
          <p:cNvSpPr txBox="1"/>
          <p:nvPr/>
        </p:nvSpPr>
        <p:spPr>
          <a:xfrm>
            <a:off x="2169300" y="2825900"/>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*once a semester </a:t>
            </a:r>
            <a:endParaRPr sz="1800">
              <a:solidFill>
                <a:schemeClr val="accent1"/>
              </a:solidFill>
            </a:endParaRPr>
          </a:p>
        </p:txBody>
      </p:sp>
      <p:sp>
        <p:nvSpPr>
          <p:cNvPr id="313" name="Google Shape;313;g2e7e719c091_0_0"/>
          <p:cNvSpPr txBox="1"/>
          <p:nvPr/>
        </p:nvSpPr>
        <p:spPr>
          <a:xfrm>
            <a:off x="7039125" y="2757725"/>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*biweekly</a:t>
            </a:r>
            <a:endParaRPr sz="1800">
              <a:solidFill>
                <a:schemeClr val="accent1"/>
              </a:solidFill>
            </a:endParaRPr>
          </a:p>
        </p:txBody>
      </p:sp>
      <p:sp>
        <p:nvSpPr>
          <p:cNvPr id="314" name="Google Shape;314;g2e7e719c091_0_0"/>
          <p:cNvSpPr/>
          <p:nvPr/>
        </p:nvSpPr>
        <p:spPr>
          <a:xfrm>
            <a:off x="1794675" y="3798925"/>
            <a:ext cx="8711700" cy="2627700"/>
          </a:xfrm>
          <a:prstGeom prst="rect">
            <a:avLst/>
          </a:prstGeom>
          <a:solidFill>
            <a:srgbClr val="FEFEFE">
              <a:alpha val="7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5" name="Google Shape;315;g2e7e719c091_0_0"/>
          <p:cNvSpPr txBox="1"/>
          <p:nvPr/>
        </p:nvSpPr>
        <p:spPr>
          <a:xfrm>
            <a:off x="7348225" y="208200"/>
            <a:ext cx="3257700" cy="7389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0000"/>
                </a:solidFill>
              </a:rPr>
              <a:t>20-hr GA appointment (2023)</a:t>
            </a:r>
            <a:endParaRPr sz="1800">
              <a:solidFill>
                <a:srgbClr val="FF0000"/>
              </a:solidFill>
            </a:endParaRPr>
          </a:p>
          <a:p>
            <a:pPr marL="0" lvl="0" indent="0" algn="l" rtl="0">
              <a:spcBef>
                <a:spcPts val="0"/>
              </a:spcBef>
              <a:spcAft>
                <a:spcPts val="0"/>
              </a:spcAft>
              <a:buNone/>
            </a:pPr>
            <a:r>
              <a:rPr lang="en-US" sz="1800">
                <a:solidFill>
                  <a:srgbClr val="FF0000"/>
                </a:solidFill>
              </a:rPr>
              <a:t>*exact numbers may vary</a:t>
            </a:r>
            <a:endParaRPr sz="1800">
              <a:solidFill>
                <a:srgbClr val="FF0000"/>
              </a:solidFill>
            </a:endParaRPr>
          </a:p>
        </p:txBody>
      </p:sp>
      <p:sp>
        <p:nvSpPr>
          <p:cNvPr id="316" name="Google Shape;316;g2e7e719c091_0_0"/>
          <p:cNvSpPr txBox="1">
            <a:spLocks noGrp="1"/>
          </p:cNvSpPr>
          <p:nvPr>
            <p:ph type="sldNum" idx="12"/>
          </p:nvPr>
        </p:nvSpPr>
        <p:spPr>
          <a:xfrm>
            <a:off x="9718356" y="623262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71</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188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21bec22d952_7_0"/>
          <p:cNvPicPr preferRelativeResize="0"/>
          <p:nvPr/>
        </p:nvPicPr>
        <p:blipFill rotWithShape="1">
          <a:blip r:embed="rId3">
            <a:alphaModFix/>
          </a:blip>
          <a:srcRect l="38045" r="35807" b="85302"/>
          <a:stretch/>
        </p:blipFill>
        <p:spPr>
          <a:xfrm>
            <a:off x="4256226" y="1325300"/>
            <a:ext cx="4212751" cy="675250"/>
          </a:xfrm>
          <a:prstGeom prst="rect">
            <a:avLst/>
          </a:prstGeom>
          <a:noFill/>
          <a:ln>
            <a:noFill/>
          </a:ln>
        </p:spPr>
      </p:pic>
      <p:sp>
        <p:nvSpPr>
          <p:cNvPr id="323" name="Google Shape;323;g21bec22d952_7_0"/>
          <p:cNvSpPr txBox="1">
            <a:spLocks noGrp="1"/>
          </p:cNvSpPr>
          <p:nvPr>
            <p:ph type="sldNum" idx="12"/>
          </p:nvPr>
        </p:nvSpPr>
        <p:spPr>
          <a:xfrm>
            <a:off x="9079697" y="6426600"/>
            <a:ext cx="1131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72</a:t>
            </a:fld>
            <a:endParaRPr>
              <a:solidFill>
                <a:schemeClr val="lt1"/>
              </a:solidFill>
            </a:endParaRPr>
          </a:p>
        </p:txBody>
      </p:sp>
      <p:sp>
        <p:nvSpPr>
          <p:cNvPr id="324" name="Google Shape;324;g21bec22d952_7_0"/>
          <p:cNvSpPr txBox="1">
            <a:spLocks noGrp="1"/>
          </p:cNvSpPr>
          <p:nvPr>
            <p:ph type="title"/>
          </p:nvPr>
        </p:nvSpPr>
        <p:spPr>
          <a:xfrm>
            <a:off x="1729350" y="208200"/>
            <a:ext cx="8711700" cy="88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Example Biweekly Pay Stub</a:t>
            </a:r>
            <a:endParaRPr sz="3000">
              <a:latin typeface="Montserrat Medium"/>
              <a:ea typeface="Montserrat Medium"/>
              <a:cs typeface="Montserrat Medium"/>
              <a:sym typeface="Montserrat Medium"/>
            </a:endParaRPr>
          </a:p>
        </p:txBody>
      </p:sp>
      <p:pic>
        <p:nvPicPr>
          <p:cNvPr id="325" name="Google Shape;325;g21bec22d952_7_0"/>
          <p:cNvPicPr preferRelativeResize="0"/>
          <p:nvPr/>
        </p:nvPicPr>
        <p:blipFill rotWithShape="1">
          <a:blip r:embed="rId3">
            <a:alphaModFix/>
          </a:blip>
          <a:srcRect l="38811" t="15844" r="33494" b="27465"/>
          <a:stretch/>
        </p:blipFill>
        <p:spPr>
          <a:xfrm>
            <a:off x="1809526" y="3747414"/>
            <a:ext cx="3257549" cy="1901625"/>
          </a:xfrm>
          <a:prstGeom prst="rect">
            <a:avLst/>
          </a:prstGeom>
          <a:noFill/>
          <a:ln>
            <a:noFill/>
          </a:ln>
        </p:spPr>
      </p:pic>
      <p:pic>
        <p:nvPicPr>
          <p:cNvPr id="326" name="Google Shape;326;g21bec22d952_7_0"/>
          <p:cNvPicPr preferRelativeResize="0"/>
          <p:nvPr/>
        </p:nvPicPr>
        <p:blipFill rotWithShape="1">
          <a:blip r:embed="rId3">
            <a:alphaModFix/>
          </a:blip>
          <a:srcRect l="67814" t="19418" r="2306" b="27465"/>
          <a:stretch/>
        </p:blipFill>
        <p:spPr>
          <a:xfrm>
            <a:off x="6724232" y="1902576"/>
            <a:ext cx="3768458" cy="1910375"/>
          </a:xfrm>
          <a:prstGeom prst="rect">
            <a:avLst/>
          </a:prstGeom>
          <a:noFill/>
          <a:ln>
            <a:noFill/>
          </a:ln>
        </p:spPr>
      </p:pic>
      <p:pic>
        <p:nvPicPr>
          <p:cNvPr id="327" name="Google Shape;327;g21bec22d952_7_0"/>
          <p:cNvPicPr preferRelativeResize="0"/>
          <p:nvPr/>
        </p:nvPicPr>
        <p:blipFill rotWithShape="1">
          <a:blip r:embed="rId3">
            <a:alphaModFix/>
          </a:blip>
          <a:srcRect t="102125" r="-1491" b="19519"/>
          <a:stretch/>
        </p:blipFill>
        <p:spPr>
          <a:xfrm rot="10800000" flipH="1">
            <a:off x="1870775" y="5649051"/>
            <a:ext cx="8637174" cy="525301"/>
          </a:xfrm>
          <a:prstGeom prst="rect">
            <a:avLst/>
          </a:prstGeom>
          <a:noFill/>
          <a:ln>
            <a:noFill/>
          </a:ln>
        </p:spPr>
      </p:pic>
      <p:sp>
        <p:nvSpPr>
          <p:cNvPr id="328" name="Google Shape;328;g21bec22d952_7_0"/>
          <p:cNvSpPr/>
          <p:nvPr/>
        </p:nvSpPr>
        <p:spPr>
          <a:xfrm>
            <a:off x="5005843" y="2673180"/>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29" name="Google Shape;329;g21bec22d952_7_0"/>
          <p:cNvSpPr/>
          <p:nvPr/>
        </p:nvSpPr>
        <p:spPr>
          <a:xfrm>
            <a:off x="9003500" y="2455541"/>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30" name="Google Shape;330;g21bec22d952_7_0"/>
          <p:cNvSpPr txBox="1"/>
          <p:nvPr/>
        </p:nvSpPr>
        <p:spPr>
          <a:xfrm>
            <a:off x="2169300" y="2825900"/>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*once a semester </a:t>
            </a:r>
            <a:endParaRPr sz="1800">
              <a:solidFill>
                <a:schemeClr val="accent1"/>
              </a:solidFill>
            </a:endParaRPr>
          </a:p>
        </p:txBody>
      </p:sp>
      <p:sp>
        <p:nvSpPr>
          <p:cNvPr id="331" name="Google Shape;331;g21bec22d952_7_0"/>
          <p:cNvSpPr txBox="1"/>
          <p:nvPr/>
        </p:nvSpPr>
        <p:spPr>
          <a:xfrm>
            <a:off x="7039125" y="2757725"/>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*biweekly</a:t>
            </a:r>
            <a:endParaRPr sz="1800">
              <a:solidFill>
                <a:schemeClr val="accent1"/>
              </a:solidFill>
            </a:endParaRPr>
          </a:p>
        </p:txBody>
      </p:sp>
      <p:pic>
        <p:nvPicPr>
          <p:cNvPr id="332" name="Google Shape;332;g21bec22d952_7_0"/>
          <p:cNvPicPr preferRelativeResize="0"/>
          <p:nvPr/>
        </p:nvPicPr>
        <p:blipFill rotWithShape="1">
          <a:blip r:embed="rId3">
            <a:alphaModFix/>
          </a:blip>
          <a:srcRect t="15696" r="61295" b="27102"/>
          <a:stretch/>
        </p:blipFill>
        <p:spPr>
          <a:xfrm>
            <a:off x="1870763" y="1802851"/>
            <a:ext cx="4914898" cy="2071225"/>
          </a:xfrm>
          <a:prstGeom prst="rect">
            <a:avLst/>
          </a:prstGeom>
          <a:noFill/>
          <a:ln>
            <a:noFill/>
          </a:ln>
        </p:spPr>
      </p:pic>
      <p:sp>
        <p:nvSpPr>
          <p:cNvPr id="333" name="Google Shape;333;g21bec22d952_7_0"/>
          <p:cNvSpPr/>
          <p:nvPr/>
        </p:nvSpPr>
        <p:spPr>
          <a:xfrm>
            <a:off x="1794675" y="961775"/>
            <a:ext cx="8711700" cy="5464800"/>
          </a:xfrm>
          <a:prstGeom prst="rect">
            <a:avLst/>
          </a:prstGeom>
          <a:solidFill>
            <a:srgbClr val="FEFEFE">
              <a:alpha val="7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34" name="Google Shape;334;g21bec22d952_7_0"/>
          <p:cNvPicPr preferRelativeResize="0"/>
          <p:nvPr/>
        </p:nvPicPr>
        <p:blipFill>
          <a:blip r:embed="rId4">
            <a:alphaModFix/>
          </a:blip>
          <a:stretch>
            <a:fillRect/>
          </a:stretch>
        </p:blipFill>
        <p:spPr>
          <a:xfrm>
            <a:off x="1870786" y="1802851"/>
            <a:ext cx="4456814" cy="3811475"/>
          </a:xfrm>
          <a:prstGeom prst="rect">
            <a:avLst/>
          </a:prstGeom>
          <a:noFill/>
          <a:ln>
            <a:noFill/>
          </a:ln>
        </p:spPr>
      </p:pic>
      <p:sp>
        <p:nvSpPr>
          <p:cNvPr id="335" name="Google Shape;335;g21bec22d952_7_0"/>
          <p:cNvSpPr txBox="1"/>
          <p:nvPr/>
        </p:nvSpPr>
        <p:spPr>
          <a:xfrm>
            <a:off x="5740800" y="3976613"/>
            <a:ext cx="4927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rPr>
              <a:t>3% increase in stipend for 2025-26 </a:t>
            </a:r>
            <a:endParaRPr sz="1800">
              <a:solidFill>
                <a:schemeClr val="dk1"/>
              </a:solidFill>
            </a:endParaRPr>
          </a:p>
          <a:p>
            <a:pPr marL="0" lvl="0" indent="0" algn="l" rtl="0">
              <a:spcBef>
                <a:spcPts val="0"/>
              </a:spcBef>
              <a:spcAft>
                <a:spcPts val="0"/>
              </a:spcAft>
              <a:buNone/>
            </a:pPr>
            <a:r>
              <a:rPr lang="en-US" sz="1800">
                <a:solidFill>
                  <a:schemeClr val="dk1"/>
                </a:solidFill>
              </a:rPr>
              <a:t>($1,466.50 biweekly for 20-hour Level 1 GA)</a:t>
            </a:r>
            <a:endParaRPr sz="1800">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US" sz="1800" b="1">
                <a:solidFill>
                  <a:schemeClr val="dk1"/>
                </a:solidFill>
              </a:rPr>
              <a:t>Future stipend increases will depend on our next collective bargaining agreement! </a:t>
            </a:r>
            <a:endParaRPr sz="1800" b="1">
              <a:solidFill>
                <a:schemeClr val="dk1"/>
              </a:solidFill>
            </a:endParaRPr>
          </a:p>
        </p:txBody>
      </p:sp>
      <p:sp>
        <p:nvSpPr>
          <p:cNvPr id="336" name="Google Shape;336;g21bec22d952_7_0"/>
          <p:cNvSpPr txBox="1">
            <a:spLocks noGrp="1"/>
          </p:cNvSpPr>
          <p:nvPr>
            <p:ph type="sldNum" idx="12"/>
          </p:nvPr>
        </p:nvSpPr>
        <p:spPr>
          <a:xfrm>
            <a:off x="9785256" y="62768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72</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1069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43" name="Google Shape;343;p13"/>
          <p:cNvSpPr txBox="1"/>
          <p:nvPr/>
        </p:nvSpPr>
        <p:spPr>
          <a:xfrm>
            <a:off x="1834000" y="976800"/>
            <a:ext cx="8645100"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Montserrat Medium"/>
                <a:ea typeface="Montserrat Medium"/>
                <a:cs typeface="Montserrat Medium"/>
                <a:sym typeface="Montserrat Medium"/>
              </a:rPr>
              <a:t>We are here to make sure all of your rights are respected. Whether informally or formally through a grievance, we’ve helped GAs resolve issues related to:</a:t>
            </a:r>
            <a:endParaRPr sz="1600">
              <a:latin typeface="Montserrat Medium"/>
              <a:ea typeface="Montserrat Medium"/>
              <a:cs typeface="Montserrat Medium"/>
              <a:sym typeface="Montserrat Medium"/>
            </a:endParaRPr>
          </a:p>
        </p:txBody>
      </p:sp>
      <p:sp>
        <p:nvSpPr>
          <p:cNvPr id="344" name="Google Shape;344;p13"/>
          <p:cNvSpPr/>
          <p:nvPr/>
        </p:nvSpPr>
        <p:spPr>
          <a:xfrm>
            <a:off x="2476450" y="1959978"/>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FFFFFF"/>
                </a:solidFill>
                <a:latin typeface="Montserrat Medium"/>
                <a:ea typeface="Montserrat Medium"/>
                <a:cs typeface="Montserrat Medium"/>
                <a:sym typeface="Montserrat Medium"/>
              </a:rPr>
              <a:t>Late pay &amp; wrong pay</a:t>
            </a:r>
            <a:endParaRPr sz="1500">
              <a:solidFill>
                <a:srgbClr val="FFFFFF"/>
              </a:solidFill>
              <a:latin typeface="Montserrat Medium"/>
              <a:ea typeface="Montserrat Medium"/>
              <a:cs typeface="Montserrat Medium"/>
              <a:sym typeface="Montserrat Medium"/>
            </a:endParaRPr>
          </a:p>
        </p:txBody>
      </p:sp>
      <p:sp>
        <p:nvSpPr>
          <p:cNvPr id="345" name="Google Shape;345;p13"/>
          <p:cNvSpPr/>
          <p:nvPr/>
        </p:nvSpPr>
        <p:spPr>
          <a:xfrm>
            <a:off x="2476450" y="4955837"/>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Time off</a:t>
            </a:r>
            <a:endParaRPr sz="1200">
              <a:latin typeface="Montserrat Medium"/>
              <a:ea typeface="Montserrat Medium"/>
              <a:cs typeface="Montserrat Medium"/>
              <a:sym typeface="Montserrat Medium"/>
            </a:endParaRPr>
          </a:p>
        </p:txBody>
      </p:sp>
      <p:sp>
        <p:nvSpPr>
          <p:cNvPr id="346" name="Google Shape;346;p13"/>
          <p:cNvSpPr/>
          <p:nvPr/>
        </p:nvSpPr>
        <p:spPr>
          <a:xfrm>
            <a:off x="2476450" y="3950241"/>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Fees</a:t>
            </a:r>
            <a:endParaRPr sz="1200">
              <a:latin typeface="Montserrat Medium"/>
              <a:ea typeface="Montserrat Medium"/>
              <a:cs typeface="Montserrat Medium"/>
              <a:sym typeface="Montserrat Medium"/>
            </a:endParaRPr>
          </a:p>
        </p:txBody>
      </p:sp>
      <p:sp>
        <p:nvSpPr>
          <p:cNvPr id="347" name="Google Shape;347;p13"/>
          <p:cNvSpPr/>
          <p:nvPr/>
        </p:nvSpPr>
        <p:spPr>
          <a:xfrm>
            <a:off x="4990498" y="1937261"/>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Maternity leave</a:t>
            </a:r>
            <a:endParaRPr sz="1200">
              <a:latin typeface="Montserrat Medium"/>
              <a:ea typeface="Montserrat Medium"/>
              <a:cs typeface="Montserrat Medium"/>
              <a:sym typeface="Montserrat Medium"/>
            </a:endParaRPr>
          </a:p>
        </p:txBody>
      </p:sp>
      <p:sp>
        <p:nvSpPr>
          <p:cNvPr id="348" name="Google Shape;348;p13"/>
          <p:cNvSpPr/>
          <p:nvPr/>
        </p:nvSpPr>
        <p:spPr>
          <a:xfrm>
            <a:off x="4990498" y="2909677"/>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Discipline</a:t>
            </a:r>
            <a:endParaRPr sz="1200">
              <a:latin typeface="Montserrat Medium"/>
              <a:ea typeface="Montserrat Medium"/>
              <a:cs typeface="Montserrat Medium"/>
              <a:sym typeface="Montserrat Medium"/>
            </a:endParaRPr>
          </a:p>
        </p:txBody>
      </p:sp>
      <p:sp>
        <p:nvSpPr>
          <p:cNvPr id="349" name="Google Shape;349;p13"/>
          <p:cNvSpPr/>
          <p:nvPr/>
        </p:nvSpPr>
        <p:spPr>
          <a:xfrm>
            <a:off x="4990498" y="392752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Leaves of absence</a:t>
            </a:r>
            <a:endParaRPr sz="1200">
              <a:latin typeface="Montserrat Medium"/>
              <a:ea typeface="Montserrat Medium"/>
              <a:cs typeface="Montserrat Medium"/>
              <a:sym typeface="Montserrat Medium"/>
            </a:endParaRPr>
          </a:p>
        </p:txBody>
      </p:sp>
      <p:sp>
        <p:nvSpPr>
          <p:cNvPr id="350" name="Google Shape;350;p13"/>
          <p:cNvSpPr/>
          <p:nvPr/>
        </p:nvSpPr>
        <p:spPr>
          <a:xfrm>
            <a:off x="7504546" y="1937250"/>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400">
                <a:solidFill>
                  <a:srgbClr val="FFFFFF"/>
                </a:solidFill>
                <a:latin typeface="Montserrat Medium"/>
                <a:ea typeface="Montserrat Medium"/>
                <a:cs typeface="Montserrat Medium"/>
                <a:sym typeface="Montserrat Medium"/>
              </a:rPr>
              <a:t>Harassment &amp; discrimination</a:t>
            </a:r>
            <a:endParaRPr sz="1100">
              <a:latin typeface="Montserrat Medium"/>
              <a:ea typeface="Montserrat Medium"/>
              <a:cs typeface="Montserrat Medium"/>
              <a:sym typeface="Montserrat Medium"/>
            </a:endParaRPr>
          </a:p>
        </p:txBody>
      </p:sp>
      <p:sp>
        <p:nvSpPr>
          <p:cNvPr id="351" name="Google Shape;351;p13"/>
          <p:cNvSpPr/>
          <p:nvPr/>
        </p:nvSpPr>
        <p:spPr>
          <a:xfrm>
            <a:off x="7504546" y="290966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300">
                <a:solidFill>
                  <a:srgbClr val="FFFFFF"/>
                </a:solidFill>
                <a:latin typeface="Montserrat Medium"/>
                <a:ea typeface="Montserrat Medium"/>
                <a:cs typeface="Montserrat Medium"/>
                <a:sym typeface="Montserrat Medium"/>
              </a:rPr>
              <a:t>Appointment security &amp; notification</a:t>
            </a:r>
            <a:endParaRPr sz="1000">
              <a:latin typeface="Montserrat Medium"/>
              <a:ea typeface="Montserrat Medium"/>
              <a:cs typeface="Montserrat Medium"/>
              <a:sym typeface="Montserrat Medium"/>
            </a:endParaRPr>
          </a:p>
        </p:txBody>
      </p:sp>
      <p:sp>
        <p:nvSpPr>
          <p:cNvPr id="352" name="Google Shape;352;p13"/>
          <p:cNvSpPr/>
          <p:nvPr/>
        </p:nvSpPr>
        <p:spPr>
          <a:xfrm>
            <a:off x="7504546" y="3927513"/>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Appointment notification</a:t>
            </a:r>
            <a:endParaRPr sz="1200">
              <a:latin typeface="Montserrat Medium"/>
              <a:ea typeface="Montserrat Medium"/>
              <a:cs typeface="Montserrat Medium"/>
              <a:sym typeface="Montserrat Medium"/>
            </a:endParaRPr>
          </a:p>
        </p:txBody>
      </p:sp>
      <p:sp>
        <p:nvSpPr>
          <p:cNvPr id="353" name="Google Shape;353;p13"/>
          <p:cNvSpPr/>
          <p:nvPr/>
        </p:nvSpPr>
        <p:spPr>
          <a:xfrm>
            <a:off x="2476450" y="2955125"/>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Bullying</a:t>
            </a:r>
            <a:endParaRPr sz="1200">
              <a:latin typeface="Montserrat Medium"/>
              <a:ea typeface="Montserrat Medium"/>
              <a:cs typeface="Montserrat Medium"/>
              <a:sym typeface="Montserrat Medium"/>
            </a:endParaRPr>
          </a:p>
        </p:txBody>
      </p:sp>
      <p:sp>
        <p:nvSpPr>
          <p:cNvPr id="354" name="Google Shape;354;p13"/>
          <p:cNvSpPr/>
          <p:nvPr/>
        </p:nvSpPr>
        <p:spPr>
          <a:xfrm>
            <a:off x="4990498" y="4945369"/>
            <a:ext cx="2211000" cy="737400"/>
          </a:xfrm>
          <a:prstGeom prst="flowChartAlternateProcess">
            <a:avLst/>
          </a:prstGeom>
          <a:solidFill>
            <a:srgbClr val="1C4587"/>
          </a:solidFill>
          <a:ln w="9525" cap="flat" cmpd="sng">
            <a:solidFill>
              <a:srgbClr val="1C4587"/>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Health insurance</a:t>
            </a:r>
            <a:endParaRPr sz="1200">
              <a:latin typeface="Montserrat Medium"/>
              <a:ea typeface="Montserrat Medium"/>
              <a:cs typeface="Montserrat Medium"/>
              <a:sym typeface="Montserrat Medium"/>
            </a:endParaRPr>
          </a:p>
        </p:txBody>
      </p:sp>
      <p:sp>
        <p:nvSpPr>
          <p:cNvPr id="355" name="Google Shape;355;p13"/>
          <p:cNvSpPr/>
          <p:nvPr/>
        </p:nvSpPr>
        <p:spPr>
          <a:xfrm>
            <a:off x="7504546" y="4945344"/>
            <a:ext cx="2211000" cy="737400"/>
          </a:xfrm>
          <a:prstGeom prst="flowChartAlternateProcess">
            <a:avLst/>
          </a:prstGeom>
          <a:solidFill>
            <a:srgbClr val="47A1DE"/>
          </a:solidFill>
          <a:ln w="9525" cap="flat" cmpd="sng">
            <a:solidFill>
              <a:srgbClr val="47A1DE"/>
            </a:solidFill>
            <a:prstDash val="solid"/>
            <a:round/>
            <a:headEnd type="none" w="sm" len="sm"/>
            <a:tailEnd type="none" w="sm" len="sm"/>
          </a:ln>
          <a:effectLst>
            <a:outerShdw blurRad="85725" dist="47625" dir="7320000" algn="bl" rotWithShape="0">
              <a:srgbClr val="1C4587">
                <a:alpha val="14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500">
                <a:solidFill>
                  <a:srgbClr val="FFFFFF"/>
                </a:solidFill>
                <a:latin typeface="Montserrat Medium"/>
                <a:ea typeface="Montserrat Medium"/>
                <a:cs typeface="Montserrat Medium"/>
                <a:sym typeface="Montserrat Medium"/>
              </a:rPr>
              <a:t>Workload</a:t>
            </a:r>
            <a:endParaRPr sz="1200">
              <a:latin typeface="Montserrat Medium"/>
              <a:ea typeface="Montserrat Medium"/>
              <a:cs typeface="Montserrat Medium"/>
              <a:sym typeface="Montserrat Medium"/>
            </a:endParaRPr>
          </a:p>
        </p:txBody>
      </p:sp>
      <p:sp>
        <p:nvSpPr>
          <p:cNvPr id="356" name="Google Shape;356;p13"/>
          <p:cNvSpPr/>
          <p:nvPr/>
        </p:nvSpPr>
        <p:spPr>
          <a:xfrm>
            <a:off x="1524000" y="6213314"/>
            <a:ext cx="9144000" cy="654300"/>
          </a:xfrm>
          <a:prstGeom prst="rect">
            <a:avLst/>
          </a:prstGeom>
          <a:solidFill>
            <a:srgbClr val="A72A1E"/>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rgbClr val="FFFFFF"/>
                </a:solidFill>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If any of your rights as a GA are being violated, contact us!</a:t>
            </a:r>
            <a:endParaRPr lang="en-US" sz="1700">
              <a:solidFill>
                <a:srgbClr val="FFFFFF"/>
              </a:solidFill>
              <a:latin typeface="Montserrat Medium"/>
              <a:ea typeface="Montserrat Medium"/>
              <a:cs typeface="Montserrat Medium"/>
              <a:sym typeface="Montserrat Medium"/>
            </a:endParaRPr>
          </a:p>
        </p:txBody>
      </p:sp>
      <p:sp>
        <p:nvSpPr>
          <p:cNvPr id="357" name="Google Shape;357;p13"/>
          <p:cNvSpPr/>
          <p:nvPr/>
        </p:nvSpPr>
        <p:spPr>
          <a:xfrm>
            <a:off x="1993550" y="6264925"/>
            <a:ext cx="642900" cy="551100"/>
          </a:xfrm>
          <a:prstGeom prst="triangle">
            <a:avLst>
              <a:gd name="adj"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None/>
            </a:pPr>
            <a:r>
              <a:rPr lang="en-US" sz="3000">
                <a:latin typeface="Montserrat Medium"/>
                <a:ea typeface="Montserrat Medium"/>
                <a:cs typeface="Montserrat Medium"/>
                <a:sym typeface="Montserrat Medium"/>
              </a:rPr>
              <a:t>!</a:t>
            </a:r>
            <a:endParaRPr sz="3000">
              <a:latin typeface="Montserrat Medium"/>
              <a:ea typeface="Montserrat Medium"/>
              <a:cs typeface="Montserrat Medium"/>
              <a:sym typeface="Montserrat Medium"/>
            </a:endParaRPr>
          </a:p>
        </p:txBody>
      </p:sp>
      <p:sp>
        <p:nvSpPr>
          <p:cNvPr id="358" name="Google Shape;358;p13"/>
          <p:cNvSpPr txBox="1">
            <a:spLocks noGrp="1"/>
          </p:cNvSpPr>
          <p:nvPr>
            <p:ph type="title"/>
          </p:nvPr>
        </p:nvSpPr>
        <p:spPr>
          <a:xfrm>
            <a:off x="2774500" y="0"/>
            <a:ext cx="7704600" cy="9768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800"/>
              <a:buNone/>
            </a:pPr>
            <a:r>
              <a:rPr lang="en-US" sz="3000">
                <a:latin typeface="Montserrat Medium"/>
                <a:ea typeface="Montserrat Medium"/>
                <a:cs typeface="Montserrat Medium"/>
                <a:sym typeface="Montserrat Medium"/>
              </a:rPr>
              <a:t>Enforcing Our Rights</a:t>
            </a:r>
            <a:endParaRPr sz="3000">
              <a:latin typeface="Montserrat Medium"/>
              <a:ea typeface="Montserrat Medium"/>
              <a:cs typeface="Montserrat Medium"/>
              <a:sym typeface="Montserrat Medium"/>
            </a:endParaRPr>
          </a:p>
        </p:txBody>
      </p:sp>
      <p:sp>
        <p:nvSpPr>
          <p:cNvPr id="359" name="Google Shape;359;p13"/>
          <p:cNvSpPr txBox="1">
            <a:spLocks noGrp="1"/>
          </p:cNvSpPr>
          <p:nvPr>
            <p:ph type="sldNum" idx="12"/>
          </p:nvPr>
        </p:nvSpPr>
        <p:spPr>
          <a:xfrm>
            <a:off x="9715556" y="57976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73</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298684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66" name="Google Shape;366;p14"/>
          <p:cNvSpPr txBox="1">
            <a:spLocks noGrp="1"/>
          </p:cNvSpPr>
          <p:nvPr>
            <p:ph type="title"/>
          </p:nvPr>
        </p:nvSpPr>
        <p:spPr>
          <a:xfrm>
            <a:off x="1729350" y="208200"/>
            <a:ext cx="5574000" cy="219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The Importance and Power of Union Membership</a:t>
            </a:r>
            <a:endParaRPr sz="3000">
              <a:latin typeface="Montserrat Medium"/>
              <a:ea typeface="Montserrat Medium"/>
              <a:cs typeface="Montserrat Medium"/>
              <a:sym typeface="Montserrat Medium"/>
            </a:endParaRPr>
          </a:p>
        </p:txBody>
      </p:sp>
      <p:sp>
        <p:nvSpPr>
          <p:cNvPr id="367" name="Google Shape;367;p14"/>
          <p:cNvSpPr txBox="1">
            <a:spLocks noGrp="1"/>
          </p:cNvSpPr>
          <p:nvPr>
            <p:ph type="sldNum" idx="12"/>
          </p:nvPr>
        </p:nvSpPr>
        <p:spPr>
          <a:xfrm>
            <a:off x="9352008" y="6108175"/>
            <a:ext cx="858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74</a:t>
            </a:fld>
            <a:endParaRPr>
              <a:solidFill>
                <a:schemeClr val="lt1"/>
              </a:solidFill>
            </a:endParaRPr>
          </a:p>
        </p:txBody>
      </p:sp>
      <p:pic>
        <p:nvPicPr>
          <p:cNvPr id="368" name="Google Shape;368;p14"/>
          <p:cNvPicPr preferRelativeResize="0"/>
          <p:nvPr/>
        </p:nvPicPr>
        <p:blipFill>
          <a:blip r:embed="rId3">
            <a:alphaModFix/>
          </a:blip>
          <a:stretch>
            <a:fillRect/>
          </a:stretch>
        </p:blipFill>
        <p:spPr>
          <a:xfrm>
            <a:off x="6968935" y="4202973"/>
            <a:ext cx="2274350" cy="816300"/>
          </a:xfrm>
          <a:prstGeom prst="rect">
            <a:avLst/>
          </a:prstGeom>
          <a:noFill/>
          <a:ln>
            <a:noFill/>
          </a:ln>
        </p:spPr>
      </p:pic>
      <p:pic>
        <p:nvPicPr>
          <p:cNvPr id="369" name="Google Shape;369;p14"/>
          <p:cNvPicPr preferRelativeResize="0"/>
          <p:nvPr/>
        </p:nvPicPr>
        <p:blipFill>
          <a:blip r:embed="rId4">
            <a:alphaModFix/>
          </a:blip>
          <a:stretch>
            <a:fillRect/>
          </a:stretch>
        </p:blipFill>
        <p:spPr>
          <a:xfrm>
            <a:off x="7366625" y="2773776"/>
            <a:ext cx="1478974" cy="979499"/>
          </a:xfrm>
          <a:prstGeom prst="rect">
            <a:avLst/>
          </a:prstGeom>
          <a:noFill/>
          <a:ln>
            <a:noFill/>
          </a:ln>
        </p:spPr>
      </p:pic>
      <p:pic>
        <p:nvPicPr>
          <p:cNvPr id="370" name="Google Shape;370;p14"/>
          <p:cNvPicPr preferRelativeResize="0"/>
          <p:nvPr/>
        </p:nvPicPr>
        <p:blipFill>
          <a:blip r:embed="rId5">
            <a:alphaModFix/>
          </a:blip>
          <a:stretch>
            <a:fillRect/>
          </a:stretch>
        </p:blipFill>
        <p:spPr>
          <a:xfrm>
            <a:off x="7499250" y="1400627"/>
            <a:ext cx="1213724" cy="1030600"/>
          </a:xfrm>
          <a:prstGeom prst="rect">
            <a:avLst/>
          </a:prstGeom>
          <a:noFill/>
          <a:ln>
            <a:noFill/>
          </a:ln>
        </p:spPr>
      </p:pic>
      <p:sp>
        <p:nvSpPr>
          <p:cNvPr id="371" name="Google Shape;371;p14"/>
          <p:cNvSpPr/>
          <p:nvPr/>
        </p:nvSpPr>
        <p:spPr>
          <a:xfrm>
            <a:off x="2948713" y="1337363"/>
            <a:ext cx="3751800" cy="1157100"/>
          </a:xfrm>
          <a:prstGeom prst="flowChartAlternateProcess">
            <a:avLst/>
          </a:prstGeom>
          <a:solidFill>
            <a:srgbClr val="FF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Majority membership makes our union strong</a:t>
            </a:r>
            <a:endParaRPr sz="2000">
              <a:solidFill>
                <a:schemeClr val="dk1"/>
              </a:solidFill>
              <a:latin typeface="Montserrat Medium"/>
              <a:ea typeface="Montserrat Medium"/>
              <a:cs typeface="Montserrat Medium"/>
              <a:sym typeface="Montserrat Medium"/>
            </a:endParaRPr>
          </a:p>
        </p:txBody>
      </p:sp>
      <p:sp>
        <p:nvSpPr>
          <p:cNvPr id="372" name="Google Shape;372;p14"/>
          <p:cNvSpPr/>
          <p:nvPr/>
        </p:nvSpPr>
        <p:spPr>
          <a:xfrm>
            <a:off x="2948713" y="2684977"/>
            <a:ext cx="3751800" cy="1157100"/>
          </a:xfrm>
          <a:prstGeom prst="flowChartAlternateProcess">
            <a:avLst/>
          </a:prstGeom>
          <a:solidFill>
            <a:srgbClr val="CC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Majority membership makes our union more democratic</a:t>
            </a:r>
            <a:endParaRPr sz="2000">
              <a:solidFill>
                <a:schemeClr val="dk1"/>
              </a:solidFill>
              <a:latin typeface="Montserrat Medium"/>
              <a:ea typeface="Montserrat Medium"/>
              <a:cs typeface="Montserrat Medium"/>
              <a:sym typeface="Montserrat Medium"/>
            </a:endParaRPr>
          </a:p>
        </p:txBody>
      </p:sp>
      <p:sp>
        <p:nvSpPr>
          <p:cNvPr id="373" name="Google Shape;373;p14"/>
          <p:cNvSpPr/>
          <p:nvPr/>
        </p:nvSpPr>
        <p:spPr>
          <a:xfrm>
            <a:off x="2948713" y="4032587"/>
            <a:ext cx="3751800" cy="1157100"/>
          </a:xfrm>
          <a:prstGeom prst="flowChartAlternateProcess">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dk1"/>
                </a:solidFill>
                <a:latin typeface="Montserrat Medium"/>
                <a:ea typeface="Montserrat Medium"/>
                <a:cs typeface="Montserrat Medium"/>
                <a:sym typeface="Montserrat Medium"/>
              </a:rPr>
              <a:t>Community and solidarity</a:t>
            </a:r>
            <a:endParaRPr sz="2000">
              <a:solidFill>
                <a:schemeClr val="dk1"/>
              </a:solidFill>
              <a:latin typeface="Montserrat Medium"/>
              <a:ea typeface="Montserrat Medium"/>
              <a:cs typeface="Montserrat Medium"/>
              <a:sym typeface="Montserrat Medium"/>
            </a:endParaRPr>
          </a:p>
        </p:txBody>
      </p:sp>
      <p:sp>
        <p:nvSpPr>
          <p:cNvPr id="374" name="Google Shape;374;p14"/>
          <p:cNvSpPr txBox="1">
            <a:spLocks noGrp="1"/>
          </p:cNvSpPr>
          <p:nvPr>
            <p:ph type="sldNum" idx="12"/>
          </p:nvPr>
        </p:nvSpPr>
        <p:spPr>
          <a:xfrm>
            <a:off x="9488031" y="61160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74</a:t>
            </a:fld>
            <a:endParaRPr sz="3600">
              <a:solidFill>
                <a:srgbClr val="262626"/>
              </a:solidFill>
              <a:latin typeface="Montserrat Medium"/>
              <a:ea typeface="Montserrat Medium"/>
              <a:cs typeface="Montserrat Medium"/>
              <a:sym typeface="Montserrat Medium"/>
            </a:endParaRPr>
          </a:p>
        </p:txBody>
      </p:sp>
      <p:sp>
        <p:nvSpPr>
          <p:cNvPr id="375" name="Google Shape;375;p14"/>
          <p:cNvSpPr/>
          <p:nvPr/>
        </p:nvSpPr>
        <p:spPr>
          <a:xfrm>
            <a:off x="2948713" y="5380187"/>
            <a:ext cx="3751800" cy="1157100"/>
          </a:xfrm>
          <a:prstGeom prst="flowChartAlternateProcess">
            <a:avLst/>
          </a:prstGeom>
          <a:solidFill>
            <a:srgbClr val="EAFBE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latin typeface="Montserrat Medium"/>
                <a:ea typeface="Montserrat Medium"/>
                <a:cs typeface="Montserrat Medium"/>
                <a:sym typeface="Montserrat Medium"/>
              </a:rPr>
              <a:t>Discounts on things like pet insurance, car rentals, etc. through UnionPlus</a:t>
            </a:r>
            <a:endParaRPr sz="2000">
              <a:solidFill>
                <a:schemeClr val="dk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991139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0C2ED">
            <a:alpha val="36710"/>
          </a:srgbClr>
        </a:solidFill>
        <a:effectLst/>
      </p:bgPr>
    </p:bg>
    <p:spTree>
      <p:nvGrpSpPr>
        <p:cNvPr id="1" name="Shape 379"/>
        <p:cNvGrpSpPr/>
        <p:nvPr/>
      </p:nvGrpSpPr>
      <p:grpSpPr>
        <a:xfrm>
          <a:off x="0" y="0"/>
          <a:ext cx="0" cy="0"/>
          <a:chOff x="0" y="0"/>
          <a:chExt cx="0" cy="0"/>
        </a:xfrm>
      </p:grpSpPr>
      <p:sp>
        <p:nvSpPr>
          <p:cNvPr id="380" name="Google Shape;380;g21ba86622d6_1_240"/>
          <p:cNvSpPr/>
          <p:nvPr/>
        </p:nvSpPr>
        <p:spPr>
          <a:xfrm>
            <a:off x="1524000" y="0"/>
            <a:ext cx="9144000" cy="11481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lt1"/>
                </a:solidFill>
                <a:latin typeface="Montserrat Medium"/>
                <a:ea typeface="Montserrat Medium"/>
                <a:cs typeface="Montserrat Medium"/>
                <a:sym typeface="Montserrat Medium"/>
              </a:rPr>
              <a:t>POLITICAL ACTION BEYOND UCONN: VCAP</a:t>
            </a:r>
            <a:endParaRPr sz="2800">
              <a:solidFill>
                <a:schemeClr val="lt1"/>
              </a:solidFill>
              <a:latin typeface="Montserrat Medium"/>
              <a:ea typeface="Montserrat Medium"/>
              <a:cs typeface="Montserrat Medium"/>
              <a:sym typeface="Montserrat Medium"/>
            </a:endParaRPr>
          </a:p>
        </p:txBody>
      </p:sp>
      <p:sp>
        <p:nvSpPr>
          <p:cNvPr id="381" name="Google Shape;381;g21ba86622d6_1_240"/>
          <p:cNvSpPr/>
          <p:nvPr/>
        </p:nvSpPr>
        <p:spPr>
          <a:xfrm>
            <a:off x="1524050" y="5993833"/>
            <a:ext cx="9144000" cy="872400"/>
          </a:xfrm>
          <a:prstGeom prst="rect">
            <a:avLst/>
          </a:prstGeom>
          <a:solidFill>
            <a:srgbClr val="A72A1E"/>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Droid Serif"/>
              <a:ea typeface="Droid Serif"/>
              <a:cs typeface="Droid Serif"/>
              <a:sym typeface="Droid Serif"/>
            </a:endParaRPr>
          </a:p>
        </p:txBody>
      </p:sp>
      <p:sp>
        <p:nvSpPr>
          <p:cNvPr id="382" name="Google Shape;382;g21ba86622d6_1_240"/>
          <p:cNvSpPr/>
          <p:nvPr/>
        </p:nvSpPr>
        <p:spPr>
          <a:xfrm>
            <a:off x="1600250" y="6062633"/>
            <a:ext cx="642900" cy="734700"/>
          </a:xfrm>
          <a:prstGeom prst="triangle">
            <a:avLst>
              <a:gd name="adj"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None/>
            </a:pPr>
            <a:r>
              <a:rPr lang="en-US" sz="3000" b="1"/>
              <a:t>!</a:t>
            </a:r>
            <a:endParaRPr sz="3000" b="1"/>
          </a:p>
        </p:txBody>
      </p:sp>
      <p:sp>
        <p:nvSpPr>
          <p:cNvPr id="383" name="Google Shape;383;g21ba86622d6_1_240"/>
          <p:cNvSpPr txBox="1"/>
          <p:nvPr/>
        </p:nvSpPr>
        <p:spPr>
          <a:xfrm>
            <a:off x="2080200" y="6138833"/>
            <a:ext cx="8031600"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400">
                <a:solidFill>
                  <a:schemeClr val="lt1"/>
                </a:solidFill>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If </a:t>
            </a:r>
            <a:r>
              <a:rPr lang="en-US" sz="1400">
                <a:solidFill>
                  <a:schemeClr val="lt1"/>
                </a:solidFill>
                <a:latin typeface="Montserrat Medium"/>
                <a:ea typeface="Montserrat Medium"/>
                <a:cs typeface="Montserrat Medium"/>
                <a:sym typeface="Montserrat Medium"/>
              </a:rPr>
              <a:t>you can’t vote or make political contributions in the U.S. (for example, if you are an international student), you can’t contribute to VCAP. Leave that section blank!</a:t>
            </a:r>
          </a:p>
          <a:p>
            <a:pPr marL="0" lvl="0" indent="0" algn="l" rtl="0">
              <a:spcBef>
                <a:spcPts val="0"/>
              </a:spcBef>
              <a:spcAft>
                <a:spcPts val="0"/>
              </a:spcAft>
              <a:buNone/>
            </a:pPr>
            <a:endParaRPr lang="en-US" sz="1000">
              <a:latin typeface="Montserrat Medium"/>
              <a:ea typeface="Montserrat Medium"/>
              <a:cs typeface="Montserrat Medium"/>
              <a:sym typeface="Montserrat Medium"/>
            </a:endParaRPr>
          </a:p>
        </p:txBody>
      </p:sp>
      <p:pic>
        <p:nvPicPr>
          <p:cNvPr id="384" name="Google Shape;384;g21ba86622d6_1_240"/>
          <p:cNvPicPr preferRelativeResize="0"/>
          <p:nvPr/>
        </p:nvPicPr>
        <p:blipFill>
          <a:blip r:embed="rId3">
            <a:alphaModFix/>
          </a:blip>
          <a:stretch>
            <a:fillRect/>
          </a:stretch>
        </p:blipFill>
        <p:spPr>
          <a:xfrm>
            <a:off x="2479050" y="1436311"/>
            <a:ext cx="7233876" cy="4269301"/>
          </a:xfrm>
          <a:prstGeom prst="rect">
            <a:avLst/>
          </a:prstGeom>
          <a:noFill/>
          <a:ln>
            <a:noFill/>
          </a:ln>
        </p:spPr>
      </p:pic>
    </p:spTree>
    <p:extLst>
      <p:ext uri="{BB962C8B-B14F-4D97-AF65-F5344CB8AC3E}">
        <p14:creationId xmlns:p14="http://schemas.microsoft.com/office/powerpoint/2010/main" val="2861374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0"/>
          <p:cNvSpPr/>
          <p:nvPr/>
        </p:nvSpPr>
        <p:spPr>
          <a:xfrm>
            <a:off x="1524000" y="0"/>
            <a:ext cx="9144000" cy="6858000"/>
          </a:xfrm>
          <a:prstGeom prst="rect">
            <a:avLst/>
          </a:prstGeom>
          <a:solidFill>
            <a:srgbClr val="EAFB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391" name="Google Shape;391;p20"/>
          <p:cNvSpPr txBox="1">
            <a:spLocks noGrp="1"/>
          </p:cNvSpPr>
          <p:nvPr>
            <p:ph type="title"/>
          </p:nvPr>
        </p:nvSpPr>
        <p:spPr>
          <a:xfrm>
            <a:off x="1878150" y="282775"/>
            <a:ext cx="6790800" cy="1622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700"/>
              <a:buFont typeface="Georgia"/>
              <a:buNone/>
            </a:pPr>
            <a:r>
              <a:rPr lang="en-US" sz="3200">
                <a:latin typeface="Montserrat Medium"/>
                <a:ea typeface="Montserrat Medium"/>
                <a:cs typeface="Montserrat Medium"/>
                <a:sym typeface="Montserrat Medium"/>
              </a:rPr>
              <a:t>UPCOMING EVENTS</a:t>
            </a:r>
            <a:endParaRPr sz="3200">
              <a:latin typeface="Montserrat Medium"/>
              <a:ea typeface="Montserrat Medium"/>
              <a:cs typeface="Montserrat Medium"/>
              <a:sym typeface="Montserrat Medium"/>
            </a:endParaRPr>
          </a:p>
        </p:txBody>
      </p:sp>
      <p:grpSp>
        <p:nvGrpSpPr>
          <p:cNvPr id="392" name="Google Shape;392;p20"/>
          <p:cNvGrpSpPr/>
          <p:nvPr/>
        </p:nvGrpSpPr>
        <p:grpSpPr>
          <a:xfrm>
            <a:off x="6373149" y="1905175"/>
            <a:ext cx="3626518" cy="3838323"/>
            <a:chOff x="0" y="623"/>
            <a:chExt cx="4869770" cy="5104153"/>
          </a:xfrm>
        </p:grpSpPr>
        <p:sp>
          <p:nvSpPr>
            <p:cNvPr id="393" name="Google Shape;393;p20"/>
            <p:cNvSpPr/>
            <p:nvPr/>
          </p:nvSpPr>
          <p:spPr>
            <a:xfrm>
              <a:off x="84" y="56474"/>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441144" y="328747"/>
              <a:ext cx="802081" cy="802081"/>
            </a:xfrm>
            <a:prstGeom prst="rect">
              <a:avLst/>
            </a:prstGeom>
            <a:blipFill rotWithShape="1">
              <a:blip r:embed="rId3">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1684370" y="623"/>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txBox="1"/>
            <p:nvPr/>
          </p:nvSpPr>
          <p:spPr>
            <a:xfrm>
              <a:off x="1684370" y="623"/>
              <a:ext cx="3185285" cy="1458329"/>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Wednesday, September 18</a:t>
              </a:r>
              <a:endParaRPr sz="2300" b="0" i="0" u="none" strike="noStrike" cap="none">
                <a:solidFill>
                  <a:schemeClr val="dk1"/>
                </a:solidFill>
                <a:latin typeface="Georgia"/>
                <a:ea typeface="Georgia"/>
                <a:cs typeface="Georgia"/>
                <a:sym typeface="Georgia"/>
              </a:endParaRPr>
            </a:p>
          </p:txBody>
        </p:sp>
        <p:sp>
          <p:nvSpPr>
            <p:cNvPr id="397" name="Google Shape;397;p20"/>
            <p:cNvSpPr/>
            <p:nvPr/>
          </p:nvSpPr>
          <p:spPr>
            <a:xfrm>
              <a:off x="0" y="1823535"/>
              <a:ext cx="4869656" cy="1458329"/>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441144" y="2151659"/>
              <a:ext cx="802081" cy="802081"/>
            </a:xfrm>
            <a:prstGeom prst="rect">
              <a:avLst/>
            </a:prstGeom>
            <a:blipFill rotWithShape="1">
              <a:blip r:embed="rId4">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1684370" y="1823535"/>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txBox="1"/>
            <p:nvPr/>
          </p:nvSpPr>
          <p:spPr>
            <a:xfrm>
              <a:off x="1684370" y="1823535"/>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6:00-8:00 PM</a:t>
              </a: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0" y="3646447"/>
              <a:ext cx="4869656" cy="1458329"/>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441144" y="3974571"/>
              <a:ext cx="802081" cy="802081"/>
            </a:xfrm>
            <a:prstGeom prst="rect">
              <a:avLst/>
            </a:prstGeom>
            <a:blipFill rotWithShape="1">
              <a:blip r:embed="rId5">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1684370" y="3646447"/>
              <a:ext cx="3185285" cy="14583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txBox="1"/>
            <p:nvPr/>
          </p:nvSpPr>
          <p:spPr>
            <a:xfrm>
              <a:off x="1684370" y="3646447"/>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McHugh</a:t>
              </a:r>
              <a:r>
                <a:rPr lang="en-US" sz="2300" b="0" i="0" u="none" strike="noStrike" cap="none">
                  <a:solidFill>
                    <a:schemeClr val="dk1"/>
                  </a:solidFill>
                  <a:latin typeface="Georgia"/>
                  <a:ea typeface="Georgia"/>
                  <a:cs typeface="Georgia"/>
                  <a:sym typeface="Georgia"/>
                </a:rPr>
                <a:t> 3</a:t>
              </a:r>
              <a:r>
                <a:rPr lang="en-US" sz="2300">
                  <a:solidFill>
                    <a:schemeClr val="dk1"/>
                  </a:solidFill>
                  <a:latin typeface="Georgia"/>
                  <a:ea typeface="Georgia"/>
                  <a:cs typeface="Georgia"/>
                  <a:sym typeface="Georgia"/>
                </a:rPr>
                <a:t>06 </a:t>
              </a:r>
              <a:r>
                <a:rPr lang="en-US" sz="2300" b="0" i="0" u="none" strike="noStrike" cap="none">
                  <a:solidFill>
                    <a:schemeClr val="dk1"/>
                  </a:solidFill>
                  <a:latin typeface="Georgia"/>
                  <a:ea typeface="Georgia"/>
                  <a:cs typeface="Georgia"/>
                  <a:sym typeface="Georgia"/>
                </a:rPr>
                <a:t>and Zoom</a:t>
              </a:r>
              <a:endParaRPr sz="2300" b="0" i="0" u="none" strike="noStrike" cap="none">
                <a:solidFill>
                  <a:schemeClr val="dk1"/>
                </a:solidFill>
                <a:latin typeface="Georgia"/>
                <a:ea typeface="Georgia"/>
                <a:cs typeface="Georgia"/>
                <a:sym typeface="Georgia"/>
              </a:endParaRPr>
            </a:p>
          </p:txBody>
        </p:sp>
      </p:grpSp>
      <p:sp>
        <p:nvSpPr>
          <p:cNvPr id="405" name="Google Shape;405;p20"/>
          <p:cNvSpPr txBox="1">
            <a:spLocks noGrp="1"/>
          </p:cNvSpPr>
          <p:nvPr>
            <p:ph type="sldNum" idx="12"/>
          </p:nvPr>
        </p:nvSpPr>
        <p:spPr>
          <a:xfrm>
            <a:off x="9266898" y="6108175"/>
            <a:ext cx="943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76</a:t>
            </a:fld>
            <a:endParaRPr>
              <a:solidFill>
                <a:schemeClr val="lt1"/>
              </a:solidFill>
            </a:endParaRPr>
          </a:p>
        </p:txBody>
      </p:sp>
      <p:grpSp>
        <p:nvGrpSpPr>
          <p:cNvPr id="406" name="Google Shape;406;p20"/>
          <p:cNvGrpSpPr/>
          <p:nvPr/>
        </p:nvGrpSpPr>
        <p:grpSpPr>
          <a:xfrm>
            <a:off x="2125776" y="2046677"/>
            <a:ext cx="3487729" cy="3684157"/>
            <a:chOff x="0" y="623"/>
            <a:chExt cx="4869770" cy="5104124"/>
          </a:xfrm>
        </p:grpSpPr>
        <p:sp>
          <p:nvSpPr>
            <p:cNvPr id="407" name="Google Shape;407;p20"/>
            <p:cNvSpPr/>
            <p:nvPr/>
          </p:nvSpPr>
          <p:spPr>
            <a:xfrm>
              <a:off x="0" y="623"/>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441144" y="328747"/>
              <a:ext cx="802200" cy="802200"/>
            </a:xfrm>
            <a:prstGeom prst="rect">
              <a:avLst/>
            </a:prstGeom>
            <a:blipFill rotWithShape="1">
              <a:blip r:embed="rId3">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1684370" y="623"/>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txBox="1"/>
            <p:nvPr/>
          </p:nvSpPr>
          <p:spPr>
            <a:xfrm>
              <a:off x="1684370" y="623"/>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Wednesday,</a:t>
              </a:r>
              <a:endParaRPr sz="230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September 11</a:t>
              </a:r>
              <a:endParaRPr sz="2300" b="0" i="0" u="none" strike="noStrike" cap="none">
                <a:solidFill>
                  <a:schemeClr val="dk1"/>
                </a:solidFill>
                <a:latin typeface="Georgia"/>
                <a:ea typeface="Georgia"/>
                <a:cs typeface="Georgia"/>
                <a:sym typeface="Georgia"/>
              </a:endParaRPr>
            </a:p>
          </p:txBody>
        </p:sp>
        <p:sp>
          <p:nvSpPr>
            <p:cNvPr id="411" name="Google Shape;411;p20"/>
            <p:cNvSpPr/>
            <p:nvPr/>
          </p:nvSpPr>
          <p:spPr>
            <a:xfrm>
              <a:off x="0" y="1823535"/>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441144" y="2151659"/>
              <a:ext cx="802200" cy="802200"/>
            </a:xfrm>
            <a:prstGeom prst="rect">
              <a:avLst/>
            </a:prstGeom>
            <a:blipFill rotWithShape="1">
              <a:blip r:embed="rId4">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1684370" y="1823535"/>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txBox="1"/>
            <p:nvPr/>
          </p:nvSpPr>
          <p:spPr>
            <a:xfrm>
              <a:off x="1684370" y="1823535"/>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12:00-3:00 PM</a:t>
              </a: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0" y="3646447"/>
              <a:ext cx="4869600" cy="1458300"/>
            </a:xfrm>
            <a:prstGeom prst="roundRect">
              <a:avLst>
                <a:gd name="adj" fmla="val 10000"/>
              </a:avLst>
            </a:prstGeom>
            <a:solidFill>
              <a:srgbClr val="B6D7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441144" y="3974571"/>
              <a:ext cx="802200" cy="802200"/>
            </a:xfrm>
            <a:prstGeom prst="rect">
              <a:avLst/>
            </a:prstGeom>
            <a:blipFill rotWithShape="1">
              <a:blip r:embed="rId5">
                <a:alphaModFix/>
              </a:blip>
              <a:stretch>
                <a:fillRect/>
              </a:stretch>
            </a:blip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a:off x="1684370" y="3646447"/>
              <a:ext cx="3185400" cy="145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0"/>
            <p:cNvSpPr txBox="1"/>
            <p:nvPr/>
          </p:nvSpPr>
          <p:spPr>
            <a:xfrm>
              <a:off x="1684370" y="3646447"/>
              <a:ext cx="3185400" cy="1458300"/>
            </a:xfrm>
            <a:prstGeom prst="rect">
              <a:avLst/>
            </a:prstGeom>
            <a:noFill/>
            <a:ln>
              <a:noFill/>
            </a:ln>
          </p:spPr>
          <p:txBody>
            <a:bodyPr spcFirstLastPara="1" wrap="square" lIns="154325" tIns="154325" rIns="154325" bIns="154325" anchor="ctr" anchorCtr="0">
              <a:noAutofit/>
            </a:bodyPr>
            <a:lstStyle/>
            <a:p>
              <a:pPr marL="0" marR="0" lvl="0" indent="0" algn="l" rtl="0">
                <a:lnSpc>
                  <a:spcPct val="100000"/>
                </a:lnSpc>
                <a:spcBef>
                  <a:spcPts val="0"/>
                </a:spcBef>
                <a:spcAft>
                  <a:spcPts val="0"/>
                </a:spcAft>
                <a:buClr>
                  <a:schemeClr val="dk1"/>
                </a:buClr>
                <a:buSzPts val="2300"/>
                <a:buFont typeface="Georgia"/>
                <a:buNone/>
              </a:pPr>
              <a:r>
                <a:rPr lang="en-US" sz="2300">
                  <a:solidFill>
                    <a:schemeClr val="dk1"/>
                  </a:solidFill>
                  <a:latin typeface="Georgia"/>
                  <a:ea typeface="Georgia"/>
                  <a:cs typeface="Georgia"/>
                  <a:sym typeface="Georgia"/>
                </a:rPr>
                <a:t>Dairy Bar Lawn </a:t>
              </a:r>
              <a:endParaRPr sz="2300" b="0" i="0" u="none" strike="noStrike" cap="none">
                <a:solidFill>
                  <a:schemeClr val="dk1"/>
                </a:solidFill>
                <a:latin typeface="Georgia"/>
                <a:ea typeface="Georgia"/>
                <a:cs typeface="Georgia"/>
                <a:sym typeface="Georgia"/>
              </a:endParaRPr>
            </a:p>
          </p:txBody>
        </p:sp>
      </p:grpSp>
      <p:sp>
        <p:nvSpPr>
          <p:cNvPr id="419" name="Google Shape;419;p20"/>
          <p:cNvSpPr/>
          <p:nvPr/>
        </p:nvSpPr>
        <p:spPr>
          <a:xfrm>
            <a:off x="2185650" y="1183025"/>
            <a:ext cx="3487500" cy="596400"/>
          </a:xfrm>
          <a:prstGeom prst="roundRect">
            <a:avLst>
              <a:gd name="adj" fmla="val 10000"/>
            </a:avLst>
          </a:prstGeom>
          <a:solidFill>
            <a:srgbClr val="CCE2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a:latin typeface="Georgia"/>
                <a:ea typeface="Georgia"/>
                <a:cs typeface="Georgia"/>
                <a:sym typeface="Georgia"/>
              </a:rPr>
              <a:t>ICE CREAM SOCIAL </a:t>
            </a:r>
            <a:endParaRPr sz="2000" i="0" u="none" strike="noStrike" cap="none">
              <a:solidFill>
                <a:srgbClr val="000000"/>
              </a:solidFill>
              <a:latin typeface="Georgia"/>
              <a:ea typeface="Georgia"/>
              <a:cs typeface="Georgia"/>
              <a:sym typeface="Georgia"/>
            </a:endParaRPr>
          </a:p>
        </p:txBody>
      </p:sp>
      <p:sp>
        <p:nvSpPr>
          <p:cNvPr id="420" name="Google Shape;420;p20"/>
          <p:cNvSpPr/>
          <p:nvPr/>
        </p:nvSpPr>
        <p:spPr>
          <a:xfrm>
            <a:off x="6373150" y="1183025"/>
            <a:ext cx="3487500" cy="596400"/>
          </a:xfrm>
          <a:prstGeom prst="roundRect">
            <a:avLst>
              <a:gd name="adj" fmla="val 10000"/>
            </a:avLst>
          </a:prstGeom>
          <a:solidFill>
            <a:srgbClr val="CCE2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700">
                <a:latin typeface="Georgia"/>
                <a:ea typeface="Georgia"/>
                <a:cs typeface="Georgia"/>
                <a:sym typeface="Georgia"/>
              </a:rPr>
              <a:t>FIRST GENERAL MEMBERSHIP MEETING</a:t>
            </a:r>
            <a:endParaRPr sz="1700" i="0" u="none" strike="noStrike" cap="none">
              <a:solidFill>
                <a:srgbClr val="000000"/>
              </a:solidFill>
              <a:latin typeface="Georgia"/>
              <a:ea typeface="Georgia"/>
              <a:cs typeface="Georgia"/>
              <a:sym typeface="Georgia"/>
            </a:endParaRPr>
          </a:p>
        </p:txBody>
      </p:sp>
    </p:spTree>
    <p:extLst>
      <p:ext uri="{BB962C8B-B14F-4D97-AF65-F5344CB8AC3E}">
        <p14:creationId xmlns:p14="http://schemas.microsoft.com/office/powerpoint/2010/main" val="2363774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21ba86622d6_1_133"/>
          <p:cNvPicPr preferRelativeResize="0"/>
          <p:nvPr/>
        </p:nvPicPr>
        <p:blipFill rotWithShape="1">
          <a:blip r:embed="rId3">
            <a:alphaModFix amt="90000"/>
          </a:blip>
          <a:srcRect l="826" t="5945" r="826" b="20292"/>
          <a:stretch/>
        </p:blipFill>
        <p:spPr>
          <a:xfrm>
            <a:off x="1524001" y="0"/>
            <a:ext cx="9143997" cy="6857998"/>
          </a:xfrm>
          <a:prstGeom prst="rect">
            <a:avLst/>
          </a:prstGeom>
          <a:noFill/>
          <a:ln>
            <a:noFill/>
          </a:ln>
        </p:spPr>
      </p:pic>
      <p:sp>
        <p:nvSpPr>
          <p:cNvPr id="426" name="Google Shape;426;g21ba86622d6_1_133"/>
          <p:cNvSpPr/>
          <p:nvPr/>
        </p:nvSpPr>
        <p:spPr>
          <a:xfrm>
            <a:off x="1926750" y="613000"/>
            <a:ext cx="8338500" cy="56319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g21ba86622d6_1_133"/>
          <p:cNvSpPr txBox="1"/>
          <p:nvPr/>
        </p:nvSpPr>
        <p:spPr>
          <a:xfrm>
            <a:off x="2225900" y="874500"/>
            <a:ext cx="4892100" cy="51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Medium"/>
                <a:ea typeface="Montserrat Medium"/>
                <a:cs typeface="Montserrat Medium"/>
                <a:sym typeface="Montserrat Medium"/>
              </a:rPr>
              <a:t>GET INVOLVED!</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Attend Monthly General Membership Meetings (in-person and virtual)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Join the Organizing Committee, Social Justice Committee, Grievance Committee, or International GA &amp; Postdoc Committee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Become a leader or a steward! </a:t>
            </a:r>
            <a:endParaRPr sz="1800">
              <a:solidFill>
                <a:schemeClr val="lt1"/>
              </a:solidFill>
              <a:latin typeface="Montserrat Medium"/>
              <a:ea typeface="Montserrat Medium"/>
              <a:cs typeface="Montserrat Medium"/>
              <a:sym typeface="Montserrat Medium"/>
            </a:endParaRPr>
          </a:p>
          <a:p>
            <a:pPr marL="457200" lvl="0" indent="-342900" algn="l" rtl="0">
              <a:spcBef>
                <a:spcPts val="0"/>
              </a:spcBef>
              <a:spcAft>
                <a:spcPts val="0"/>
              </a:spcAft>
              <a:buClr>
                <a:srgbClr val="47A1DE"/>
              </a:buClr>
              <a:buSzPts val="1800"/>
              <a:buFont typeface="Montserrat Medium"/>
              <a:buChar char="●"/>
            </a:pPr>
            <a:r>
              <a:rPr lang="en-US" sz="1800">
                <a:solidFill>
                  <a:schemeClr val="lt1"/>
                </a:solidFill>
                <a:latin typeface="Montserrat Medium"/>
                <a:ea typeface="Montserrat Medium"/>
                <a:cs typeface="Montserrat Medium"/>
                <a:sym typeface="Montserrat Medium"/>
              </a:rPr>
              <a:t>Participate in events and organize with us! </a:t>
            </a:r>
            <a:endParaRPr sz="1800">
              <a:solidFill>
                <a:schemeClr val="lt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a:solidFill>
                <a:schemeClr val="lt1"/>
              </a:solidFill>
              <a:latin typeface="Montserrat Medium"/>
              <a:ea typeface="Montserrat Medium"/>
              <a:cs typeface="Montserrat Medium"/>
              <a:sym typeface="Montserrat Medium"/>
            </a:endParaRPr>
          </a:p>
          <a:p>
            <a:pPr marL="0" lvl="0" indent="457200" algn="l" rtl="0">
              <a:spcBef>
                <a:spcPts val="0"/>
              </a:spcBef>
              <a:spcAft>
                <a:spcPts val="0"/>
              </a:spcAft>
              <a:buNone/>
            </a:pPr>
            <a:r>
              <a:rPr lang="en-US" sz="1800" i="1">
                <a:solidFill>
                  <a:schemeClr val="lt1"/>
                </a:solidFill>
                <a:latin typeface="Montserrat Medium"/>
                <a:ea typeface="Montserrat Medium"/>
                <a:cs typeface="Montserrat Medium"/>
                <a:sym typeface="Montserrat Medium"/>
              </a:rPr>
              <a:t>Be part of a community.</a:t>
            </a:r>
            <a:endParaRPr sz="1800" i="1">
              <a:solidFill>
                <a:schemeClr val="l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4012419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0C2ED">
            <a:alpha val="21520"/>
          </a:srgbClr>
        </a:solidFill>
        <a:effectLst/>
      </p:bgPr>
    </p:bg>
    <p:spTree>
      <p:nvGrpSpPr>
        <p:cNvPr id="1" name="Shape 431"/>
        <p:cNvGrpSpPr/>
        <p:nvPr/>
      </p:nvGrpSpPr>
      <p:grpSpPr>
        <a:xfrm>
          <a:off x="0" y="0"/>
          <a:ext cx="0" cy="0"/>
          <a:chOff x="0" y="0"/>
          <a:chExt cx="0" cy="0"/>
        </a:xfrm>
      </p:grpSpPr>
      <p:sp>
        <p:nvSpPr>
          <p:cNvPr id="432" name="Google Shape;432;g21ba86622d6_1_351"/>
          <p:cNvSpPr/>
          <p:nvPr/>
        </p:nvSpPr>
        <p:spPr>
          <a:xfrm>
            <a:off x="1524000" y="0"/>
            <a:ext cx="1374300" cy="6858000"/>
          </a:xfrm>
          <a:prstGeom prst="rect">
            <a:avLst/>
          </a:prstGeom>
          <a:solidFill>
            <a:srgbClr val="0C0C0C">
              <a:alpha val="80000"/>
            </a:srgbClr>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g21ba86622d6_1_351"/>
          <p:cNvSpPr txBox="1"/>
          <p:nvPr/>
        </p:nvSpPr>
        <p:spPr>
          <a:xfrm rot="16200000">
            <a:off x="-638550" y="3156650"/>
            <a:ext cx="5147100" cy="5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a:solidFill>
                  <a:schemeClr val="lt1"/>
                </a:solidFill>
                <a:latin typeface="Montserrat Medium"/>
                <a:ea typeface="Montserrat Medium"/>
                <a:cs typeface="Montserrat Medium"/>
                <a:sym typeface="Montserrat Medium"/>
              </a:rPr>
              <a:t>IMPORTANT REMINDERS!</a:t>
            </a:r>
            <a:endParaRPr sz="3500">
              <a:solidFill>
                <a:schemeClr val="lt1"/>
              </a:solidFill>
              <a:latin typeface="Montserrat Medium"/>
              <a:ea typeface="Montserrat Medium"/>
              <a:cs typeface="Montserrat Medium"/>
              <a:sym typeface="Montserrat Medium"/>
            </a:endParaRPr>
          </a:p>
        </p:txBody>
      </p:sp>
      <p:sp>
        <p:nvSpPr>
          <p:cNvPr id="434" name="Google Shape;434;g21ba86622d6_1_351"/>
          <p:cNvSpPr txBox="1"/>
          <p:nvPr/>
        </p:nvSpPr>
        <p:spPr>
          <a:xfrm>
            <a:off x="3177701" y="476800"/>
            <a:ext cx="4404300" cy="5904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Sign up for health insurance</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Sign up for payroll deduction for fee bills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Parking/UPass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Workload and Supplemental Description of Duties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Health and safety measures</a:t>
            </a:r>
            <a:endParaRPr sz="1800">
              <a:latin typeface="Montserrat Medium"/>
              <a:ea typeface="Montserrat Medium"/>
              <a:cs typeface="Montserrat Medium"/>
              <a:sym typeface="Montserrat Medium"/>
            </a:endParaRPr>
          </a:p>
          <a:p>
            <a:pPr marL="457200" lvl="0" indent="-342900" algn="l" rtl="0">
              <a:spcBef>
                <a:spcPts val="1000"/>
              </a:spcBef>
              <a:spcAft>
                <a:spcPts val="0"/>
              </a:spcAft>
              <a:buClr>
                <a:srgbClr val="1186C3"/>
              </a:buClr>
              <a:buSzPts val="1800"/>
              <a:buFont typeface="Montserrat Medium"/>
              <a:buChar char="●"/>
            </a:pPr>
            <a:r>
              <a:rPr lang="en-US" sz="1800">
                <a:latin typeface="Montserrat Medium"/>
                <a:ea typeface="Montserrat Medium"/>
                <a:cs typeface="Montserrat Medium"/>
                <a:sym typeface="Montserrat Medium"/>
              </a:rPr>
              <a:t>Make sure your fee bill reflects the tuition and fee waivers (https://bursar.uconn.edu/tuition-fees/graduate/2024-2025/)</a:t>
            </a:r>
            <a:endParaRPr sz="1800">
              <a:latin typeface="Montserrat Medium"/>
              <a:ea typeface="Montserrat Medium"/>
              <a:cs typeface="Montserrat Medium"/>
              <a:sym typeface="Montserrat Medium"/>
            </a:endParaRPr>
          </a:p>
          <a:p>
            <a:pPr marL="457200" lvl="0" indent="-342900" algn="l" rtl="0">
              <a:spcBef>
                <a:spcPts val="1000"/>
              </a:spcBef>
              <a:spcAft>
                <a:spcPts val="1000"/>
              </a:spcAft>
              <a:buClr>
                <a:srgbClr val="1186C3"/>
              </a:buClr>
              <a:buSzPts val="1800"/>
              <a:buFont typeface="Montserrat Medium"/>
              <a:buChar char="●"/>
            </a:pPr>
            <a:r>
              <a:rPr lang="en-US" sz="1800">
                <a:latin typeface="Montserrat Medium"/>
                <a:ea typeface="Montserrat Medium"/>
                <a:cs typeface="Montserrat Medium"/>
                <a:sym typeface="Montserrat Medium"/>
              </a:rPr>
              <a:t>Childcare reimbursement happens towards the end of every semester – make sure you’re getting our emails!</a:t>
            </a:r>
            <a:endParaRPr sz="1800">
              <a:latin typeface="Montserrat Medium"/>
              <a:ea typeface="Montserrat Medium"/>
              <a:cs typeface="Montserrat Medium"/>
              <a:sym typeface="Montserrat Medium"/>
            </a:endParaRPr>
          </a:p>
        </p:txBody>
      </p:sp>
      <p:pic>
        <p:nvPicPr>
          <p:cNvPr id="435" name="Google Shape;435;g21ba86622d6_1_351"/>
          <p:cNvPicPr preferRelativeResize="0"/>
          <p:nvPr/>
        </p:nvPicPr>
        <p:blipFill rotWithShape="1">
          <a:blip r:embed="rId3">
            <a:alphaModFix/>
          </a:blip>
          <a:srcRect l="3110" t="3456"/>
          <a:stretch/>
        </p:blipFill>
        <p:spPr>
          <a:xfrm>
            <a:off x="7861400" y="1311625"/>
            <a:ext cx="2322550" cy="2259292"/>
          </a:xfrm>
          <a:prstGeom prst="rect">
            <a:avLst/>
          </a:prstGeom>
          <a:noFill/>
          <a:ln>
            <a:noFill/>
          </a:ln>
        </p:spPr>
      </p:pic>
      <p:sp>
        <p:nvSpPr>
          <p:cNvPr id="436" name="Google Shape;436;g21ba86622d6_1_351"/>
          <p:cNvSpPr/>
          <p:nvPr/>
        </p:nvSpPr>
        <p:spPr>
          <a:xfrm rot="20429402">
            <a:off x="9371151" y="3767214"/>
            <a:ext cx="288850" cy="979205"/>
          </a:xfrm>
          <a:custGeom>
            <a:avLst/>
            <a:gdLst/>
            <a:ahLst/>
            <a:cxnLst/>
            <a:rect l="l" t="t" r="r" b="b"/>
            <a:pathLst>
              <a:path w="24927" h="29458" extrusionOk="0">
                <a:moveTo>
                  <a:pt x="0" y="29458"/>
                </a:moveTo>
                <a:cubicBezTo>
                  <a:pt x="3759" y="28307"/>
                  <a:pt x="18487" y="27463"/>
                  <a:pt x="22553" y="22553"/>
                </a:cubicBezTo>
                <a:cubicBezTo>
                  <a:pt x="26619" y="17643"/>
                  <a:pt x="24088" y="3759"/>
                  <a:pt x="24395" y="0"/>
                </a:cubicBezTo>
              </a:path>
            </a:pathLst>
          </a:custGeom>
          <a:noFill/>
          <a:ln w="38100" cap="flat" cmpd="sng">
            <a:solidFill>
              <a:schemeClr val="dk1"/>
            </a:solidFill>
            <a:prstDash val="solid"/>
            <a:round/>
            <a:headEnd type="none" w="med" len="med"/>
            <a:tailEnd type="stealth" w="med" len="med"/>
          </a:ln>
        </p:spPr>
      </p:sp>
      <p:sp>
        <p:nvSpPr>
          <p:cNvPr id="437" name="Google Shape;437;g21ba86622d6_1_351"/>
          <p:cNvSpPr txBox="1"/>
          <p:nvPr/>
        </p:nvSpPr>
        <p:spPr>
          <a:xfrm rot="20842034">
            <a:off x="8052679" y="4102037"/>
            <a:ext cx="1452666" cy="11741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solidFill>
                  <a:schemeClr val="dk1"/>
                </a:solidFill>
                <a:latin typeface="Amatic SC"/>
                <a:ea typeface="Amatic SC"/>
                <a:cs typeface="Amatic SC"/>
                <a:sym typeface="Amatic SC"/>
              </a:rPr>
              <a:t>New GA onboarding site</a:t>
            </a:r>
            <a:endParaRPr sz="2600" b="1">
              <a:solidFill>
                <a:schemeClr val="dk1"/>
              </a:solidFill>
              <a:latin typeface="Amatic SC"/>
              <a:ea typeface="Amatic SC"/>
              <a:cs typeface="Amatic SC"/>
              <a:sym typeface="Amatic SC"/>
            </a:endParaRPr>
          </a:p>
        </p:txBody>
      </p:sp>
    </p:spTree>
    <p:extLst>
      <p:ext uri="{BB962C8B-B14F-4D97-AF65-F5344CB8AC3E}">
        <p14:creationId xmlns:p14="http://schemas.microsoft.com/office/powerpoint/2010/main" val="3626888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1ba86622d6_1_21"/>
          <p:cNvSpPr/>
          <p:nvPr/>
        </p:nvSpPr>
        <p:spPr>
          <a:xfrm>
            <a:off x="6535800" y="0"/>
            <a:ext cx="4132200" cy="6858000"/>
          </a:xfrm>
          <a:prstGeom prst="rect">
            <a:avLst/>
          </a:prstGeom>
          <a:solidFill>
            <a:srgbClr val="F4CCCC"/>
          </a:solidFill>
          <a:ln>
            <a:noFill/>
          </a:ln>
          <a:effectLst>
            <a:outerShdw blurRad="57150" dist="19050" dir="5400000" algn="bl" rotWithShape="0">
              <a:srgbClr val="000000">
                <a:alpha val="3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3800">
              <a:solidFill>
                <a:schemeClr val="dk1"/>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sz="3800">
              <a:solidFill>
                <a:schemeClr val="dk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en-US" sz="3800">
                <a:solidFill>
                  <a:schemeClr val="dk1"/>
                </a:solidFill>
                <a:latin typeface="Montserrat SemiBold"/>
                <a:ea typeface="Montserrat SemiBold"/>
                <a:cs typeface="Montserrat SemiBold"/>
                <a:sym typeface="Montserrat SemiBold"/>
              </a:rPr>
              <a:t>Questions?</a:t>
            </a:r>
            <a:endParaRPr sz="3800">
              <a:solidFill>
                <a:schemeClr val="dk1"/>
              </a:solidFill>
              <a:latin typeface="Montserrat SemiBold"/>
              <a:ea typeface="Montserrat SemiBold"/>
              <a:cs typeface="Montserrat SemiBold"/>
              <a:sym typeface="Montserrat SemiBold"/>
            </a:endParaRPr>
          </a:p>
        </p:txBody>
      </p:sp>
      <p:pic>
        <p:nvPicPr>
          <p:cNvPr id="443" name="Google Shape;443;g21ba86622d6_1_21" descr="Link"/>
          <p:cNvPicPr preferRelativeResize="0"/>
          <p:nvPr/>
        </p:nvPicPr>
        <p:blipFill rotWithShape="1">
          <a:blip r:embed="rId3">
            <a:alphaModFix/>
          </a:blip>
          <a:srcRect/>
          <a:stretch/>
        </p:blipFill>
        <p:spPr>
          <a:xfrm>
            <a:off x="1948363" y="1470276"/>
            <a:ext cx="636205" cy="646867"/>
          </a:xfrm>
          <a:prstGeom prst="rect">
            <a:avLst/>
          </a:prstGeom>
          <a:noFill/>
          <a:ln>
            <a:noFill/>
          </a:ln>
        </p:spPr>
      </p:pic>
      <p:pic>
        <p:nvPicPr>
          <p:cNvPr id="444" name="Google Shape;444;g21ba86622d6_1_21" descr="Email"/>
          <p:cNvPicPr preferRelativeResize="0"/>
          <p:nvPr/>
        </p:nvPicPr>
        <p:blipFill rotWithShape="1">
          <a:blip r:embed="rId4">
            <a:alphaModFix/>
          </a:blip>
          <a:srcRect/>
          <a:stretch/>
        </p:blipFill>
        <p:spPr>
          <a:xfrm>
            <a:off x="1948365" y="2247189"/>
            <a:ext cx="636205" cy="646867"/>
          </a:xfrm>
          <a:prstGeom prst="rect">
            <a:avLst/>
          </a:prstGeom>
          <a:noFill/>
          <a:ln>
            <a:noFill/>
          </a:ln>
        </p:spPr>
      </p:pic>
      <p:pic>
        <p:nvPicPr>
          <p:cNvPr id="445" name="Google Shape;445;g21ba86622d6_1_21"/>
          <p:cNvPicPr preferRelativeResize="0"/>
          <p:nvPr/>
        </p:nvPicPr>
        <p:blipFill>
          <a:blip r:embed="rId5">
            <a:alphaModFix/>
          </a:blip>
          <a:stretch>
            <a:fillRect/>
          </a:stretch>
        </p:blipFill>
        <p:spPr>
          <a:xfrm>
            <a:off x="1915000" y="3080528"/>
            <a:ext cx="702924" cy="714681"/>
          </a:xfrm>
          <a:prstGeom prst="rect">
            <a:avLst/>
          </a:prstGeom>
          <a:noFill/>
          <a:ln>
            <a:noFill/>
          </a:ln>
        </p:spPr>
      </p:pic>
      <p:pic>
        <p:nvPicPr>
          <p:cNvPr id="446" name="Google Shape;446;g21ba86622d6_1_21"/>
          <p:cNvPicPr preferRelativeResize="0"/>
          <p:nvPr/>
        </p:nvPicPr>
        <p:blipFill>
          <a:blip r:embed="rId6">
            <a:alphaModFix/>
          </a:blip>
          <a:stretch>
            <a:fillRect/>
          </a:stretch>
        </p:blipFill>
        <p:spPr>
          <a:xfrm>
            <a:off x="2026543" y="3981686"/>
            <a:ext cx="479846" cy="487890"/>
          </a:xfrm>
          <a:prstGeom prst="rect">
            <a:avLst/>
          </a:prstGeom>
          <a:noFill/>
          <a:ln>
            <a:noFill/>
          </a:ln>
        </p:spPr>
      </p:pic>
      <p:pic>
        <p:nvPicPr>
          <p:cNvPr id="447" name="Google Shape;447;g21ba86622d6_1_21"/>
          <p:cNvPicPr preferRelativeResize="0"/>
          <p:nvPr/>
        </p:nvPicPr>
        <p:blipFill>
          <a:blip r:embed="rId7">
            <a:alphaModFix/>
          </a:blip>
          <a:stretch>
            <a:fillRect/>
          </a:stretch>
        </p:blipFill>
        <p:spPr>
          <a:xfrm>
            <a:off x="2026553" y="4671988"/>
            <a:ext cx="479831" cy="487913"/>
          </a:xfrm>
          <a:prstGeom prst="rect">
            <a:avLst/>
          </a:prstGeom>
          <a:noFill/>
          <a:ln>
            <a:noFill/>
          </a:ln>
        </p:spPr>
      </p:pic>
      <p:sp>
        <p:nvSpPr>
          <p:cNvPr id="448" name="Google Shape;448;g21ba86622d6_1_21"/>
          <p:cNvSpPr txBox="1"/>
          <p:nvPr/>
        </p:nvSpPr>
        <p:spPr>
          <a:xfrm>
            <a:off x="2584557" y="1546623"/>
            <a:ext cx="25941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uconngradunion.org</a:t>
            </a:r>
            <a:endParaRPr sz="1800">
              <a:latin typeface="Montserrat Medium"/>
              <a:ea typeface="Montserrat Medium"/>
              <a:cs typeface="Montserrat Medium"/>
              <a:sym typeface="Montserrat Medium"/>
            </a:endParaRPr>
          </a:p>
          <a:p>
            <a:pPr marL="0" lvl="0" indent="0" algn="l" rtl="0">
              <a:spcBef>
                <a:spcPts val="0"/>
              </a:spcBef>
              <a:spcAft>
                <a:spcPts val="0"/>
              </a:spcAft>
              <a:buNone/>
            </a:pPr>
            <a:endParaRPr sz="1800">
              <a:latin typeface="Montserrat Medium"/>
              <a:ea typeface="Montserrat Medium"/>
              <a:cs typeface="Montserrat Medium"/>
              <a:sym typeface="Montserrat Medium"/>
            </a:endParaRPr>
          </a:p>
        </p:txBody>
      </p:sp>
      <p:sp>
        <p:nvSpPr>
          <p:cNvPr id="449" name="Google Shape;449;g21ba86622d6_1_21"/>
          <p:cNvSpPr txBox="1"/>
          <p:nvPr/>
        </p:nvSpPr>
        <p:spPr>
          <a:xfrm>
            <a:off x="2584549" y="2326288"/>
            <a:ext cx="36363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uconngradunion@gmail.com</a:t>
            </a:r>
            <a:endParaRPr sz="1800">
              <a:latin typeface="Montserrat Medium"/>
              <a:ea typeface="Montserrat Medium"/>
              <a:cs typeface="Montserrat Medium"/>
              <a:sym typeface="Montserrat Medium"/>
            </a:endParaRPr>
          </a:p>
        </p:txBody>
      </p:sp>
      <p:sp>
        <p:nvSpPr>
          <p:cNvPr id="450" name="Google Shape;450;g21ba86622d6_1_21"/>
          <p:cNvSpPr txBox="1"/>
          <p:nvPr/>
        </p:nvSpPr>
        <p:spPr>
          <a:xfrm>
            <a:off x="2617925" y="3105979"/>
            <a:ext cx="41322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GEU-UAW UConn Graduate Employee and Postdoc Union</a:t>
            </a:r>
            <a:endParaRPr sz="1800">
              <a:latin typeface="Montserrat Medium"/>
              <a:ea typeface="Montserrat Medium"/>
              <a:cs typeface="Montserrat Medium"/>
              <a:sym typeface="Montserrat Medium"/>
            </a:endParaRPr>
          </a:p>
        </p:txBody>
      </p:sp>
      <p:sp>
        <p:nvSpPr>
          <p:cNvPr id="451" name="Google Shape;451;g21ba86622d6_1_21"/>
          <p:cNvSpPr txBox="1"/>
          <p:nvPr/>
        </p:nvSpPr>
        <p:spPr>
          <a:xfrm>
            <a:off x="2584557" y="3981684"/>
            <a:ext cx="47880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@uconngeu</a:t>
            </a:r>
            <a:endParaRPr sz="1800">
              <a:latin typeface="Montserrat Medium"/>
              <a:ea typeface="Montserrat Medium"/>
              <a:cs typeface="Montserrat Medium"/>
              <a:sym typeface="Montserrat Medium"/>
            </a:endParaRPr>
          </a:p>
        </p:txBody>
      </p:sp>
      <p:sp>
        <p:nvSpPr>
          <p:cNvPr id="452" name="Google Shape;452;g21ba86622d6_1_21"/>
          <p:cNvSpPr txBox="1"/>
          <p:nvPr/>
        </p:nvSpPr>
        <p:spPr>
          <a:xfrm>
            <a:off x="2601603" y="4665316"/>
            <a:ext cx="47880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Montserrat Medium"/>
                <a:ea typeface="Montserrat Medium"/>
                <a:cs typeface="Montserrat Medium"/>
                <a:sym typeface="Montserrat Medium"/>
              </a:rPr>
              <a:t>@geuuaw</a:t>
            </a:r>
            <a:endParaRPr sz="180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68234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279233" y="926138"/>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p>
        </p:txBody>
      </p:sp>
      <p:graphicFrame>
        <p:nvGraphicFramePr>
          <p:cNvPr id="4" name="Content Placeholder 4">
            <a:extLst>
              <a:ext uri="{FF2B5EF4-FFF2-40B4-BE49-F238E27FC236}">
                <a16:creationId xmlns:a16="http://schemas.microsoft.com/office/drawing/2014/main" id="{C105C196-B0A3-4447-A385-C0954A31250A}"/>
              </a:ext>
            </a:extLst>
          </p:cNvPr>
          <p:cNvGraphicFramePr>
            <a:graphicFrameLocks noGrp="1"/>
          </p:cNvGraphicFramePr>
          <p:nvPr>
            <p:extLst>
              <p:ext uri="{D42A27DB-BD31-4B8C-83A1-F6EECF244321}">
                <p14:modId xmlns:p14="http://schemas.microsoft.com/office/powerpoint/2010/main" val="2588963709"/>
              </p:ext>
            </p:extLst>
          </p:nvPr>
        </p:nvGraphicFramePr>
        <p:xfrm>
          <a:off x="592123" y="1151824"/>
          <a:ext cx="11010207" cy="454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 name="Arrow: Left 105">
            <a:extLst>
              <a:ext uri="{FF2B5EF4-FFF2-40B4-BE49-F238E27FC236}">
                <a16:creationId xmlns:a16="http://schemas.microsoft.com/office/drawing/2014/main" id="{7DF55148-E126-8D29-8BCC-9E19EF048697}"/>
              </a:ext>
            </a:extLst>
          </p:cNvPr>
          <p:cNvSpPr/>
          <p:nvPr/>
        </p:nvSpPr>
        <p:spPr>
          <a:xfrm>
            <a:off x="9559636" y="1154545"/>
            <a:ext cx="1062181" cy="877454"/>
          </a:xfrm>
          <a:prstGeom prst="lef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C86E51F1-8D11-BF3D-4B58-BD7E020C63DF}"/>
              </a:ext>
            </a:extLst>
          </p:cNvPr>
          <p:cNvSpPr txBox="1"/>
          <p:nvPr/>
        </p:nvSpPr>
        <p:spPr>
          <a:xfrm>
            <a:off x="592664" y="-1"/>
            <a:ext cx="25476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a:solidFill>
                  <a:schemeClr val="accent1">
                    <a:lumMod val="49000"/>
                  </a:schemeClr>
                </a:solidFill>
                <a:latin typeface="Calibri"/>
                <a:ea typeface="Calibri"/>
                <a:cs typeface="Calibri"/>
              </a:rPr>
              <a:t>Agenda</a:t>
            </a:r>
          </a:p>
        </p:txBody>
      </p:sp>
    </p:spTree>
    <p:extLst>
      <p:ext uri="{BB962C8B-B14F-4D97-AF65-F5344CB8AC3E}">
        <p14:creationId xmlns:p14="http://schemas.microsoft.com/office/powerpoint/2010/main" val="405116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1bec22d952_0_0"/>
          <p:cNvSpPr txBox="1">
            <a:spLocks noGrp="1"/>
          </p:cNvSpPr>
          <p:nvPr>
            <p:ph type="sldNum" idx="12"/>
          </p:nvPr>
        </p:nvSpPr>
        <p:spPr>
          <a:xfrm>
            <a:off x="9996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80</a:t>
            </a:fld>
            <a:endParaRPr/>
          </a:p>
        </p:txBody>
      </p:sp>
      <p:sp>
        <p:nvSpPr>
          <p:cNvPr id="459" name="Google Shape;459;g21bec22d952_0_0"/>
          <p:cNvSpPr txBox="1"/>
          <p:nvPr/>
        </p:nvSpPr>
        <p:spPr>
          <a:xfrm>
            <a:off x="3018700" y="2168775"/>
            <a:ext cx="6110700" cy="18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a:solidFill>
                  <a:schemeClr val="dk1"/>
                </a:solidFill>
                <a:latin typeface="Montserrat"/>
                <a:ea typeface="Montserrat"/>
                <a:cs typeface="Montserrat"/>
                <a:sym typeface="Montserrat"/>
              </a:rPr>
              <a:t>End Slideshow</a:t>
            </a:r>
            <a:endParaRPr sz="60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86364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18"/>
          <p:cNvGrpSpPr/>
          <p:nvPr/>
        </p:nvGrpSpPr>
        <p:grpSpPr>
          <a:xfrm>
            <a:off x="1933577" y="-4763"/>
            <a:ext cx="3761187" cy="6862763"/>
            <a:chOff x="2928938" y="-4763"/>
            <a:chExt cx="5014912" cy="6862763"/>
          </a:xfrm>
        </p:grpSpPr>
        <p:sp>
          <p:nvSpPr>
            <p:cNvPr id="466" name="Google Shape;466;p18"/>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467" name="Google Shape;467;p18"/>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468" name="Google Shape;468;p18"/>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469" name="Google Shape;469;p18"/>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470" name="Google Shape;470;p18"/>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471" name="Google Shape;471;p18"/>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472" name="Google Shape;472;p18"/>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473" name="Google Shape;473;p18"/>
          <p:cNvSpPr/>
          <p:nvPr/>
        </p:nvSpPr>
        <p:spPr>
          <a:xfrm>
            <a:off x="1524000" y="3955595"/>
            <a:ext cx="1371718" cy="2902407"/>
          </a:xfrm>
          <a:custGeom>
            <a:avLst/>
            <a:gdLst/>
            <a:ahLst/>
            <a:cxnLst/>
            <a:rect l="l" t="t" r="r" b="b"/>
            <a:pathLst>
              <a:path w="1828958" h="2902407" extrusionOk="0">
                <a:moveTo>
                  <a:pt x="0" y="0"/>
                </a:moveTo>
                <a:lnTo>
                  <a:pt x="1828958" y="2902407"/>
                </a:lnTo>
                <a:lnTo>
                  <a:pt x="1709896" y="2902407"/>
                </a:lnTo>
                <a:lnTo>
                  <a:pt x="0" y="63474"/>
                </a:lnTo>
                <a:close/>
              </a:path>
            </a:pathLst>
          </a:custGeom>
          <a:solidFill>
            <a:srgbClr val="262626"/>
          </a:solidFill>
          <a:ln>
            <a:noFill/>
          </a:ln>
        </p:spPr>
      </p:sp>
      <p:sp>
        <p:nvSpPr>
          <p:cNvPr id="474" name="Google Shape;474;p18"/>
          <p:cNvSpPr/>
          <p:nvPr/>
        </p:nvSpPr>
        <p:spPr>
          <a:xfrm>
            <a:off x="1524000" y="3220099"/>
            <a:ext cx="2182534" cy="3637903"/>
          </a:xfrm>
          <a:custGeom>
            <a:avLst/>
            <a:gdLst/>
            <a:ahLst/>
            <a:cxnLst/>
            <a:rect l="l" t="t" r="r" b="b"/>
            <a:pathLst>
              <a:path w="2910045" h="3637903" extrusionOk="0">
                <a:moveTo>
                  <a:pt x="0" y="0"/>
                </a:moveTo>
                <a:lnTo>
                  <a:pt x="2910045" y="3637903"/>
                </a:lnTo>
                <a:lnTo>
                  <a:pt x="2786220" y="3637903"/>
                </a:lnTo>
                <a:lnTo>
                  <a:pt x="0" y="20366"/>
                </a:lnTo>
                <a:close/>
              </a:path>
            </a:pathLst>
          </a:custGeom>
          <a:solidFill>
            <a:srgbClr val="0B5982"/>
          </a:solidFill>
          <a:ln>
            <a:noFill/>
          </a:ln>
        </p:spPr>
      </p:sp>
      <p:sp>
        <p:nvSpPr>
          <p:cNvPr id="475" name="Google Shape;475;p18"/>
          <p:cNvSpPr/>
          <p:nvPr/>
        </p:nvSpPr>
        <p:spPr>
          <a:xfrm>
            <a:off x="1524001" y="2845510"/>
            <a:ext cx="3112413" cy="4012491"/>
          </a:xfrm>
          <a:custGeom>
            <a:avLst/>
            <a:gdLst/>
            <a:ahLst/>
            <a:cxnLst/>
            <a:rect l="l" t="t" r="r" b="b"/>
            <a:pathLst>
              <a:path w="4149883" h="4012491" extrusionOk="0">
                <a:moveTo>
                  <a:pt x="0" y="0"/>
                </a:moveTo>
                <a:lnTo>
                  <a:pt x="4149883" y="4012491"/>
                </a:lnTo>
                <a:lnTo>
                  <a:pt x="2910046" y="4012491"/>
                </a:lnTo>
                <a:lnTo>
                  <a:pt x="0" y="374587"/>
                </a:lnTo>
                <a:close/>
              </a:path>
            </a:pathLst>
          </a:custGeom>
          <a:solidFill>
            <a:srgbClr val="1186C3"/>
          </a:solidFill>
          <a:ln>
            <a:noFill/>
          </a:ln>
        </p:spPr>
      </p:sp>
      <p:sp>
        <p:nvSpPr>
          <p:cNvPr id="476" name="Google Shape;476;p18"/>
          <p:cNvSpPr/>
          <p:nvPr/>
        </p:nvSpPr>
        <p:spPr>
          <a:xfrm>
            <a:off x="1524001" y="3332410"/>
            <a:ext cx="2039659" cy="3525590"/>
          </a:xfrm>
          <a:custGeom>
            <a:avLst/>
            <a:gdLst/>
            <a:ahLst/>
            <a:cxnLst/>
            <a:rect l="l" t="t" r="r" b="b"/>
            <a:pathLst>
              <a:path w="2719546" h="3525590" extrusionOk="0">
                <a:moveTo>
                  <a:pt x="0" y="0"/>
                </a:moveTo>
                <a:lnTo>
                  <a:pt x="2719546" y="3525590"/>
                </a:lnTo>
                <a:lnTo>
                  <a:pt x="1828959" y="3525590"/>
                </a:lnTo>
                <a:lnTo>
                  <a:pt x="0" y="623183"/>
                </a:lnTo>
                <a:close/>
              </a:path>
            </a:pathLst>
          </a:custGeom>
          <a:solidFill>
            <a:srgbClr val="404040"/>
          </a:solidFill>
          <a:ln>
            <a:noFill/>
          </a:ln>
        </p:spPr>
      </p:sp>
      <p:sp>
        <p:nvSpPr>
          <p:cNvPr id="477" name="Google Shape;477;p18"/>
          <p:cNvSpPr txBox="1">
            <a:spLocks noGrp="1"/>
          </p:cNvSpPr>
          <p:nvPr>
            <p:ph type="title"/>
          </p:nvPr>
        </p:nvSpPr>
        <p:spPr>
          <a:xfrm>
            <a:off x="2090400" y="1058650"/>
            <a:ext cx="8011200" cy="3618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100000"/>
              <a:buFont typeface="Georgia"/>
              <a:buNone/>
            </a:pPr>
            <a:r>
              <a:rPr lang="en-US" sz="6300"/>
              <a:t>Our Rights as Workers are All Connected: </a:t>
            </a:r>
            <a:endParaRPr sz="6300"/>
          </a:p>
          <a:p>
            <a:pPr marL="0" lvl="0" indent="0" algn="ctr" rtl="0">
              <a:lnSpc>
                <a:spcPct val="100000"/>
              </a:lnSpc>
              <a:spcBef>
                <a:spcPts val="0"/>
              </a:spcBef>
              <a:spcAft>
                <a:spcPts val="0"/>
              </a:spcAft>
              <a:buClr>
                <a:schemeClr val="dk1"/>
              </a:buClr>
              <a:buSzPct val="100000"/>
              <a:buFont typeface="Georgia"/>
              <a:buNone/>
            </a:pPr>
            <a:r>
              <a:rPr lang="en-US" sz="6300"/>
              <a:t>Join Us as a Member of the GEU!</a:t>
            </a:r>
            <a:endParaRPr/>
          </a:p>
        </p:txBody>
      </p:sp>
      <p:pic>
        <p:nvPicPr>
          <p:cNvPr id="478" name="Google Shape;478;p18" descr="A close up of a sign&#10;&#10;Description automatically generated"/>
          <p:cNvPicPr preferRelativeResize="0"/>
          <p:nvPr/>
        </p:nvPicPr>
        <p:blipFill rotWithShape="1">
          <a:blip r:embed="rId3">
            <a:alphaModFix amt="20000"/>
          </a:blip>
          <a:srcRect/>
          <a:stretch/>
        </p:blipFill>
        <p:spPr>
          <a:xfrm>
            <a:off x="2920999" y="131175"/>
            <a:ext cx="6350000" cy="6350000"/>
          </a:xfrm>
          <a:prstGeom prst="rect">
            <a:avLst/>
          </a:prstGeom>
          <a:noFill/>
          <a:ln>
            <a:noFill/>
          </a:ln>
        </p:spPr>
      </p:pic>
      <p:sp>
        <p:nvSpPr>
          <p:cNvPr id="479" name="Google Shape;479;p18"/>
          <p:cNvSpPr txBox="1">
            <a:spLocks noGrp="1"/>
          </p:cNvSpPr>
          <p:nvPr>
            <p:ph type="sldNum" idx="12"/>
          </p:nvPr>
        </p:nvSpPr>
        <p:spPr>
          <a:xfrm>
            <a:off x="9271010" y="6116075"/>
            <a:ext cx="939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81</a:t>
            </a:fld>
            <a:endParaRPr sz="3600" b="1"/>
          </a:p>
        </p:txBody>
      </p:sp>
    </p:spTree>
    <p:extLst>
      <p:ext uri="{BB962C8B-B14F-4D97-AF65-F5344CB8AC3E}">
        <p14:creationId xmlns:p14="http://schemas.microsoft.com/office/powerpoint/2010/main" val="2250333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e7e719c091_0_10"/>
          <p:cNvSpPr txBox="1">
            <a:spLocks noGrp="1"/>
          </p:cNvSpPr>
          <p:nvPr>
            <p:ph type="title"/>
          </p:nvPr>
        </p:nvSpPr>
        <p:spPr>
          <a:xfrm>
            <a:off x="2506133" y="-304799"/>
            <a:ext cx="7704600" cy="198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Montserrat Medium"/>
                <a:ea typeface="Montserrat Medium"/>
                <a:cs typeface="Montserrat Medium"/>
                <a:sym typeface="Montserrat Medium"/>
              </a:rPr>
              <a:t>What is Collective Bargaining?</a:t>
            </a:r>
            <a:endParaRPr>
              <a:latin typeface="Montserrat Medium"/>
              <a:ea typeface="Montserrat Medium"/>
              <a:cs typeface="Montserrat Medium"/>
              <a:sym typeface="Montserrat Medium"/>
            </a:endParaRPr>
          </a:p>
        </p:txBody>
      </p:sp>
      <p:sp>
        <p:nvSpPr>
          <p:cNvPr id="486" name="Google Shape;486;g2e7e719c091_0_10"/>
          <p:cNvSpPr txBox="1">
            <a:spLocks noGrp="1"/>
          </p:cNvSpPr>
          <p:nvPr>
            <p:ph type="body" idx="1"/>
          </p:nvPr>
        </p:nvSpPr>
        <p:spPr>
          <a:xfrm>
            <a:off x="2539725" y="231925"/>
            <a:ext cx="8128200" cy="33327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r>
              <a:rPr lang="en-US">
                <a:latin typeface="Montserrat Medium"/>
                <a:ea typeface="Montserrat Medium"/>
                <a:cs typeface="Montserrat Medium"/>
                <a:sym typeface="Montserrat Medium"/>
              </a:rPr>
              <a:t>Collective bargaining is the process of a group of people working together through a union to use their combined power to negotiate a labor contract that determines various terms of employment.</a:t>
            </a:r>
            <a:endParaRPr>
              <a:latin typeface="Montserrat Medium"/>
              <a:ea typeface="Montserrat Medium"/>
              <a:cs typeface="Montserrat Medium"/>
              <a:sym typeface="Montserrat Medium"/>
            </a:endParaRPr>
          </a:p>
        </p:txBody>
      </p:sp>
      <p:sp>
        <p:nvSpPr>
          <p:cNvPr id="487" name="Google Shape;487;g2e7e719c091_0_10"/>
          <p:cNvSpPr txBox="1">
            <a:spLocks noGrp="1"/>
          </p:cNvSpPr>
          <p:nvPr>
            <p:ph type="sldNum" idx="12"/>
          </p:nvPr>
        </p:nvSpPr>
        <p:spPr>
          <a:xfrm>
            <a:off x="9386032" y="6108175"/>
            <a:ext cx="824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82</a:t>
            </a:fld>
            <a:endParaRPr>
              <a:solidFill>
                <a:schemeClr val="lt1"/>
              </a:solidFill>
            </a:endParaRPr>
          </a:p>
        </p:txBody>
      </p:sp>
      <p:sp>
        <p:nvSpPr>
          <p:cNvPr id="488" name="Google Shape;488;g2e7e719c091_0_10"/>
          <p:cNvSpPr/>
          <p:nvPr/>
        </p:nvSpPr>
        <p:spPr>
          <a:xfrm>
            <a:off x="2506125" y="2919025"/>
            <a:ext cx="31512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PREPARE:</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Summer/Fall 2025</a:t>
            </a:r>
            <a:endParaRPr sz="2400">
              <a:latin typeface="Georgia"/>
              <a:ea typeface="Georgia"/>
              <a:cs typeface="Georgia"/>
              <a:sym typeface="Georgia"/>
            </a:endParaRPr>
          </a:p>
        </p:txBody>
      </p:sp>
      <p:sp>
        <p:nvSpPr>
          <p:cNvPr id="489" name="Google Shape;489;g2e7e719c091_0_10"/>
          <p:cNvSpPr/>
          <p:nvPr/>
        </p:nvSpPr>
        <p:spPr>
          <a:xfrm>
            <a:off x="2816100" y="4825863"/>
            <a:ext cx="34587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NEGOTIATION:</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Spring 2026</a:t>
            </a:r>
            <a:endParaRPr sz="2400">
              <a:latin typeface="Georgia"/>
              <a:ea typeface="Georgia"/>
              <a:cs typeface="Georgia"/>
              <a:sym typeface="Georgia"/>
            </a:endParaRPr>
          </a:p>
        </p:txBody>
      </p:sp>
      <p:sp>
        <p:nvSpPr>
          <p:cNvPr id="490" name="Google Shape;490;g2e7e719c091_0_10"/>
          <p:cNvSpPr/>
          <p:nvPr/>
        </p:nvSpPr>
        <p:spPr>
          <a:xfrm>
            <a:off x="6781800" y="2919025"/>
            <a:ext cx="27276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INITIATION: </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Fall 2025</a:t>
            </a:r>
            <a:endParaRPr sz="2400">
              <a:latin typeface="Georgia"/>
              <a:ea typeface="Georgia"/>
              <a:cs typeface="Georgia"/>
              <a:sym typeface="Georgia"/>
            </a:endParaRPr>
          </a:p>
        </p:txBody>
      </p:sp>
      <p:sp>
        <p:nvSpPr>
          <p:cNvPr id="491" name="Google Shape;491;g2e7e719c091_0_10"/>
          <p:cNvSpPr/>
          <p:nvPr/>
        </p:nvSpPr>
        <p:spPr>
          <a:xfrm>
            <a:off x="7067150" y="4825875"/>
            <a:ext cx="3458700" cy="1255200"/>
          </a:xfrm>
          <a:prstGeom prst="roundRect">
            <a:avLst>
              <a:gd name="adj" fmla="val 16667"/>
            </a:avLst>
          </a:prstGeom>
          <a:solidFill>
            <a:srgbClr val="90C2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Georgia"/>
                <a:ea typeface="Georgia"/>
                <a:cs typeface="Georgia"/>
                <a:sym typeface="Georgia"/>
              </a:rPr>
              <a:t>TENTATIVE AGREEMENT:</a:t>
            </a:r>
            <a:endParaRPr sz="3000">
              <a:latin typeface="Georgia"/>
              <a:ea typeface="Georgia"/>
              <a:cs typeface="Georgia"/>
              <a:sym typeface="Georgia"/>
            </a:endParaRPr>
          </a:p>
          <a:p>
            <a:pPr marL="0" lvl="0" indent="0" algn="ctr" rtl="0">
              <a:spcBef>
                <a:spcPts val="0"/>
              </a:spcBef>
              <a:spcAft>
                <a:spcPts val="0"/>
              </a:spcAft>
              <a:buNone/>
            </a:pPr>
            <a:r>
              <a:rPr lang="en-US" sz="2400">
                <a:latin typeface="Georgia"/>
                <a:ea typeface="Georgia"/>
                <a:cs typeface="Georgia"/>
                <a:sym typeface="Georgia"/>
              </a:rPr>
              <a:t>Spring/ Summer 2026</a:t>
            </a:r>
            <a:endParaRPr sz="2400">
              <a:latin typeface="Georgia"/>
              <a:ea typeface="Georgia"/>
              <a:cs typeface="Georgia"/>
              <a:sym typeface="Georgia"/>
            </a:endParaRPr>
          </a:p>
        </p:txBody>
      </p:sp>
      <p:sp>
        <p:nvSpPr>
          <p:cNvPr id="492" name="Google Shape;492;g2e7e719c091_0_10"/>
          <p:cNvSpPr/>
          <p:nvPr/>
        </p:nvSpPr>
        <p:spPr>
          <a:xfrm>
            <a:off x="5741063" y="3268975"/>
            <a:ext cx="957000" cy="555300"/>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493" name="Google Shape;493;g2e7e719c091_0_10"/>
          <p:cNvSpPr/>
          <p:nvPr/>
        </p:nvSpPr>
        <p:spPr>
          <a:xfrm>
            <a:off x="6350996" y="5175825"/>
            <a:ext cx="619500" cy="555300"/>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494" name="Google Shape;494;g2e7e719c091_0_10"/>
          <p:cNvSpPr/>
          <p:nvPr/>
        </p:nvSpPr>
        <p:spPr>
          <a:xfrm rot="8347091">
            <a:off x="5807504" y="4092574"/>
            <a:ext cx="957065" cy="555326"/>
          </a:xfrm>
          <a:prstGeom prst="rightArrow">
            <a:avLst>
              <a:gd name="adj1" fmla="val 50000"/>
              <a:gd name="adj2" fmla="val 50000"/>
            </a:avLst>
          </a:prstGeom>
          <a:solidFill>
            <a:srgbClr val="3F3F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Tree>
    <p:extLst>
      <p:ext uri="{BB962C8B-B14F-4D97-AF65-F5344CB8AC3E}">
        <p14:creationId xmlns:p14="http://schemas.microsoft.com/office/powerpoint/2010/main" val="1294326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f2ddf7cf93_0_40"/>
          <p:cNvSpPr txBox="1">
            <a:spLocks noGrp="1"/>
          </p:cNvSpPr>
          <p:nvPr>
            <p:ph type="title"/>
          </p:nvPr>
        </p:nvSpPr>
        <p:spPr>
          <a:xfrm>
            <a:off x="2506133" y="457201"/>
            <a:ext cx="7704600" cy="198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501" name="Google Shape;501;g2f2ddf7cf93_0_40"/>
          <p:cNvSpPr txBox="1">
            <a:spLocks noGrp="1"/>
          </p:cNvSpPr>
          <p:nvPr>
            <p:ph type="body" idx="1"/>
          </p:nvPr>
        </p:nvSpPr>
        <p:spPr>
          <a:xfrm>
            <a:off x="2506133" y="2667000"/>
            <a:ext cx="7704600" cy="3332700"/>
          </a:xfrm>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endParaRPr/>
          </a:p>
        </p:txBody>
      </p:sp>
      <p:sp>
        <p:nvSpPr>
          <p:cNvPr id="502" name="Google Shape;502;g2f2ddf7cf93_0_40"/>
          <p:cNvSpPr txBox="1">
            <a:spLocks noGrp="1"/>
          </p:cNvSpPr>
          <p:nvPr>
            <p:ph type="sldNum" idx="12"/>
          </p:nvPr>
        </p:nvSpPr>
        <p:spPr>
          <a:xfrm>
            <a:off x="9782967" y="6108173"/>
            <a:ext cx="427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pPr marL="0" lvl="0" indent="0" algn="r" rtl="0">
                <a:spcBef>
                  <a:spcPts val="0"/>
                </a:spcBef>
                <a:spcAft>
                  <a:spcPts val="0"/>
                </a:spcAft>
                <a:buClr>
                  <a:srgbClr val="000000"/>
                </a:buClr>
                <a:buSzPts val="1000"/>
                <a:buFont typeface="Arial"/>
                <a:buNone/>
              </a:pPr>
              <a:t>83</a:t>
            </a:fld>
            <a:endParaRPr/>
          </a:p>
        </p:txBody>
      </p:sp>
      <p:pic>
        <p:nvPicPr>
          <p:cNvPr id="503" name="Google Shape;503;g2f2ddf7cf93_0_40"/>
          <p:cNvPicPr preferRelativeResize="0"/>
          <p:nvPr/>
        </p:nvPicPr>
        <p:blipFill>
          <a:blip r:embed="rId3">
            <a:alphaModFix/>
          </a:blip>
          <a:stretch>
            <a:fillRect/>
          </a:stretch>
        </p:blipFill>
        <p:spPr>
          <a:xfrm>
            <a:off x="1524000" y="523754"/>
            <a:ext cx="9143998" cy="5810490"/>
          </a:xfrm>
          <a:prstGeom prst="rect">
            <a:avLst/>
          </a:prstGeom>
          <a:noFill/>
          <a:ln>
            <a:noFill/>
          </a:ln>
        </p:spPr>
      </p:pic>
    </p:spTree>
    <p:extLst>
      <p:ext uri="{BB962C8B-B14F-4D97-AF65-F5344CB8AC3E}">
        <p14:creationId xmlns:p14="http://schemas.microsoft.com/office/powerpoint/2010/main" val="3833194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
          <p:cNvPicPr preferRelativeResize="0"/>
          <p:nvPr/>
        </p:nvPicPr>
        <p:blipFill rotWithShape="1">
          <a:blip r:embed="rId3">
            <a:alphaModFix/>
          </a:blip>
          <a:srcRect r="26013"/>
          <a:stretch/>
        </p:blipFill>
        <p:spPr>
          <a:xfrm>
            <a:off x="1524001" y="0"/>
            <a:ext cx="9143999" cy="6858000"/>
          </a:xfrm>
          <a:prstGeom prst="rect">
            <a:avLst/>
          </a:prstGeom>
          <a:noFill/>
          <a:ln>
            <a:noFill/>
          </a:ln>
        </p:spPr>
      </p:pic>
      <p:sp>
        <p:nvSpPr>
          <p:cNvPr id="79" name="Google Shape;79;p1"/>
          <p:cNvSpPr/>
          <p:nvPr/>
        </p:nvSpPr>
        <p:spPr>
          <a:xfrm>
            <a:off x="1523925" y="4350025"/>
            <a:ext cx="9144000" cy="2508000"/>
          </a:xfrm>
          <a:prstGeom prst="rect">
            <a:avLst/>
          </a:prstGeom>
          <a:solidFill>
            <a:srgbClr val="000000">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0" name="Google Shape;80;p1"/>
          <p:cNvSpPr txBox="1">
            <a:spLocks noGrp="1"/>
          </p:cNvSpPr>
          <p:nvPr>
            <p:ph type="subTitle" idx="1"/>
          </p:nvPr>
        </p:nvSpPr>
        <p:spPr>
          <a:xfrm>
            <a:off x="1791400" y="4631700"/>
            <a:ext cx="5171100" cy="2226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FFD966"/>
                </a:solidFill>
                <a:latin typeface="Montserrat"/>
                <a:ea typeface="Montserrat"/>
                <a:cs typeface="Montserrat"/>
                <a:sym typeface="Montserrat"/>
              </a:rPr>
              <a:t>Graduate Employee and Postdoc Union</a:t>
            </a:r>
            <a:endParaRPr b="1">
              <a:solidFill>
                <a:srgbClr val="FFD966"/>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sz="1800">
                <a:solidFill>
                  <a:schemeClr val="lt1"/>
                </a:solidFill>
                <a:latin typeface="Montserrat SemiBold"/>
                <a:ea typeface="Montserrat SemiBold"/>
                <a:cs typeface="Montserrat SemiBold"/>
                <a:sym typeface="Montserrat SemiBold"/>
              </a:rPr>
              <a:t>GEU-UAW Local 6950</a:t>
            </a:r>
            <a:endParaRPr sz="180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1100"/>
              <a:buNone/>
            </a:pPr>
            <a:endParaRPr sz="180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3219"/>
              <a:buNone/>
            </a:pPr>
            <a:r>
              <a:rPr lang="en-US" sz="1820">
                <a:solidFill>
                  <a:schemeClr val="lt1"/>
                </a:solidFill>
                <a:latin typeface="Montserrat SemiBold"/>
                <a:ea typeface="Montserrat SemiBold"/>
                <a:cs typeface="Montserrat SemiBold"/>
                <a:sym typeface="Montserrat SemiBold"/>
              </a:rPr>
              <a:t>Improving the Graduate Worker and Postdoc Experience at UConn</a:t>
            </a:r>
            <a:endParaRPr sz="1500">
              <a:solidFill>
                <a:schemeClr val="lt1"/>
              </a:solidFill>
              <a:latin typeface="Montserrat SemiBold"/>
              <a:ea typeface="Montserrat SemiBold"/>
              <a:cs typeface="Montserrat SemiBold"/>
              <a:sym typeface="Montserrat SemiBold"/>
            </a:endParaRPr>
          </a:p>
        </p:txBody>
      </p:sp>
      <p:sp>
        <p:nvSpPr>
          <p:cNvPr id="81" name="Google Shape;81;p1"/>
          <p:cNvSpPr txBox="1">
            <a:spLocks noGrp="1"/>
          </p:cNvSpPr>
          <p:nvPr>
            <p:ph type="sldNum" idx="12"/>
          </p:nvPr>
        </p:nvSpPr>
        <p:spPr>
          <a:xfrm>
            <a:off x="9935470" y="6185411"/>
            <a:ext cx="4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2"/>
                </a:solidFill>
                <a:latin typeface="Arial"/>
                <a:ea typeface="Arial"/>
                <a:cs typeface="Arial"/>
                <a:sym typeface="Arial"/>
              </a:rPr>
              <a:pPr marL="0" lvl="0" indent="0" algn="r" rtl="0">
                <a:spcBef>
                  <a:spcPts val="0"/>
                </a:spcBef>
                <a:spcAft>
                  <a:spcPts val="0"/>
                </a:spcAft>
                <a:buNone/>
              </a:pPr>
              <a:t>84</a:t>
            </a:fld>
            <a:endParaRPr>
              <a:solidFill>
                <a:schemeClr val="dk2"/>
              </a:solidFill>
              <a:latin typeface="Arial"/>
              <a:ea typeface="Arial"/>
              <a:cs typeface="Arial"/>
              <a:sym typeface="Arial"/>
            </a:endParaRPr>
          </a:p>
        </p:txBody>
      </p:sp>
      <p:pic>
        <p:nvPicPr>
          <p:cNvPr id="82" name="Google Shape;82;p1"/>
          <p:cNvPicPr preferRelativeResize="0"/>
          <p:nvPr/>
        </p:nvPicPr>
        <p:blipFill>
          <a:blip r:embed="rId4">
            <a:alphaModFix/>
          </a:blip>
          <a:stretch>
            <a:fillRect/>
          </a:stretch>
        </p:blipFill>
        <p:spPr>
          <a:xfrm>
            <a:off x="1524000" y="83823"/>
            <a:ext cx="3066374" cy="862400"/>
          </a:xfrm>
          <a:prstGeom prst="rect">
            <a:avLst/>
          </a:prstGeom>
          <a:noFill/>
          <a:ln>
            <a:noFill/>
          </a:ln>
        </p:spPr>
      </p:pic>
      <p:sp>
        <p:nvSpPr>
          <p:cNvPr id="83" name="Google Shape;83;p1"/>
          <p:cNvSpPr txBox="1"/>
          <p:nvPr/>
        </p:nvSpPr>
        <p:spPr>
          <a:xfrm>
            <a:off x="7209550" y="5952300"/>
            <a:ext cx="3370200" cy="68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20">
                <a:solidFill>
                  <a:schemeClr val="lt1"/>
                </a:solidFill>
                <a:uFill>
                  <a:noFill/>
                </a:u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uconngradunion.org</a:t>
            </a:r>
            <a:endParaRPr sz="162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US" sz="1620">
                <a:solidFill>
                  <a:schemeClr val="lt1"/>
                </a:solidFill>
                <a:latin typeface="Montserrat SemiBold"/>
                <a:ea typeface="Montserrat SemiBold"/>
                <a:cs typeface="Montserrat SemiBold"/>
                <a:sym typeface="Montserrat SemiBold"/>
              </a:rPr>
              <a:t>uconngradunion@gmail.com</a:t>
            </a:r>
            <a:endParaRPr sz="1200">
              <a:solidFill>
                <a:schemeClr val="lt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580016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rotWithShape="1">
          <a:blip r:embed="rId3">
            <a:alphaModFix amt="63000"/>
          </a:blip>
          <a:srcRect l="4913" r="3419"/>
          <a:stretch/>
        </p:blipFill>
        <p:spPr>
          <a:xfrm>
            <a:off x="1524000" y="0"/>
            <a:ext cx="9144000" cy="6858000"/>
          </a:xfrm>
          <a:prstGeom prst="rect">
            <a:avLst/>
          </a:prstGeom>
          <a:noFill/>
          <a:ln>
            <a:noFill/>
          </a:ln>
        </p:spPr>
      </p:pic>
      <p:sp>
        <p:nvSpPr>
          <p:cNvPr id="90" name="Google Shape;90;p2"/>
          <p:cNvSpPr/>
          <p:nvPr/>
        </p:nvSpPr>
        <p:spPr>
          <a:xfrm>
            <a:off x="1523925" y="25"/>
            <a:ext cx="6063300" cy="6858000"/>
          </a:xfrm>
          <a:prstGeom prst="rect">
            <a:avLst/>
          </a:prstGeom>
          <a:solidFill>
            <a:srgbClr val="000000">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2"/>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chemeClr val="dk1"/>
                </a:solidFill>
              </a:rPr>
              <a:pPr marL="0" lvl="0" indent="0" algn="r" rtl="0">
                <a:lnSpc>
                  <a:spcPct val="100000"/>
                </a:lnSpc>
                <a:spcBef>
                  <a:spcPts val="0"/>
                </a:spcBef>
                <a:spcAft>
                  <a:spcPts val="0"/>
                </a:spcAft>
                <a:buClr>
                  <a:srgbClr val="000000"/>
                </a:buClr>
                <a:buSzPts val="1000"/>
                <a:buFont typeface="Arial"/>
                <a:buNone/>
              </a:pPr>
              <a:t>85</a:t>
            </a:fld>
            <a:endParaRPr sz="3600">
              <a:solidFill>
                <a:schemeClr val="dk1"/>
              </a:solidFill>
            </a:endParaRPr>
          </a:p>
        </p:txBody>
      </p:sp>
      <p:sp>
        <p:nvSpPr>
          <p:cNvPr id="92" name="Google Shape;92;p2"/>
          <p:cNvSpPr/>
          <p:nvPr/>
        </p:nvSpPr>
        <p:spPr>
          <a:xfrm>
            <a:off x="2016625" y="1373175"/>
            <a:ext cx="5349900" cy="4264200"/>
          </a:xfrm>
          <a:prstGeom prst="roundRect">
            <a:avLst>
              <a:gd name="adj" fmla="val 0"/>
            </a:avLst>
          </a:prstGeom>
          <a:noFill/>
          <a:ln>
            <a:noFill/>
          </a:ln>
        </p:spPr>
        <p:txBody>
          <a:bodyPr spcFirstLastPara="1" wrap="square" lIns="91425" tIns="0" rIns="0" bIns="0" anchor="t" anchorCtr="0">
            <a:noAutofit/>
          </a:bodyPr>
          <a:lstStyle/>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What is a Labor Union?</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Why We Started the GEU</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Highlights of Improvements</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Importance of Membership</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Strengthening Our Voice beyond UConn</a:t>
            </a:r>
            <a:endParaRPr sz="2000">
              <a:solidFill>
                <a:schemeClr val="lt1"/>
              </a:solidFill>
              <a:latin typeface="Montserrat SemiBold"/>
              <a:ea typeface="Montserrat SemiBold"/>
              <a:cs typeface="Montserrat SemiBold"/>
              <a:sym typeface="Montserrat SemiBold"/>
            </a:endParaRPr>
          </a:p>
          <a:p>
            <a:pPr marL="64008" lvl="0" indent="-259587" algn="l" rtl="0">
              <a:spcBef>
                <a:spcPts val="0"/>
              </a:spcBef>
              <a:spcAft>
                <a:spcPts val="0"/>
              </a:spcAft>
              <a:buClr>
                <a:schemeClr val="lt1"/>
              </a:buClr>
              <a:buSzPts val="3080"/>
              <a:buFont typeface="Montserrat SemiBold"/>
              <a:buChar char="•"/>
            </a:pPr>
            <a:r>
              <a:rPr lang="en-US" sz="2000">
                <a:solidFill>
                  <a:schemeClr val="lt1"/>
                </a:solidFill>
                <a:latin typeface="Montserrat SemiBold"/>
                <a:ea typeface="Montserrat SemiBold"/>
                <a:cs typeface="Montserrat SemiBold"/>
                <a:sym typeface="Montserrat SemiBold"/>
              </a:rPr>
              <a:t>Q&amp;A</a:t>
            </a:r>
            <a:endParaRPr sz="1500">
              <a:solidFill>
                <a:schemeClr val="lt1"/>
              </a:solidFill>
              <a:latin typeface="Montserrat SemiBold"/>
              <a:ea typeface="Montserrat SemiBold"/>
              <a:cs typeface="Montserrat SemiBold"/>
              <a:sym typeface="Montserrat SemiBold"/>
            </a:endParaRPr>
          </a:p>
        </p:txBody>
      </p:sp>
      <p:sp>
        <p:nvSpPr>
          <p:cNvPr id="93" name="Google Shape;93;p2"/>
          <p:cNvSpPr/>
          <p:nvPr/>
        </p:nvSpPr>
        <p:spPr>
          <a:xfrm>
            <a:off x="1894150" y="410125"/>
            <a:ext cx="2472000" cy="901800"/>
          </a:xfrm>
          <a:prstGeom prst="roundRect">
            <a:avLst>
              <a:gd name="adj"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a:solidFill>
                  <a:srgbClr val="FFD966"/>
                </a:solidFill>
                <a:latin typeface="Montserrat SemiBold"/>
                <a:ea typeface="Montserrat SemiBold"/>
                <a:cs typeface="Montserrat SemiBold"/>
                <a:sym typeface="Montserrat SemiBold"/>
              </a:rPr>
              <a:t>Overview</a:t>
            </a:r>
            <a:endParaRPr sz="2800">
              <a:solidFill>
                <a:srgbClr val="FFD966"/>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0948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3"/>
          <p:cNvGrpSpPr/>
          <p:nvPr/>
        </p:nvGrpSpPr>
        <p:grpSpPr>
          <a:xfrm>
            <a:off x="1933577" y="-4763"/>
            <a:ext cx="3761187" cy="6862763"/>
            <a:chOff x="2928938" y="-4763"/>
            <a:chExt cx="5014912" cy="6862763"/>
          </a:xfrm>
        </p:grpSpPr>
        <p:sp>
          <p:nvSpPr>
            <p:cNvPr id="100" name="Google Shape;100;p3"/>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101" name="Google Shape;101;p3"/>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FEFEFE"/>
            </a:solidFill>
            <a:ln>
              <a:noFill/>
            </a:ln>
          </p:spPr>
        </p:sp>
        <p:sp>
          <p:nvSpPr>
            <p:cNvPr id="102" name="Google Shape;102;p3"/>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FEFEFE"/>
            </a:solidFill>
            <a:ln>
              <a:noFill/>
            </a:ln>
          </p:spPr>
        </p:sp>
        <p:sp>
          <p:nvSpPr>
            <p:cNvPr id="103" name="Google Shape;103;p3"/>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104" name="Google Shape;104;p3"/>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105" name="Google Shape;105;p3"/>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FEFEFE"/>
            </a:solidFill>
            <a:ln>
              <a:noFill/>
            </a:ln>
          </p:spPr>
        </p:sp>
      </p:grpSp>
      <p:sp>
        <p:nvSpPr>
          <p:cNvPr id="106" name="Google Shape;106;p3"/>
          <p:cNvSpPr/>
          <p:nvPr/>
        </p:nvSpPr>
        <p:spPr>
          <a:xfrm>
            <a:off x="1524000" y="0"/>
            <a:ext cx="9144000" cy="6858000"/>
          </a:xfrm>
          <a:prstGeom prst="rect">
            <a:avLst/>
          </a:prstGeom>
          <a:solidFill>
            <a:srgbClr val="F2FF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grpSp>
        <p:nvGrpSpPr>
          <p:cNvPr id="107" name="Google Shape;107;p3"/>
          <p:cNvGrpSpPr/>
          <p:nvPr/>
        </p:nvGrpSpPr>
        <p:grpSpPr>
          <a:xfrm flipH="1">
            <a:off x="6418655" y="2"/>
            <a:ext cx="3761187" cy="6857999"/>
            <a:chOff x="2928938" y="-4763"/>
            <a:chExt cx="5014912" cy="6862763"/>
          </a:xfrm>
        </p:grpSpPr>
        <p:sp>
          <p:nvSpPr>
            <p:cNvPr id="108" name="Google Shape;108;p3"/>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rgbClr val="FFE599"/>
            </a:solidFill>
            <a:ln>
              <a:noFill/>
            </a:ln>
          </p:spPr>
        </p:sp>
        <p:sp>
          <p:nvSpPr>
            <p:cNvPr id="109" name="Google Shape;109;p3"/>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CCCCCC"/>
            </a:solidFill>
            <a:ln>
              <a:noFill/>
            </a:ln>
          </p:spPr>
        </p:sp>
        <p:sp>
          <p:nvSpPr>
            <p:cNvPr id="110" name="Google Shape;110;p3"/>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3F3F3F"/>
            </a:solidFill>
            <a:ln>
              <a:noFill/>
            </a:ln>
          </p:spPr>
        </p:sp>
        <p:sp>
          <p:nvSpPr>
            <p:cNvPr id="111" name="Google Shape;111;p3"/>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BF9000"/>
            </a:solidFill>
            <a:ln>
              <a:noFill/>
            </a:ln>
          </p:spPr>
        </p:sp>
        <p:sp>
          <p:nvSpPr>
            <p:cNvPr id="112" name="Google Shape;112;p3"/>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F1C232"/>
            </a:solidFill>
            <a:ln>
              <a:noFill/>
            </a:ln>
          </p:spPr>
        </p:sp>
        <p:sp>
          <p:nvSpPr>
            <p:cNvPr id="113" name="Google Shape;113;p3"/>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595959"/>
            </a:solidFill>
            <a:ln>
              <a:noFill/>
            </a:ln>
          </p:spPr>
        </p:sp>
      </p:grpSp>
      <p:sp>
        <p:nvSpPr>
          <p:cNvPr id="114" name="Google Shape;114;p3"/>
          <p:cNvSpPr txBox="1">
            <a:spLocks noGrp="1"/>
          </p:cNvSpPr>
          <p:nvPr>
            <p:ph type="title"/>
          </p:nvPr>
        </p:nvSpPr>
        <p:spPr>
          <a:xfrm>
            <a:off x="1933575" y="1332650"/>
            <a:ext cx="6315600" cy="3285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Georgia"/>
              <a:buNone/>
            </a:pPr>
            <a:r>
              <a:rPr lang="en-US" sz="5400">
                <a:solidFill>
                  <a:schemeClr val="dk1"/>
                </a:solidFill>
                <a:latin typeface="Montserrat SemiBold"/>
                <a:ea typeface="Montserrat SemiBold"/>
                <a:cs typeface="Montserrat SemiBold"/>
                <a:sym typeface="Montserrat SemiBold"/>
              </a:rPr>
              <a:t>What is a labor union and what does a labor union do?</a:t>
            </a:r>
            <a:endParaRPr>
              <a:solidFill>
                <a:schemeClr val="dk1"/>
              </a:solidFill>
              <a:latin typeface="Montserrat SemiBold"/>
              <a:ea typeface="Montserrat SemiBold"/>
              <a:cs typeface="Montserrat SemiBold"/>
              <a:sym typeface="Montserrat SemiBold"/>
            </a:endParaRPr>
          </a:p>
        </p:txBody>
      </p:sp>
      <p:sp>
        <p:nvSpPr>
          <p:cNvPr id="115" name="Google Shape;115;p3"/>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86</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435226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p:nvPr/>
        </p:nvSpPr>
        <p:spPr>
          <a:xfrm>
            <a:off x="1524000" y="0"/>
            <a:ext cx="9144000" cy="6858000"/>
          </a:xfrm>
          <a:prstGeom prst="rect">
            <a:avLst/>
          </a:prstGeom>
          <a:solidFill>
            <a:srgbClr val="E7F1F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122" name="Google Shape;122;p4"/>
          <p:cNvSpPr txBox="1">
            <a:spLocks noGrp="1"/>
          </p:cNvSpPr>
          <p:nvPr>
            <p:ph type="title"/>
          </p:nvPr>
        </p:nvSpPr>
        <p:spPr>
          <a:xfrm>
            <a:off x="1683200" y="0"/>
            <a:ext cx="4764900" cy="1312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Addressing Systemic Challenges</a:t>
            </a:r>
            <a:endParaRPr>
              <a:latin typeface="Montserrat Medium"/>
              <a:ea typeface="Montserrat Medium"/>
              <a:cs typeface="Montserrat Medium"/>
              <a:sym typeface="Montserrat Medium"/>
            </a:endParaRPr>
          </a:p>
        </p:txBody>
      </p:sp>
      <p:grpSp>
        <p:nvGrpSpPr>
          <p:cNvPr id="123" name="Google Shape;123;p4"/>
          <p:cNvGrpSpPr/>
          <p:nvPr/>
        </p:nvGrpSpPr>
        <p:grpSpPr>
          <a:xfrm>
            <a:off x="3926924" y="828350"/>
            <a:ext cx="6029742" cy="6029742"/>
            <a:chOff x="702784" y="50802"/>
            <a:chExt cx="6197700" cy="6197700"/>
          </a:xfrm>
        </p:grpSpPr>
        <p:sp>
          <p:nvSpPr>
            <p:cNvPr id="124" name="Google Shape;124;p4"/>
            <p:cNvSpPr/>
            <p:nvPr/>
          </p:nvSpPr>
          <p:spPr>
            <a:xfrm>
              <a:off x="702784" y="50802"/>
              <a:ext cx="6197700" cy="6197700"/>
            </a:xfrm>
            <a:prstGeom prst="ellipse">
              <a:avLst/>
            </a:prstGeom>
            <a:solidFill>
              <a:srgbClr val="289BD5"/>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5" name="Google Shape;125;p4"/>
            <p:cNvSpPr txBox="1"/>
            <p:nvPr/>
          </p:nvSpPr>
          <p:spPr>
            <a:xfrm>
              <a:off x="2639483" y="231557"/>
              <a:ext cx="2324100" cy="6198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700" b="1" i="0" u="none" strike="noStrike" cap="none">
                  <a:solidFill>
                    <a:schemeClr val="dk1"/>
                  </a:solidFill>
                  <a:latin typeface="Montserrat"/>
                  <a:ea typeface="Montserrat"/>
                  <a:cs typeface="Montserrat"/>
                  <a:sym typeface="Montserrat"/>
                </a:rPr>
                <a:t>Larger Social Attitudes/Norms</a:t>
              </a:r>
              <a:endParaRPr sz="1300" b="1" i="0" u="none" strike="noStrike" cap="none">
                <a:solidFill>
                  <a:schemeClr val="dk1"/>
                </a:solidFill>
                <a:latin typeface="Montserrat"/>
                <a:ea typeface="Montserrat"/>
                <a:cs typeface="Montserrat"/>
                <a:sym typeface="Montserrat"/>
              </a:endParaRPr>
            </a:p>
          </p:txBody>
        </p:sp>
        <p:sp>
          <p:nvSpPr>
            <p:cNvPr id="126" name="Google Shape;126;p4"/>
            <p:cNvSpPr/>
            <p:nvPr/>
          </p:nvSpPr>
          <p:spPr>
            <a:xfrm>
              <a:off x="1167553" y="929639"/>
              <a:ext cx="5267960" cy="5267960"/>
            </a:xfrm>
            <a:prstGeom prst="ellipse">
              <a:avLst/>
            </a:prstGeom>
            <a:solidFill>
              <a:srgbClr val="47A1DE"/>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7" name="Google Shape;127;p4"/>
            <p:cNvSpPr txBox="1"/>
            <p:nvPr/>
          </p:nvSpPr>
          <p:spPr>
            <a:xfrm>
              <a:off x="2665629" y="1154224"/>
              <a:ext cx="2271900" cy="6057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Institutional Policies/Norms</a:t>
              </a:r>
              <a:endParaRPr sz="1400" b="1" i="0" u="none" strike="noStrike" cap="none">
                <a:solidFill>
                  <a:schemeClr val="dk1"/>
                </a:solidFill>
                <a:latin typeface="Montserrat"/>
                <a:ea typeface="Montserrat"/>
                <a:cs typeface="Montserrat"/>
                <a:sym typeface="Montserrat"/>
              </a:endParaRPr>
            </a:p>
          </p:txBody>
        </p:sp>
        <p:sp>
          <p:nvSpPr>
            <p:cNvPr id="128" name="Google Shape;128;p4"/>
            <p:cNvSpPr/>
            <p:nvPr/>
          </p:nvSpPr>
          <p:spPr>
            <a:xfrm>
              <a:off x="1632373" y="1859279"/>
              <a:ext cx="4338320" cy="4338320"/>
            </a:xfrm>
            <a:prstGeom prst="ellipse">
              <a:avLst/>
            </a:prstGeom>
            <a:solidFill>
              <a:srgbClr val="90C2ED"/>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29" name="Google Shape;129;p4"/>
            <p:cNvSpPr txBox="1"/>
            <p:nvPr/>
          </p:nvSpPr>
          <p:spPr>
            <a:xfrm>
              <a:off x="2678993" y="2080301"/>
              <a:ext cx="2245200" cy="5988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Work Environment</a:t>
              </a:r>
              <a:endParaRPr sz="1400" b="1" i="0" u="none" strike="noStrike" cap="none">
                <a:solidFill>
                  <a:schemeClr val="dk1"/>
                </a:solidFill>
                <a:latin typeface="Montserrat"/>
                <a:ea typeface="Montserrat"/>
                <a:cs typeface="Montserrat"/>
                <a:sym typeface="Montserrat"/>
              </a:endParaRPr>
            </a:p>
          </p:txBody>
        </p:sp>
        <p:sp>
          <p:nvSpPr>
            <p:cNvPr id="130" name="Google Shape;130;p4"/>
            <p:cNvSpPr/>
            <p:nvPr/>
          </p:nvSpPr>
          <p:spPr>
            <a:xfrm>
              <a:off x="2097193" y="2788920"/>
              <a:ext cx="3408680" cy="3408680"/>
            </a:xfrm>
            <a:prstGeom prst="ellipse">
              <a:avLst/>
            </a:prstGeom>
            <a:solidFill>
              <a:srgbClr val="90C2ED"/>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31" name="Google Shape;131;p4"/>
            <p:cNvSpPr txBox="1"/>
            <p:nvPr/>
          </p:nvSpPr>
          <p:spPr>
            <a:xfrm>
              <a:off x="2881189" y="3017378"/>
              <a:ext cx="1840800" cy="6135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Supervisors/ Coworkers</a:t>
              </a:r>
              <a:endParaRPr sz="1400" b="1" i="0" u="none" strike="noStrike" cap="none">
                <a:solidFill>
                  <a:schemeClr val="dk1"/>
                </a:solidFill>
                <a:latin typeface="Montserrat"/>
                <a:ea typeface="Montserrat"/>
                <a:cs typeface="Montserrat"/>
                <a:sym typeface="Montserrat"/>
              </a:endParaRPr>
            </a:p>
          </p:txBody>
        </p:sp>
        <p:sp>
          <p:nvSpPr>
            <p:cNvPr id="132" name="Google Shape;132;p4"/>
            <p:cNvSpPr/>
            <p:nvPr/>
          </p:nvSpPr>
          <p:spPr>
            <a:xfrm>
              <a:off x="2562013" y="3718560"/>
              <a:ext cx="2479040" cy="2479040"/>
            </a:xfrm>
            <a:prstGeom prst="ellipse">
              <a:avLst/>
            </a:prstGeom>
            <a:solidFill>
              <a:srgbClr val="47A1DE"/>
            </a:solid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Montserrat Medium"/>
                <a:ea typeface="Montserrat Medium"/>
                <a:cs typeface="Montserrat Medium"/>
                <a:sym typeface="Montserrat Medium"/>
              </a:endParaRPr>
            </a:p>
          </p:txBody>
        </p:sp>
        <p:sp>
          <p:nvSpPr>
            <p:cNvPr id="133" name="Google Shape;133;p4"/>
            <p:cNvSpPr txBox="1"/>
            <p:nvPr/>
          </p:nvSpPr>
          <p:spPr>
            <a:xfrm>
              <a:off x="2925060" y="4338320"/>
              <a:ext cx="1752945" cy="123952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i="0" u="none" strike="noStrike" cap="none">
                  <a:solidFill>
                    <a:schemeClr val="dk1"/>
                  </a:solidFill>
                  <a:latin typeface="Montserrat"/>
                  <a:ea typeface="Montserrat"/>
                  <a:cs typeface="Montserrat"/>
                  <a:sym typeface="Montserrat"/>
                </a:rPr>
                <a:t>Individual</a:t>
              </a:r>
              <a:endParaRPr sz="1400" b="1" i="0" u="none" strike="noStrike" cap="none">
                <a:solidFill>
                  <a:schemeClr val="dk1"/>
                </a:solidFill>
                <a:latin typeface="Montserrat"/>
                <a:ea typeface="Montserrat"/>
                <a:cs typeface="Montserrat"/>
                <a:sym typeface="Montserrat"/>
              </a:endParaRPr>
            </a:p>
          </p:txBody>
        </p:sp>
      </p:grpSp>
      <p:sp>
        <p:nvSpPr>
          <p:cNvPr id="134" name="Google Shape;134;p4"/>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87</a:t>
            </a:fld>
            <a:endParaRPr sz="360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9434901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1524000" y="0"/>
            <a:ext cx="9144000" cy="6858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41" name="Google Shape;141;p5"/>
          <p:cNvPicPr preferRelativeResize="0"/>
          <p:nvPr/>
        </p:nvPicPr>
        <p:blipFill>
          <a:blip r:embed="rId3">
            <a:alphaModFix amt="25000"/>
          </a:blip>
          <a:stretch>
            <a:fillRect/>
          </a:stretch>
        </p:blipFill>
        <p:spPr>
          <a:xfrm>
            <a:off x="3238350" y="568601"/>
            <a:ext cx="5715300" cy="5715276"/>
          </a:xfrm>
          <a:prstGeom prst="rect">
            <a:avLst/>
          </a:prstGeom>
          <a:noFill/>
          <a:ln>
            <a:noFill/>
          </a:ln>
        </p:spPr>
      </p:pic>
      <p:pic>
        <p:nvPicPr>
          <p:cNvPr id="142" name="Google Shape;142;p5" descr="A close up of a red brick wall&#10;&#10;Description automatically generated"/>
          <p:cNvPicPr preferRelativeResize="0"/>
          <p:nvPr/>
        </p:nvPicPr>
        <p:blipFill rotWithShape="1">
          <a:blip r:embed="rId4">
            <a:alphaModFix/>
          </a:blip>
          <a:srcRect/>
          <a:stretch/>
        </p:blipFill>
        <p:spPr>
          <a:xfrm>
            <a:off x="6096001" y="3108322"/>
            <a:ext cx="1293495" cy="1413062"/>
          </a:xfrm>
          <a:prstGeom prst="rect">
            <a:avLst/>
          </a:prstGeom>
          <a:noFill/>
          <a:ln>
            <a:noFill/>
          </a:ln>
        </p:spPr>
      </p:pic>
      <p:pic>
        <p:nvPicPr>
          <p:cNvPr id="143" name="Google Shape;143;p5" descr="A close up of a red brick wall&#10;&#10;Description automatically generated"/>
          <p:cNvPicPr preferRelativeResize="0"/>
          <p:nvPr/>
        </p:nvPicPr>
        <p:blipFill rotWithShape="1">
          <a:blip r:embed="rId4">
            <a:alphaModFix/>
          </a:blip>
          <a:srcRect/>
          <a:stretch/>
        </p:blipFill>
        <p:spPr>
          <a:xfrm>
            <a:off x="5112201" y="3538643"/>
            <a:ext cx="1293495" cy="1413062"/>
          </a:xfrm>
          <a:prstGeom prst="rect">
            <a:avLst/>
          </a:prstGeom>
          <a:noFill/>
          <a:ln>
            <a:noFill/>
          </a:ln>
        </p:spPr>
      </p:pic>
      <p:pic>
        <p:nvPicPr>
          <p:cNvPr id="144" name="Google Shape;144;p5" descr="A close up of a red brick wall&#10;&#10;Description automatically generated"/>
          <p:cNvPicPr preferRelativeResize="0"/>
          <p:nvPr/>
        </p:nvPicPr>
        <p:blipFill rotWithShape="1">
          <a:blip r:embed="rId5">
            <a:alphaModFix/>
          </a:blip>
          <a:srcRect/>
          <a:stretch/>
        </p:blipFill>
        <p:spPr>
          <a:xfrm>
            <a:off x="4103371" y="3978128"/>
            <a:ext cx="1293495" cy="1413062"/>
          </a:xfrm>
          <a:prstGeom prst="rect">
            <a:avLst/>
          </a:prstGeom>
          <a:noFill/>
          <a:ln>
            <a:noFill/>
          </a:ln>
        </p:spPr>
      </p:pic>
      <p:pic>
        <p:nvPicPr>
          <p:cNvPr id="145" name="Google Shape;145;p5" descr="A close up of a red brick wall&#10;&#10;Description automatically generated"/>
          <p:cNvPicPr preferRelativeResize="0"/>
          <p:nvPr/>
        </p:nvPicPr>
        <p:blipFill rotWithShape="1">
          <a:blip r:embed="rId4">
            <a:alphaModFix/>
          </a:blip>
          <a:srcRect/>
          <a:stretch/>
        </p:blipFill>
        <p:spPr>
          <a:xfrm>
            <a:off x="6096001" y="2284798"/>
            <a:ext cx="1293495" cy="1413062"/>
          </a:xfrm>
          <a:prstGeom prst="rect">
            <a:avLst/>
          </a:prstGeom>
          <a:noFill/>
          <a:ln>
            <a:noFill/>
          </a:ln>
        </p:spPr>
      </p:pic>
      <p:pic>
        <p:nvPicPr>
          <p:cNvPr id="146" name="Google Shape;146;p5" descr="A close up of a red brick wall&#10;&#10;Description automatically generated"/>
          <p:cNvPicPr preferRelativeResize="0"/>
          <p:nvPr/>
        </p:nvPicPr>
        <p:blipFill rotWithShape="1">
          <a:blip r:embed="rId4">
            <a:alphaModFix/>
          </a:blip>
          <a:srcRect/>
          <a:stretch/>
        </p:blipFill>
        <p:spPr>
          <a:xfrm>
            <a:off x="6092191" y="1461275"/>
            <a:ext cx="1293495" cy="1413062"/>
          </a:xfrm>
          <a:prstGeom prst="rect">
            <a:avLst/>
          </a:prstGeom>
          <a:noFill/>
          <a:ln>
            <a:noFill/>
          </a:ln>
        </p:spPr>
      </p:pic>
      <p:pic>
        <p:nvPicPr>
          <p:cNvPr id="147" name="Google Shape;147;p5" descr="A close up of a red brick wall&#10;&#10;Description automatically generated"/>
          <p:cNvPicPr preferRelativeResize="0"/>
          <p:nvPr/>
        </p:nvPicPr>
        <p:blipFill rotWithShape="1">
          <a:blip r:embed="rId4">
            <a:alphaModFix/>
          </a:blip>
          <a:srcRect/>
          <a:stretch/>
        </p:blipFill>
        <p:spPr>
          <a:xfrm>
            <a:off x="5114926" y="2719702"/>
            <a:ext cx="1293495" cy="1413062"/>
          </a:xfrm>
          <a:prstGeom prst="rect">
            <a:avLst/>
          </a:prstGeom>
          <a:noFill/>
          <a:ln>
            <a:noFill/>
          </a:ln>
        </p:spPr>
      </p:pic>
      <p:pic>
        <p:nvPicPr>
          <p:cNvPr id="148" name="Google Shape;148;p5" descr="A close up of a red brick wall&#10;&#10;Description automatically generated"/>
          <p:cNvPicPr preferRelativeResize="0"/>
          <p:nvPr/>
        </p:nvPicPr>
        <p:blipFill rotWithShape="1">
          <a:blip r:embed="rId4">
            <a:alphaModFix/>
          </a:blip>
          <a:srcRect/>
          <a:stretch/>
        </p:blipFill>
        <p:spPr>
          <a:xfrm>
            <a:off x="4103371" y="3154605"/>
            <a:ext cx="1293495" cy="1413062"/>
          </a:xfrm>
          <a:prstGeom prst="rect">
            <a:avLst/>
          </a:prstGeom>
          <a:noFill/>
          <a:ln>
            <a:noFill/>
          </a:ln>
        </p:spPr>
      </p:pic>
      <p:pic>
        <p:nvPicPr>
          <p:cNvPr id="149" name="Google Shape;149;p5" descr="A close up of a red brick wall&#10;&#10;Description automatically generated"/>
          <p:cNvPicPr preferRelativeResize="0"/>
          <p:nvPr/>
        </p:nvPicPr>
        <p:blipFill rotWithShape="1">
          <a:blip r:embed="rId4">
            <a:alphaModFix/>
          </a:blip>
          <a:srcRect/>
          <a:stretch/>
        </p:blipFill>
        <p:spPr>
          <a:xfrm>
            <a:off x="5111116" y="1896178"/>
            <a:ext cx="1293495" cy="1413062"/>
          </a:xfrm>
          <a:prstGeom prst="rect">
            <a:avLst/>
          </a:prstGeom>
          <a:noFill/>
          <a:ln>
            <a:noFill/>
          </a:ln>
        </p:spPr>
      </p:pic>
      <p:pic>
        <p:nvPicPr>
          <p:cNvPr id="150" name="Google Shape;150;p5" descr="A close up of a red brick wall&#10;&#10;Description automatically generated"/>
          <p:cNvPicPr preferRelativeResize="0"/>
          <p:nvPr/>
        </p:nvPicPr>
        <p:blipFill rotWithShape="1">
          <a:blip r:embed="rId4">
            <a:alphaModFix/>
          </a:blip>
          <a:srcRect/>
          <a:stretch/>
        </p:blipFill>
        <p:spPr>
          <a:xfrm>
            <a:off x="4099561" y="2331082"/>
            <a:ext cx="1293495" cy="1413062"/>
          </a:xfrm>
          <a:prstGeom prst="rect">
            <a:avLst/>
          </a:prstGeom>
          <a:noFill/>
          <a:ln>
            <a:noFill/>
          </a:ln>
        </p:spPr>
      </p:pic>
      <p:sp>
        <p:nvSpPr>
          <p:cNvPr id="151" name="Google Shape;151;p5"/>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88</a:t>
            </a:fld>
            <a:endParaRPr>
              <a:solidFill>
                <a:schemeClr val="lt1"/>
              </a:solidFill>
            </a:endParaRPr>
          </a:p>
        </p:txBody>
      </p:sp>
      <p:pic>
        <p:nvPicPr>
          <p:cNvPr id="152" name="Google Shape;152;p5" descr="Man"/>
          <p:cNvPicPr preferRelativeResize="0"/>
          <p:nvPr/>
        </p:nvPicPr>
        <p:blipFill rotWithShape="1">
          <a:blip r:embed="rId6">
            <a:alphaModFix/>
          </a:blip>
          <a:srcRect/>
          <a:stretch/>
        </p:blipFill>
        <p:spPr>
          <a:xfrm>
            <a:off x="5570935" y="4586246"/>
            <a:ext cx="685800" cy="685800"/>
          </a:xfrm>
          <a:prstGeom prst="rect">
            <a:avLst/>
          </a:prstGeom>
          <a:noFill/>
          <a:ln>
            <a:noFill/>
          </a:ln>
        </p:spPr>
      </p:pic>
      <p:sp>
        <p:nvSpPr>
          <p:cNvPr id="153" name="Google Shape;153;p5"/>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88</a:t>
            </a:fld>
            <a:endParaRPr sz="3600">
              <a:solidFill>
                <a:srgbClr val="262626"/>
              </a:solidFill>
              <a:latin typeface="Montserrat Medium"/>
              <a:ea typeface="Montserrat Medium"/>
              <a:cs typeface="Montserrat Medium"/>
              <a:sym typeface="Montserrat Medium"/>
            </a:endParaRPr>
          </a:p>
        </p:txBody>
      </p:sp>
      <p:sp>
        <p:nvSpPr>
          <p:cNvPr id="154" name="Google Shape;154;p5"/>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482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7"/>
          <p:cNvPicPr preferRelativeResize="0"/>
          <p:nvPr/>
        </p:nvPicPr>
        <p:blipFill>
          <a:blip r:embed="rId3">
            <a:alphaModFix amt="25000"/>
          </a:blip>
          <a:stretch>
            <a:fillRect/>
          </a:stretch>
        </p:blipFill>
        <p:spPr>
          <a:xfrm>
            <a:off x="3238350" y="568601"/>
            <a:ext cx="5715300" cy="5715276"/>
          </a:xfrm>
          <a:prstGeom prst="rect">
            <a:avLst/>
          </a:prstGeom>
          <a:noFill/>
          <a:ln>
            <a:noFill/>
          </a:ln>
        </p:spPr>
      </p:pic>
      <p:pic>
        <p:nvPicPr>
          <p:cNvPr id="161" name="Google Shape;161;p7" descr="A close up of a red brick wall&#10;&#10;Description automatically generated"/>
          <p:cNvPicPr preferRelativeResize="0"/>
          <p:nvPr/>
        </p:nvPicPr>
        <p:blipFill rotWithShape="1">
          <a:blip r:embed="rId4">
            <a:alphaModFix/>
          </a:blip>
          <a:srcRect/>
          <a:stretch/>
        </p:blipFill>
        <p:spPr>
          <a:xfrm>
            <a:off x="6096001" y="3108322"/>
            <a:ext cx="1293495" cy="1413062"/>
          </a:xfrm>
          <a:prstGeom prst="rect">
            <a:avLst/>
          </a:prstGeom>
          <a:noFill/>
          <a:ln>
            <a:noFill/>
          </a:ln>
        </p:spPr>
      </p:pic>
      <p:pic>
        <p:nvPicPr>
          <p:cNvPr id="162" name="Google Shape;162;p7" descr="A close up of a red brick wall&#10;&#10;Description automatically generated"/>
          <p:cNvPicPr preferRelativeResize="0"/>
          <p:nvPr/>
        </p:nvPicPr>
        <p:blipFill rotWithShape="1">
          <a:blip r:embed="rId4">
            <a:alphaModFix/>
          </a:blip>
          <a:srcRect/>
          <a:stretch/>
        </p:blipFill>
        <p:spPr>
          <a:xfrm>
            <a:off x="6096001" y="2284798"/>
            <a:ext cx="1293495" cy="1413062"/>
          </a:xfrm>
          <a:prstGeom prst="rect">
            <a:avLst/>
          </a:prstGeom>
          <a:noFill/>
          <a:ln>
            <a:noFill/>
          </a:ln>
        </p:spPr>
      </p:pic>
      <p:pic>
        <p:nvPicPr>
          <p:cNvPr id="163" name="Google Shape;163;p7" descr="A close up of a red brick wall&#10;&#10;Description automatically generated"/>
          <p:cNvPicPr preferRelativeResize="0"/>
          <p:nvPr/>
        </p:nvPicPr>
        <p:blipFill rotWithShape="1">
          <a:blip r:embed="rId4">
            <a:alphaModFix/>
          </a:blip>
          <a:srcRect/>
          <a:stretch/>
        </p:blipFill>
        <p:spPr>
          <a:xfrm>
            <a:off x="5146146" y="3528521"/>
            <a:ext cx="1293495" cy="1413062"/>
          </a:xfrm>
          <a:prstGeom prst="rect">
            <a:avLst/>
          </a:prstGeom>
          <a:noFill/>
          <a:ln>
            <a:noFill/>
          </a:ln>
        </p:spPr>
      </p:pic>
      <p:pic>
        <p:nvPicPr>
          <p:cNvPr id="164" name="Google Shape;164;p7" descr="A close up of a red brick wall&#10;&#10;Description automatically generated"/>
          <p:cNvPicPr preferRelativeResize="0"/>
          <p:nvPr/>
        </p:nvPicPr>
        <p:blipFill rotWithShape="1">
          <a:blip r:embed="rId4">
            <a:alphaModFix/>
          </a:blip>
          <a:srcRect/>
          <a:stretch/>
        </p:blipFill>
        <p:spPr>
          <a:xfrm>
            <a:off x="4103371" y="3978128"/>
            <a:ext cx="1293495" cy="1413062"/>
          </a:xfrm>
          <a:prstGeom prst="rect">
            <a:avLst/>
          </a:prstGeom>
          <a:noFill/>
          <a:ln>
            <a:noFill/>
          </a:ln>
        </p:spPr>
      </p:pic>
      <p:pic>
        <p:nvPicPr>
          <p:cNvPr id="165" name="Google Shape;165;p7" descr="A close up of a red brick wall&#10;&#10;Description automatically generated"/>
          <p:cNvPicPr preferRelativeResize="0"/>
          <p:nvPr/>
        </p:nvPicPr>
        <p:blipFill rotWithShape="1">
          <a:blip r:embed="rId4">
            <a:alphaModFix/>
          </a:blip>
          <a:srcRect/>
          <a:stretch/>
        </p:blipFill>
        <p:spPr>
          <a:xfrm>
            <a:off x="5114926" y="2719702"/>
            <a:ext cx="1293495" cy="1413062"/>
          </a:xfrm>
          <a:prstGeom prst="rect">
            <a:avLst/>
          </a:prstGeom>
          <a:noFill/>
          <a:ln>
            <a:noFill/>
          </a:ln>
        </p:spPr>
      </p:pic>
      <p:pic>
        <p:nvPicPr>
          <p:cNvPr id="166" name="Google Shape;166;p7" descr="A close up of a red brick wall&#10;&#10;Description automatically generated"/>
          <p:cNvPicPr preferRelativeResize="0"/>
          <p:nvPr/>
        </p:nvPicPr>
        <p:blipFill rotWithShape="1">
          <a:blip r:embed="rId4">
            <a:alphaModFix/>
          </a:blip>
          <a:srcRect/>
          <a:stretch/>
        </p:blipFill>
        <p:spPr>
          <a:xfrm>
            <a:off x="4103371" y="3154605"/>
            <a:ext cx="1293495" cy="1413062"/>
          </a:xfrm>
          <a:prstGeom prst="rect">
            <a:avLst/>
          </a:prstGeom>
          <a:noFill/>
          <a:ln>
            <a:noFill/>
          </a:ln>
        </p:spPr>
      </p:pic>
      <p:pic>
        <p:nvPicPr>
          <p:cNvPr id="167" name="Google Shape;167;p7" descr="A close up of a red brick wall&#10;&#10;Description automatically generated"/>
          <p:cNvPicPr preferRelativeResize="0"/>
          <p:nvPr/>
        </p:nvPicPr>
        <p:blipFill rotWithShape="1">
          <a:blip r:embed="rId4">
            <a:alphaModFix/>
          </a:blip>
          <a:srcRect/>
          <a:stretch/>
        </p:blipFill>
        <p:spPr>
          <a:xfrm>
            <a:off x="6092191" y="1461275"/>
            <a:ext cx="1293495" cy="1413062"/>
          </a:xfrm>
          <a:prstGeom prst="rect">
            <a:avLst/>
          </a:prstGeom>
          <a:noFill/>
          <a:ln>
            <a:noFill/>
          </a:ln>
        </p:spPr>
      </p:pic>
      <p:pic>
        <p:nvPicPr>
          <p:cNvPr id="168" name="Google Shape;168;p7" descr="A close up of a red brick wall&#10;&#10;Description automatically generated"/>
          <p:cNvPicPr preferRelativeResize="0"/>
          <p:nvPr/>
        </p:nvPicPr>
        <p:blipFill rotWithShape="1">
          <a:blip r:embed="rId4">
            <a:alphaModFix/>
          </a:blip>
          <a:srcRect/>
          <a:stretch/>
        </p:blipFill>
        <p:spPr>
          <a:xfrm>
            <a:off x="5111116" y="1896178"/>
            <a:ext cx="1293495" cy="1413062"/>
          </a:xfrm>
          <a:prstGeom prst="rect">
            <a:avLst/>
          </a:prstGeom>
          <a:noFill/>
          <a:ln>
            <a:noFill/>
          </a:ln>
        </p:spPr>
      </p:pic>
      <p:pic>
        <p:nvPicPr>
          <p:cNvPr id="169" name="Google Shape;169;p7" descr="A close up of a red brick wall&#10;&#10;Description automatically generated"/>
          <p:cNvPicPr preferRelativeResize="0"/>
          <p:nvPr/>
        </p:nvPicPr>
        <p:blipFill rotWithShape="1">
          <a:blip r:embed="rId4">
            <a:alphaModFix/>
          </a:blip>
          <a:srcRect/>
          <a:stretch/>
        </p:blipFill>
        <p:spPr>
          <a:xfrm>
            <a:off x="4099561" y="2331082"/>
            <a:ext cx="1293495" cy="1413062"/>
          </a:xfrm>
          <a:prstGeom prst="rect">
            <a:avLst/>
          </a:prstGeom>
          <a:noFill/>
          <a:ln>
            <a:noFill/>
          </a:ln>
        </p:spPr>
      </p:pic>
      <p:pic>
        <p:nvPicPr>
          <p:cNvPr id="170" name="Google Shape;170;p7" descr="Team"/>
          <p:cNvPicPr preferRelativeResize="0"/>
          <p:nvPr/>
        </p:nvPicPr>
        <p:blipFill rotWithShape="1">
          <a:blip r:embed="rId5">
            <a:alphaModFix/>
          </a:blip>
          <a:srcRect/>
          <a:stretch/>
        </p:blipFill>
        <p:spPr>
          <a:xfrm>
            <a:off x="5935980" y="5053825"/>
            <a:ext cx="685800" cy="685800"/>
          </a:xfrm>
          <a:prstGeom prst="rect">
            <a:avLst/>
          </a:prstGeom>
          <a:noFill/>
          <a:ln>
            <a:noFill/>
          </a:ln>
        </p:spPr>
      </p:pic>
      <p:pic>
        <p:nvPicPr>
          <p:cNvPr id="171" name="Google Shape;171;p7" descr="Team"/>
          <p:cNvPicPr preferRelativeResize="0"/>
          <p:nvPr/>
        </p:nvPicPr>
        <p:blipFill rotWithShape="1">
          <a:blip r:embed="rId5">
            <a:alphaModFix/>
          </a:blip>
          <a:srcRect/>
          <a:stretch/>
        </p:blipFill>
        <p:spPr>
          <a:xfrm>
            <a:off x="6529388" y="4532138"/>
            <a:ext cx="685800" cy="685800"/>
          </a:xfrm>
          <a:prstGeom prst="rect">
            <a:avLst/>
          </a:prstGeom>
          <a:noFill/>
          <a:ln>
            <a:noFill/>
          </a:ln>
        </p:spPr>
      </p:pic>
      <p:pic>
        <p:nvPicPr>
          <p:cNvPr id="172" name="Google Shape;172;p7" descr="Team"/>
          <p:cNvPicPr preferRelativeResize="0"/>
          <p:nvPr/>
        </p:nvPicPr>
        <p:blipFill rotWithShape="1">
          <a:blip r:embed="rId5">
            <a:alphaModFix/>
          </a:blip>
          <a:srcRect/>
          <a:stretch/>
        </p:blipFill>
        <p:spPr>
          <a:xfrm>
            <a:off x="7511177" y="5177950"/>
            <a:ext cx="685800" cy="685800"/>
          </a:xfrm>
          <a:prstGeom prst="rect">
            <a:avLst/>
          </a:prstGeom>
          <a:noFill/>
          <a:ln>
            <a:noFill/>
          </a:ln>
        </p:spPr>
      </p:pic>
      <p:pic>
        <p:nvPicPr>
          <p:cNvPr id="173" name="Google Shape;173;p7" descr="Team"/>
          <p:cNvPicPr preferRelativeResize="0"/>
          <p:nvPr/>
        </p:nvPicPr>
        <p:blipFill rotWithShape="1">
          <a:blip r:embed="rId5">
            <a:alphaModFix/>
          </a:blip>
          <a:srcRect/>
          <a:stretch/>
        </p:blipFill>
        <p:spPr>
          <a:xfrm>
            <a:off x="7540943" y="4404842"/>
            <a:ext cx="685800" cy="685800"/>
          </a:xfrm>
          <a:prstGeom prst="rect">
            <a:avLst/>
          </a:prstGeom>
          <a:noFill/>
          <a:ln>
            <a:noFill/>
          </a:ln>
        </p:spPr>
      </p:pic>
      <p:pic>
        <p:nvPicPr>
          <p:cNvPr id="174" name="Google Shape;174;p7" descr="Team"/>
          <p:cNvPicPr preferRelativeResize="0"/>
          <p:nvPr/>
        </p:nvPicPr>
        <p:blipFill rotWithShape="1">
          <a:blip r:embed="rId5">
            <a:alphaModFix/>
          </a:blip>
          <a:srcRect/>
          <a:stretch/>
        </p:blipFill>
        <p:spPr>
          <a:xfrm>
            <a:off x="8196977" y="4684659"/>
            <a:ext cx="685800" cy="685800"/>
          </a:xfrm>
          <a:prstGeom prst="rect">
            <a:avLst/>
          </a:prstGeom>
          <a:noFill/>
          <a:ln>
            <a:noFill/>
          </a:ln>
        </p:spPr>
      </p:pic>
      <p:pic>
        <p:nvPicPr>
          <p:cNvPr id="175" name="Google Shape;175;p7" descr="Person in wheelchair"/>
          <p:cNvPicPr preferRelativeResize="0"/>
          <p:nvPr/>
        </p:nvPicPr>
        <p:blipFill rotWithShape="1">
          <a:blip r:embed="rId6">
            <a:alphaModFix/>
          </a:blip>
          <a:srcRect/>
          <a:stretch/>
        </p:blipFill>
        <p:spPr>
          <a:xfrm flipH="1">
            <a:off x="7108746" y="4534254"/>
            <a:ext cx="556388" cy="556388"/>
          </a:xfrm>
          <a:prstGeom prst="rect">
            <a:avLst/>
          </a:prstGeom>
          <a:noFill/>
          <a:ln>
            <a:noFill/>
          </a:ln>
        </p:spPr>
      </p:pic>
      <p:pic>
        <p:nvPicPr>
          <p:cNvPr id="176" name="Google Shape;176;p7" descr="Parent and Child"/>
          <p:cNvPicPr preferRelativeResize="0"/>
          <p:nvPr/>
        </p:nvPicPr>
        <p:blipFill rotWithShape="1">
          <a:blip r:embed="rId7">
            <a:alphaModFix/>
          </a:blip>
          <a:srcRect/>
          <a:stretch/>
        </p:blipFill>
        <p:spPr>
          <a:xfrm>
            <a:off x="6025753" y="4504472"/>
            <a:ext cx="685800" cy="685800"/>
          </a:xfrm>
          <a:prstGeom prst="rect">
            <a:avLst/>
          </a:prstGeom>
          <a:noFill/>
          <a:ln>
            <a:noFill/>
          </a:ln>
        </p:spPr>
      </p:pic>
      <p:pic>
        <p:nvPicPr>
          <p:cNvPr id="177" name="Google Shape;177;p7" descr="Walk"/>
          <p:cNvPicPr preferRelativeResize="0"/>
          <p:nvPr/>
        </p:nvPicPr>
        <p:blipFill rotWithShape="1">
          <a:blip r:embed="rId8">
            <a:alphaModFix/>
          </a:blip>
          <a:srcRect/>
          <a:stretch/>
        </p:blipFill>
        <p:spPr>
          <a:xfrm flipH="1">
            <a:off x="5444252" y="5111869"/>
            <a:ext cx="568166" cy="568166"/>
          </a:xfrm>
          <a:prstGeom prst="rect">
            <a:avLst/>
          </a:prstGeom>
          <a:noFill/>
          <a:ln>
            <a:noFill/>
          </a:ln>
        </p:spPr>
      </p:pic>
      <p:pic>
        <p:nvPicPr>
          <p:cNvPr id="178" name="Google Shape;178;p7" descr="Parent and Baby"/>
          <p:cNvPicPr preferRelativeResize="0"/>
          <p:nvPr/>
        </p:nvPicPr>
        <p:blipFill rotWithShape="1">
          <a:blip r:embed="rId9">
            <a:alphaModFix/>
          </a:blip>
          <a:srcRect/>
          <a:stretch/>
        </p:blipFill>
        <p:spPr>
          <a:xfrm>
            <a:off x="8132225" y="4000835"/>
            <a:ext cx="685800" cy="685800"/>
          </a:xfrm>
          <a:prstGeom prst="rect">
            <a:avLst/>
          </a:prstGeom>
          <a:noFill/>
          <a:ln>
            <a:noFill/>
          </a:ln>
        </p:spPr>
      </p:pic>
      <p:pic>
        <p:nvPicPr>
          <p:cNvPr id="179" name="Google Shape;179;p7" descr="Group"/>
          <p:cNvPicPr preferRelativeResize="0"/>
          <p:nvPr/>
        </p:nvPicPr>
        <p:blipFill rotWithShape="1">
          <a:blip r:embed="rId10">
            <a:alphaModFix/>
          </a:blip>
          <a:srcRect/>
          <a:stretch/>
        </p:blipFill>
        <p:spPr>
          <a:xfrm>
            <a:off x="7365445" y="3757225"/>
            <a:ext cx="919346" cy="919346"/>
          </a:xfrm>
          <a:prstGeom prst="rect">
            <a:avLst/>
          </a:prstGeom>
          <a:noFill/>
          <a:ln>
            <a:noFill/>
          </a:ln>
        </p:spPr>
      </p:pic>
      <p:pic>
        <p:nvPicPr>
          <p:cNvPr id="180" name="Google Shape;180;p7" descr="Group"/>
          <p:cNvPicPr preferRelativeResize="0"/>
          <p:nvPr/>
        </p:nvPicPr>
        <p:blipFill rotWithShape="1">
          <a:blip r:embed="rId10">
            <a:alphaModFix/>
          </a:blip>
          <a:srcRect/>
          <a:stretch/>
        </p:blipFill>
        <p:spPr>
          <a:xfrm>
            <a:off x="6614179" y="5027363"/>
            <a:ext cx="919346" cy="919346"/>
          </a:xfrm>
          <a:prstGeom prst="rect">
            <a:avLst/>
          </a:prstGeom>
          <a:noFill/>
          <a:ln>
            <a:noFill/>
          </a:ln>
        </p:spPr>
      </p:pic>
      <p:pic>
        <p:nvPicPr>
          <p:cNvPr id="181" name="Google Shape;181;p7" descr="Excavator"/>
          <p:cNvPicPr preferRelativeResize="0"/>
          <p:nvPr/>
        </p:nvPicPr>
        <p:blipFill rotWithShape="1">
          <a:blip r:embed="rId11">
            <a:alphaModFix/>
          </a:blip>
          <a:srcRect/>
          <a:stretch/>
        </p:blipFill>
        <p:spPr>
          <a:xfrm flipH="1">
            <a:off x="9181789" y="4648138"/>
            <a:ext cx="1242606" cy="1242606"/>
          </a:xfrm>
          <a:prstGeom prst="rect">
            <a:avLst/>
          </a:prstGeom>
          <a:noFill/>
          <a:ln>
            <a:noFill/>
          </a:ln>
        </p:spPr>
      </p:pic>
      <p:pic>
        <p:nvPicPr>
          <p:cNvPr id="182" name="Google Shape;182;p7" descr="Dump truck"/>
          <p:cNvPicPr preferRelativeResize="0"/>
          <p:nvPr/>
        </p:nvPicPr>
        <p:blipFill rotWithShape="1">
          <a:blip r:embed="rId12">
            <a:alphaModFix/>
          </a:blip>
          <a:srcRect/>
          <a:stretch/>
        </p:blipFill>
        <p:spPr>
          <a:xfrm flipH="1">
            <a:off x="9096062" y="3736300"/>
            <a:ext cx="1124682" cy="1124682"/>
          </a:xfrm>
          <a:prstGeom prst="rect">
            <a:avLst/>
          </a:prstGeom>
          <a:noFill/>
          <a:ln>
            <a:noFill/>
          </a:ln>
        </p:spPr>
      </p:pic>
      <p:pic>
        <p:nvPicPr>
          <p:cNvPr id="183" name="Google Shape;183;p7" descr="Bulldozer"/>
          <p:cNvPicPr preferRelativeResize="0"/>
          <p:nvPr/>
        </p:nvPicPr>
        <p:blipFill rotWithShape="1">
          <a:blip r:embed="rId13">
            <a:alphaModFix/>
          </a:blip>
          <a:srcRect/>
          <a:stretch/>
        </p:blipFill>
        <p:spPr>
          <a:xfrm flipH="1">
            <a:off x="8661348" y="2897874"/>
            <a:ext cx="1293495" cy="1293495"/>
          </a:xfrm>
          <a:prstGeom prst="rect">
            <a:avLst/>
          </a:prstGeom>
          <a:noFill/>
          <a:ln>
            <a:noFill/>
          </a:ln>
        </p:spPr>
      </p:pic>
      <p:pic>
        <p:nvPicPr>
          <p:cNvPr id="184" name="Google Shape;184;p7" descr="Man"/>
          <p:cNvPicPr preferRelativeResize="0"/>
          <p:nvPr/>
        </p:nvPicPr>
        <p:blipFill rotWithShape="1">
          <a:blip r:embed="rId14">
            <a:alphaModFix/>
          </a:blip>
          <a:srcRect/>
          <a:stretch/>
        </p:blipFill>
        <p:spPr>
          <a:xfrm>
            <a:off x="5570935" y="4586246"/>
            <a:ext cx="685800" cy="685800"/>
          </a:xfrm>
          <a:prstGeom prst="rect">
            <a:avLst/>
          </a:prstGeom>
          <a:noFill/>
          <a:ln>
            <a:noFill/>
          </a:ln>
        </p:spPr>
      </p:pic>
      <p:pic>
        <p:nvPicPr>
          <p:cNvPr id="185" name="Google Shape;185;p7" descr="Crane"/>
          <p:cNvPicPr preferRelativeResize="0"/>
          <p:nvPr/>
        </p:nvPicPr>
        <p:blipFill rotWithShape="1">
          <a:blip r:embed="rId15">
            <a:alphaModFix/>
          </a:blip>
          <a:srcRect/>
          <a:stretch/>
        </p:blipFill>
        <p:spPr>
          <a:xfrm flipH="1">
            <a:off x="6474858" y="1537547"/>
            <a:ext cx="2509786" cy="2509786"/>
          </a:xfrm>
          <a:prstGeom prst="rect">
            <a:avLst/>
          </a:prstGeom>
          <a:noFill/>
          <a:ln>
            <a:noFill/>
          </a:ln>
        </p:spPr>
      </p:pic>
      <p:pic>
        <p:nvPicPr>
          <p:cNvPr id="186" name="Google Shape;186;p7" descr="Sign"/>
          <p:cNvPicPr preferRelativeResize="0"/>
          <p:nvPr/>
        </p:nvPicPr>
        <p:blipFill rotWithShape="1">
          <a:blip r:embed="rId16">
            <a:alphaModFix/>
          </a:blip>
          <a:srcRect/>
          <a:stretch/>
        </p:blipFill>
        <p:spPr>
          <a:xfrm rot="757612">
            <a:off x="8555630" y="4437806"/>
            <a:ext cx="685800" cy="685800"/>
          </a:xfrm>
          <a:prstGeom prst="rect">
            <a:avLst/>
          </a:prstGeom>
          <a:noFill/>
          <a:ln>
            <a:noFill/>
          </a:ln>
        </p:spPr>
      </p:pic>
      <p:pic>
        <p:nvPicPr>
          <p:cNvPr id="187" name="Google Shape;187;p7" descr="Sign"/>
          <p:cNvPicPr preferRelativeResize="0"/>
          <p:nvPr/>
        </p:nvPicPr>
        <p:blipFill rotWithShape="1">
          <a:blip r:embed="rId16">
            <a:alphaModFix/>
          </a:blip>
          <a:srcRect/>
          <a:stretch/>
        </p:blipFill>
        <p:spPr>
          <a:xfrm rot="20429391">
            <a:off x="6988181" y="3674754"/>
            <a:ext cx="685800" cy="685800"/>
          </a:xfrm>
          <a:prstGeom prst="rect">
            <a:avLst/>
          </a:prstGeom>
          <a:noFill/>
          <a:ln>
            <a:noFill/>
          </a:ln>
        </p:spPr>
      </p:pic>
      <p:sp>
        <p:nvSpPr>
          <p:cNvPr id="188" name="Google Shape;188;p7"/>
          <p:cNvSpPr/>
          <p:nvPr/>
        </p:nvSpPr>
        <p:spPr>
          <a:xfrm>
            <a:off x="6599434" y="5364430"/>
            <a:ext cx="911744" cy="342900"/>
          </a:xfrm>
          <a:prstGeom prst="wave">
            <a:avLst>
              <a:gd name="adj1" fmla="val 12500"/>
              <a:gd name="adj2" fmla="val 0"/>
            </a:avLst>
          </a:prstGeom>
          <a:solidFill>
            <a:schemeClr val="lt1"/>
          </a:solidFill>
          <a:ln w="15875" cap="rnd" cmpd="sng">
            <a:solidFill>
              <a:srgbClr val="237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Georgia"/>
              <a:ea typeface="Georgia"/>
              <a:cs typeface="Georgia"/>
              <a:sym typeface="Georgia"/>
            </a:endParaRPr>
          </a:p>
        </p:txBody>
      </p:sp>
      <p:pic>
        <p:nvPicPr>
          <p:cNvPr id="189" name="Google Shape;189;p7" descr="A close up of a logo&#10;&#10;Description automatically generated"/>
          <p:cNvPicPr preferRelativeResize="0"/>
          <p:nvPr/>
        </p:nvPicPr>
        <p:blipFill rotWithShape="1">
          <a:blip r:embed="rId17">
            <a:alphaModFix/>
          </a:blip>
          <a:srcRect/>
          <a:stretch/>
        </p:blipFill>
        <p:spPr>
          <a:xfrm>
            <a:off x="6660157" y="5388628"/>
            <a:ext cx="205459" cy="205459"/>
          </a:xfrm>
          <a:prstGeom prst="rect">
            <a:avLst/>
          </a:prstGeom>
          <a:noFill/>
          <a:ln>
            <a:noFill/>
          </a:ln>
        </p:spPr>
      </p:pic>
      <p:pic>
        <p:nvPicPr>
          <p:cNvPr id="190" name="Google Shape;190;p7" descr="A close up of a logo&#10;&#10;Description automatically generated"/>
          <p:cNvPicPr preferRelativeResize="0"/>
          <p:nvPr/>
        </p:nvPicPr>
        <p:blipFill rotWithShape="1">
          <a:blip r:embed="rId17">
            <a:alphaModFix/>
          </a:blip>
          <a:srcRect/>
          <a:stretch/>
        </p:blipFill>
        <p:spPr>
          <a:xfrm>
            <a:off x="8812325" y="4613777"/>
            <a:ext cx="205459" cy="205459"/>
          </a:xfrm>
          <a:prstGeom prst="rect">
            <a:avLst/>
          </a:prstGeom>
          <a:noFill/>
          <a:ln>
            <a:noFill/>
          </a:ln>
        </p:spPr>
      </p:pic>
      <p:pic>
        <p:nvPicPr>
          <p:cNvPr id="191" name="Google Shape;191;p7" descr="A close up of a logo&#10;&#10;Description automatically generated"/>
          <p:cNvPicPr preferRelativeResize="0"/>
          <p:nvPr/>
        </p:nvPicPr>
        <p:blipFill rotWithShape="1">
          <a:blip r:embed="rId17">
            <a:alphaModFix/>
          </a:blip>
          <a:srcRect/>
          <a:stretch/>
        </p:blipFill>
        <p:spPr>
          <a:xfrm>
            <a:off x="7198227" y="3823702"/>
            <a:ext cx="205459" cy="205459"/>
          </a:xfrm>
          <a:prstGeom prst="rect">
            <a:avLst/>
          </a:prstGeom>
          <a:noFill/>
          <a:ln>
            <a:noFill/>
          </a:ln>
        </p:spPr>
      </p:pic>
      <p:sp>
        <p:nvSpPr>
          <p:cNvPr id="192" name="Google Shape;192;p7"/>
          <p:cNvSpPr txBox="1">
            <a:spLocks noGrp="1"/>
          </p:cNvSpPr>
          <p:nvPr>
            <p:ph type="sldNum" idx="12"/>
          </p:nvPr>
        </p:nvSpPr>
        <p:spPr>
          <a:xfrm>
            <a:off x="9782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89</a:t>
            </a:fld>
            <a:endParaRPr>
              <a:solidFill>
                <a:schemeClr val="lt1"/>
              </a:solidFill>
            </a:endParaRPr>
          </a:p>
        </p:txBody>
      </p:sp>
      <p:sp>
        <p:nvSpPr>
          <p:cNvPr id="193" name="Google Shape;193;p7"/>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89</a:t>
            </a:fld>
            <a:endParaRPr sz="3600">
              <a:solidFill>
                <a:srgbClr val="262626"/>
              </a:solidFill>
              <a:latin typeface="Montserrat Medium"/>
              <a:ea typeface="Montserrat Medium"/>
              <a:cs typeface="Montserrat Medium"/>
              <a:sym typeface="Montserrat Medium"/>
            </a:endParaRPr>
          </a:p>
        </p:txBody>
      </p:sp>
      <p:sp>
        <p:nvSpPr>
          <p:cNvPr id="194" name="Google Shape;194;p7"/>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10580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81"/>
                                        </p:tgtEl>
                                        <p:attrNameLst>
                                          <p:attrName>style.visibility</p:attrName>
                                        </p:attrNameLst>
                                      </p:cBhvr>
                                      <p:to>
                                        <p:strVal val="visible"/>
                                      </p:to>
                                    </p:set>
                                    <p:anim calcmode="lin" valueType="num">
                                      <p:cBhvr additive="base">
                                        <p:cTn id="49" dur="500"/>
                                        <p:tgtEl>
                                          <p:spTgt spid="181"/>
                                        </p:tgtEl>
                                        <p:attrNameLst>
                                          <p:attrName>ppt_x</p:attrName>
                                        </p:attrNameLst>
                                      </p:cBhvr>
                                      <p:tavLst>
                                        <p:tav tm="0">
                                          <p:val>
                                            <p:strVal val="#ppt_x+1"/>
                                          </p:val>
                                        </p:tav>
                                        <p:tav tm="100000">
                                          <p:val>
                                            <p:strVal val="#ppt_x"/>
                                          </p:val>
                                        </p:tav>
                                      </p:tavLst>
                                    </p:anim>
                                  </p:childTnLst>
                                </p:cTn>
                              </p:par>
                              <p:par>
                                <p:cTn id="50" presetID="2" presetClass="entr" presetSubtype="2" fill="hold" nodeType="withEffect">
                                  <p:stCondLst>
                                    <p:cond delay="0"/>
                                  </p:stCondLst>
                                  <p:childTnLst>
                                    <p:set>
                                      <p:cBhvr>
                                        <p:cTn id="51" dur="1" fill="hold">
                                          <p:stCondLst>
                                            <p:cond delay="0"/>
                                          </p:stCondLst>
                                        </p:cTn>
                                        <p:tgtEl>
                                          <p:spTgt spid="183"/>
                                        </p:tgtEl>
                                        <p:attrNameLst>
                                          <p:attrName>style.visibility</p:attrName>
                                        </p:attrNameLst>
                                      </p:cBhvr>
                                      <p:to>
                                        <p:strVal val="visible"/>
                                      </p:to>
                                    </p:set>
                                    <p:anim calcmode="lin" valueType="num">
                                      <p:cBhvr additive="base">
                                        <p:cTn id="52" dur="500"/>
                                        <p:tgtEl>
                                          <p:spTgt spid="183"/>
                                        </p:tgtEl>
                                        <p:attrNameLst>
                                          <p:attrName>ppt_x</p:attrName>
                                        </p:attrNameLst>
                                      </p:cBhvr>
                                      <p:tavLst>
                                        <p:tav tm="0">
                                          <p:val>
                                            <p:strVal val="#ppt_x+1"/>
                                          </p:val>
                                        </p:tav>
                                        <p:tav tm="100000">
                                          <p:val>
                                            <p:strVal val="#ppt_x"/>
                                          </p:val>
                                        </p:tav>
                                      </p:tavLst>
                                    </p:anim>
                                  </p:childTnLst>
                                </p:cTn>
                              </p:par>
                              <p:par>
                                <p:cTn id="53" presetID="2" presetClass="entr" presetSubtype="2" fill="hold" nodeType="withEffect">
                                  <p:stCondLst>
                                    <p:cond delay="0"/>
                                  </p:stCondLst>
                                  <p:childTnLst>
                                    <p:set>
                                      <p:cBhvr>
                                        <p:cTn id="54" dur="1" fill="hold">
                                          <p:stCondLst>
                                            <p:cond delay="0"/>
                                          </p:stCondLst>
                                        </p:cTn>
                                        <p:tgtEl>
                                          <p:spTgt spid="182"/>
                                        </p:tgtEl>
                                        <p:attrNameLst>
                                          <p:attrName>style.visibility</p:attrName>
                                        </p:attrNameLst>
                                      </p:cBhvr>
                                      <p:to>
                                        <p:strVal val="visible"/>
                                      </p:to>
                                    </p:set>
                                    <p:anim calcmode="lin" valueType="num">
                                      <p:cBhvr additive="base">
                                        <p:cTn id="55" dur="500"/>
                                        <p:tgtEl>
                                          <p:spTgt spid="182"/>
                                        </p:tgtEl>
                                        <p:attrNameLst>
                                          <p:attrName>ppt_x</p:attrName>
                                        </p:attrNameLst>
                                      </p:cBhvr>
                                      <p:tavLst>
                                        <p:tav tm="0">
                                          <p:val>
                                            <p:strVal val="#ppt_x+1"/>
                                          </p:val>
                                        </p:tav>
                                        <p:tav tm="100000">
                                          <p:val>
                                            <p:strVal val="#ppt_x"/>
                                          </p:val>
                                        </p:tav>
                                      </p:tavLst>
                                    </p:anim>
                                  </p:childTnLst>
                                </p:cTn>
                              </p:par>
                              <p:par>
                                <p:cTn id="56" presetID="2" presetClass="entr" presetSubtype="2" fill="hold" nodeType="withEffect">
                                  <p:stCondLst>
                                    <p:cond delay="0"/>
                                  </p:stCondLst>
                                  <p:childTnLst>
                                    <p:set>
                                      <p:cBhvr>
                                        <p:cTn id="57" dur="1" fill="hold">
                                          <p:stCondLst>
                                            <p:cond delay="0"/>
                                          </p:stCondLst>
                                        </p:cTn>
                                        <p:tgtEl>
                                          <p:spTgt spid="185"/>
                                        </p:tgtEl>
                                        <p:attrNameLst>
                                          <p:attrName>style.visibility</p:attrName>
                                        </p:attrNameLst>
                                      </p:cBhvr>
                                      <p:to>
                                        <p:strVal val="visible"/>
                                      </p:to>
                                    </p:set>
                                    <p:anim calcmode="lin" valueType="num">
                                      <p:cBhvr additive="base">
                                        <p:cTn id="58" dur="500"/>
                                        <p:tgtEl>
                                          <p:spTgt spid="1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ABBA5597-F564-4F53-8942-2753ED9431FD}"/>
              </a:ext>
            </a:extLst>
          </p:cNvPr>
          <p:cNvSpPr>
            <a:spLocks noGrp="1"/>
          </p:cNvSpPr>
          <p:nvPr/>
        </p:nvSpPr>
        <p:spPr>
          <a:xfrm>
            <a:off x="1279233" y="926138"/>
            <a:ext cx="10044023" cy="877729"/>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defTabSz="914400">
              <a:lnSpc>
                <a:spcPct val="90000"/>
              </a:lnSpc>
              <a:spcAft>
                <a:spcPts val="600"/>
              </a:spcAft>
            </a:pPr>
            <a:r>
              <a:rPr lang="en-US" sz="4000" b="1" kern="1200">
                <a:latin typeface="+mj-lt"/>
                <a:ea typeface="+mj-ea"/>
                <a:cs typeface="+mj-cs"/>
              </a:rPr>
              <a:t>Agenda</a:t>
            </a:r>
            <a:r>
              <a:rPr lang="en-US" sz="4000">
                <a:solidFill>
                  <a:srgbClr val="000000"/>
                </a:solidFill>
                <a:latin typeface="Times"/>
                <a:cs typeface="Times"/>
              </a:rPr>
              <a:t> </a:t>
            </a:r>
            <a:endParaRPr lang="en-US" sz="4000" b="1" kern="1200">
              <a:latin typeface="+mj-lt"/>
              <a:ea typeface="+mj-ea"/>
              <a:cs typeface="+mj-cs"/>
            </a:endParaRPr>
          </a:p>
        </p:txBody>
      </p:sp>
      <p:graphicFrame>
        <p:nvGraphicFramePr>
          <p:cNvPr id="51" name="Content Placeholder 4">
            <a:extLst>
              <a:ext uri="{FF2B5EF4-FFF2-40B4-BE49-F238E27FC236}">
                <a16:creationId xmlns:a16="http://schemas.microsoft.com/office/drawing/2014/main" id="{549E51DA-8189-4F94-154C-5B015694304A}"/>
              </a:ext>
            </a:extLst>
          </p:cNvPr>
          <p:cNvGraphicFramePr>
            <a:graphicFrameLocks noGrp="1"/>
          </p:cNvGraphicFramePr>
          <p:nvPr>
            <p:extLst>
              <p:ext uri="{D42A27DB-BD31-4B8C-83A1-F6EECF244321}">
                <p14:modId xmlns:p14="http://schemas.microsoft.com/office/powerpoint/2010/main" val="1658664814"/>
              </p:ext>
            </p:extLst>
          </p:nvPr>
        </p:nvGraphicFramePr>
        <p:xfrm>
          <a:off x="5266178" y="516067"/>
          <a:ext cx="6738667" cy="5533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 name="Title 3">
            <a:extLst>
              <a:ext uri="{FF2B5EF4-FFF2-40B4-BE49-F238E27FC236}">
                <a16:creationId xmlns:a16="http://schemas.microsoft.com/office/drawing/2014/main" id="{F715A329-836B-DEAB-963F-527583714C0F}"/>
              </a:ext>
            </a:extLst>
          </p:cNvPr>
          <p:cNvSpPr>
            <a:spLocks noGrp="1"/>
          </p:cNvSpPr>
          <p:nvPr/>
        </p:nvSpPr>
        <p:spPr>
          <a:xfrm>
            <a:off x="797314" y="500483"/>
            <a:ext cx="3587552" cy="4609997"/>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5867" kern="1200">
                <a:solidFill>
                  <a:srgbClr val="FFFFFF"/>
                </a:solidFill>
                <a:latin typeface="Arial"/>
                <a:ea typeface="+mj-ea"/>
                <a:cs typeface="Arial"/>
              </a:defRPr>
            </a:lvl1pPr>
          </a:lstStyle>
          <a:p>
            <a:pPr algn="ctr" defTabSz="914400">
              <a:lnSpc>
                <a:spcPct val="90000"/>
              </a:lnSpc>
              <a:spcAft>
                <a:spcPts val="600"/>
              </a:spcAft>
            </a:pPr>
            <a:r>
              <a:rPr lang="en-US" sz="5200" b="1">
                <a:solidFill>
                  <a:schemeClr val="accent1">
                    <a:lumMod val="49000"/>
                  </a:schemeClr>
                </a:solidFill>
              </a:rPr>
              <a:t>Student Resources </a:t>
            </a:r>
            <a:endParaRPr lang="en-US">
              <a:solidFill>
                <a:schemeClr val="accent1">
                  <a:lumMod val="49000"/>
                </a:schemeClr>
              </a:solidFill>
            </a:endParaRPr>
          </a:p>
        </p:txBody>
      </p:sp>
    </p:spTree>
    <p:extLst>
      <p:ext uri="{BB962C8B-B14F-4D97-AF65-F5344CB8AC3E}">
        <p14:creationId xmlns:p14="http://schemas.microsoft.com/office/powerpoint/2010/main" val="2066574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8"/>
          <p:cNvGrpSpPr/>
          <p:nvPr/>
        </p:nvGrpSpPr>
        <p:grpSpPr>
          <a:xfrm>
            <a:off x="2244878" y="1257932"/>
            <a:ext cx="7702256" cy="4768063"/>
            <a:chOff x="940" y="352818"/>
            <a:chExt cx="7702256" cy="4768063"/>
          </a:xfrm>
        </p:grpSpPr>
        <p:sp>
          <p:nvSpPr>
            <p:cNvPr id="201" name="Google Shape;201;p8"/>
            <p:cNvSpPr/>
            <p:nvPr/>
          </p:nvSpPr>
          <p:spPr>
            <a:xfrm>
              <a:off x="940" y="352818"/>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2" name="Google Shape;202;p8"/>
            <p:cNvSpPr txBox="1"/>
            <p:nvPr/>
          </p:nvSpPr>
          <p:spPr>
            <a:xfrm>
              <a:off x="940" y="352818"/>
              <a:ext cx="3667741" cy="2200644"/>
            </a:xfrm>
            <a:prstGeom prst="rect">
              <a:avLst/>
            </a:prstGeom>
            <a:solidFill>
              <a:srgbClr val="EAFBE7"/>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A Strong Contract</a:t>
              </a:r>
              <a:endParaRPr sz="3200" i="0" u="none" strike="noStrike" cap="none">
                <a:solidFill>
                  <a:schemeClr val="dk1"/>
                </a:solidFill>
                <a:latin typeface="Montserrat"/>
                <a:ea typeface="Montserrat"/>
                <a:cs typeface="Montserrat"/>
                <a:sym typeface="Montserrat"/>
              </a:endParaRPr>
            </a:p>
          </p:txBody>
        </p:sp>
        <p:sp>
          <p:nvSpPr>
            <p:cNvPr id="203" name="Google Shape;203;p8"/>
            <p:cNvSpPr/>
            <p:nvPr/>
          </p:nvSpPr>
          <p:spPr>
            <a:xfrm>
              <a:off x="4035455" y="352818"/>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4" name="Google Shape;204;p8"/>
            <p:cNvSpPr txBox="1"/>
            <p:nvPr/>
          </p:nvSpPr>
          <p:spPr>
            <a:xfrm>
              <a:off x="4035455" y="352818"/>
              <a:ext cx="3667741" cy="2200644"/>
            </a:xfrm>
            <a:prstGeom prst="rect">
              <a:avLst/>
            </a:prstGeom>
            <a:solidFill>
              <a:srgbClr val="CBE2F7"/>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Enforcing our Contract</a:t>
              </a:r>
              <a:endParaRPr sz="3200" i="0" u="none" strike="noStrike" cap="none">
                <a:solidFill>
                  <a:schemeClr val="dk1"/>
                </a:solidFill>
                <a:latin typeface="Montserrat"/>
                <a:ea typeface="Montserrat"/>
                <a:cs typeface="Montserrat"/>
                <a:sym typeface="Montserrat"/>
              </a:endParaRPr>
            </a:p>
          </p:txBody>
        </p:sp>
        <p:sp>
          <p:nvSpPr>
            <p:cNvPr id="205" name="Google Shape;205;p8"/>
            <p:cNvSpPr/>
            <p:nvPr/>
          </p:nvSpPr>
          <p:spPr>
            <a:xfrm>
              <a:off x="940" y="2920237"/>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6" name="Google Shape;206;p8"/>
            <p:cNvSpPr txBox="1"/>
            <p:nvPr/>
          </p:nvSpPr>
          <p:spPr>
            <a:xfrm>
              <a:off x="940" y="2920237"/>
              <a:ext cx="3667741" cy="2200644"/>
            </a:xfrm>
            <a:prstGeom prst="rect">
              <a:avLst/>
            </a:prstGeom>
            <a:solidFill>
              <a:srgbClr val="FFD3E6"/>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Supporting &amp; Engaging Members</a:t>
              </a:r>
              <a:endParaRPr sz="3200" i="0" u="none" strike="noStrike" cap="none">
                <a:solidFill>
                  <a:schemeClr val="dk1"/>
                </a:solidFill>
                <a:latin typeface="Montserrat"/>
                <a:ea typeface="Montserrat"/>
                <a:cs typeface="Montserrat"/>
                <a:sym typeface="Montserrat"/>
              </a:endParaRPr>
            </a:p>
          </p:txBody>
        </p:sp>
        <p:sp>
          <p:nvSpPr>
            <p:cNvPr id="207" name="Google Shape;207;p8"/>
            <p:cNvSpPr/>
            <p:nvPr/>
          </p:nvSpPr>
          <p:spPr>
            <a:xfrm>
              <a:off x="4035455" y="2920237"/>
              <a:ext cx="3667741" cy="2200644"/>
            </a:xfrm>
            <a:prstGeom prst="rect">
              <a:avLst/>
            </a:prstGeom>
            <a:solidFill>
              <a:srgbClr val="2FACEA"/>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200" i="0" u="none" strike="noStrike" cap="none">
                <a:solidFill>
                  <a:srgbClr val="000000"/>
                </a:solidFill>
                <a:latin typeface="Montserrat"/>
                <a:ea typeface="Montserrat"/>
                <a:cs typeface="Montserrat"/>
                <a:sym typeface="Montserrat"/>
              </a:endParaRPr>
            </a:p>
          </p:txBody>
        </p:sp>
        <p:sp>
          <p:nvSpPr>
            <p:cNvPr id="208" name="Google Shape;208;p8"/>
            <p:cNvSpPr txBox="1"/>
            <p:nvPr/>
          </p:nvSpPr>
          <p:spPr>
            <a:xfrm>
              <a:off x="4035455" y="2920237"/>
              <a:ext cx="3667741" cy="2200644"/>
            </a:xfrm>
            <a:prstGeom prst="rect">
              <a:avLst/>
            </a:prstGeom>
            <a:solidFill>
              <a:srgbClr val="FFD966"/>
            </a:solid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Georgia"/>
                <a:buNone/>
              </a:pPr>
              <a:r>
                <a:rPr lang="en-US" sz="3200" i="0" u="none" strike="noStrike" cap="none">
                  <a:solidFill>
                    <a:schemeClr val="dk1"/>
                  </a:solidFill>
                  <a:latin typeface="Montserrat"/>
                  <a:ea typeface="Montserrat"/>
                  <a:cs typeface="Montserrat"/>
                  <a:sym typeface="Montserrat"/>
                </a:rPr>
                <a:t>Advocating at the Local &amp; State Levels</a:t>
              </a:r>
              <a:endParaRPr sz="3200" i="0" u="none" strike="noStrike" cap="none">
                <a:solidFill>
                  <a:schemeClr val="dk1"/>
                </a:solidFill>
                <a:latin typeface="Montserrat"/>
                <a:ea typeface="Montserrat"/>
                <a:cs typeface="Montserrat"/>
                <a:sym typeface="Montserrat"/>
              </a:endParaRPr>
            </a:p>
          </p:txBody>
        </p:sp>
      </p:grpSp>
      <p:sp>
        <p:nvSpPr>
          <p:cNvPr id="209" name="Google Shape;209;p8"/>
          <p:cNvSpPr txBox="1">
            <a:spLocks noGrp="1"/>
          </p:cNvSpPr>
          <p:nvPr>
            <p:ph type="sldNum" idx="12"/>
          </p:nvPr>
        </p:nvSpPr>
        <p:spPr>
          <a:xfrm>
            <a:off x="9947117" y="6269373"/>
            <a:ext cx="427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sz="2800">
                <a:solidFill>
                  <a:schemeClr val="dk1"/>
                </a:solidFill>
              </a:rPr>
              <a:pPr marL="0" lvl="0" indent="0" algn="r" rtl="0">
                <a:spcBef>
                  <a:spcPts val="0"/>
                </a:spcBef>
                <a:spcAft>
                  <a:spcPts val="0"/>
                </a:spcAft>
                <a:buClr>
                  <a:srgbClr val="000000"/>
                </a:buClr>
                <a:buSzPts val="1000"/>
                <a:buFont typeface="Arial"/>
                <a:buNone/>
              </a:pPr>
              <a:t>90</a:t>
            </a:fld>
            <a:endParaRPr sz="3200">
              <a:solidFill>
                <a:schemeClr val="dk1"/>
              </a:solidFill>
            </a:endParaRPr>
          </a:p>
        </p:txBody>
      </p:sp>
      <p:sp>
        <p:nvSpPr>
          <p:cNvPr id="210" name="Google Shape;210;p8"/>
          <p:cNvSpPr txBox="1">
            <a:spLocks noGrp="1"/>
          </p:cNvSpPr>
          <p:nvPr>
            <p:ph type="title"/>
          </p:nvPr>
        </p:nvSpPr>
        <p:spPr>
          <a:xfrm>
            <a:off x="4574500" y="0"/>
            <a:ext cx="5911200" cy="8784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Creating Collective Power</a:t>
            </a:r>
            <a:endParaRPr>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310812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217" name="Google Shape;217;p6"/>
          <p:cNvPicPr preferRelativeResize="0"/>
          <p:nvPr/>
        </p:nvPicPr>
        <p:blipFill>
          <a:blip r:embed="rId3">
            <a:alphaModFix/>
          </a:blip>
          <a:stretch>
            <a:fillRect/>
          </a:stretch>
        </p:blipFill>
        <p:spPr>
          <a:xfrm>
            <a:off x="5830350" y="3722057"/>
            <a:ext cx="4500024" cy="2394018"/>
          </a:xfrm>
          <a:prstGeom prst="rect">
            <a:avLst/>
          </a:prstGeom>
          <a:noFill/>
          <a:ln>
            <a:noFill/>
          </a:ln>
        </p:spPr>
      </p:pic>
      <p:pic>
        <p:nvPicPr>
          <p:cNvPr id="218" name="Google Shape;218;p6"/>
          <p:cNvPicPr preferRelativeResize="0"/>
          <p:nvPr/>
        </p:nvPicPr>
        <p:blipFill>
          <a:blip r:embed="rId4">
            <a:alphaModFix/>
          </a:blip>
          <a:stretch>
            <a:fillRect/>
          </a:stretch>
        </p:blipFill>
        <p:spPr>
          <a:xfrm>
            <a:off x="1846351" y="865450"/>
            <a:ext cx="3597677" cy="4796902"/>
          </a:xfrm>
          <a:prstGeom prst="rect">
            <a:avLst/>
          </a:prstGeom>
          <a:noFill/>
          <a:ln>
            <a:noFill/>
          </a:ln>
        </p:spPr>
      </p:pic>
      <p:pic>
        <p:nvPicPr>
          <p:cNvPr id="219" name="Google Shape;219;p6"/>
          <p:cNvPicPr preferRelativeResize="0"/>
          <p:nvPr/>
        </p:nvPicPr>
        <p:blipFill>
          <a:blip r:embed="rId5">
            <a:alphaModFix/>
          </a:blip>
          <a:stretch>
            <a:fillRect/>
          </a:stretch>
        </p:blipFill>
        <p:spPr>
          <a:xfrm>
            <a:off x="5816500" y="298251"/>
            <a:ext cx="4041400" cy="3031023"/>
          </a:xfrm>
          <a:prstGeom prst="rect">
            <a:avLst/>
          </a:prstGeom>
          <a:noFill/>
          <a:ln>
            <a:noFill/>
          </a:ln>
        </p:spPr>
      </p:pic>
      <p:sp>
        <p:nvSpPr>
          <p:cNvPr id="220" name="Google Shape;220;p6"/>
          <p:cNvSpPr txBox="1"/>
          <p:nvPr/>
        </p:nvSpPr>
        <p:spPr>
          <a:xfrm>
            <a:off x="6806275" y="2373900"/>
            <a:ext cx="3524100" cy="1055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GEU members at a solidarity march for striking UAW workers in Spring 2024</a:t>
            </a:r>
            <a:endParaRPr sz="1800">
              <a:solidFill>
                <a:schemeClr val="lt1"/>
              </a:solidFill>
              <a:latin typeface="Montserrat"/>
              <a:ea typeface="Montserrat"/>
              <a:cs typeface="Montserrat"/>
              <a:sym typeface="Montserrat"/>
            </a:endParaRPr>
          </a:p>
        </p:txBody>
      </p:sp>
      <p:sp>
        <p:nvSpPr>
          <p:cNvPr id="221" name="Google Shape;221;p6"/>
          <p:cNvSpPr txBox="1">
            <a:spLocks noGrp="1"/>
          </p:cNvSpPr>
          <p:nvPr>
            <p:ph type="title"/>
          </p:nvPr>
        </p:nvSpPr>
        <p:spPr>
          <a:xfrm>
            <a:off x="1725525" y="208175"/>
            <a:ext cx="41676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a:latin typeface="Montserrat Medium"/>
                <a:ea typeface="Montserrat Medium"/>
                <a:cs typeface="Montserrat Medium"/>
                <a:sym typeface="Montserrat Medium"/>
              </a:rPr>
              <a:t>Organizing</a:t>
            </a:r>
            <a:endParaRPr>
              <a:latin typeface="Montserrat Medium"/>
              <a:ea typeface="Montserrat Medium"/>
              <a:cs typeface="Montserrat Medium"/>
              <a:sym typeface="Montserrat Medium"/>
            </a:endParaRPr>
          </a:p>
        </p:txBody>
      </p:sp>
      <p:sp>
        <p:nvSpPr>
          <p:cNvPr id="222" name="Google Shape;222;p6"/>
          <p:cNvSpPr txBox="1"/>
          <p:nvPr/>
        </p:nvSpPr>
        <p:spPr>
          <a:xfrm>
            <a:off x="6013925" y="5662350"/>
            <a:ext cx="3524100" cy="7539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GEU leaders and members at Spring 2022 work-in</a:t>
            </a:r>
            <a:endParaRPr sz="1800">
              <a:solidFill>
                <a:schemeClr val="lt1"/>
              </a:solidFill>
              <a:latin typeface="Montserrat"/>
              <a:ea typeface="Montserrat"/>
              <a:cs typeface="Montserrat"/>
              <a:sym typeface="Montserrat"/>
            </a:endParaRPr>
          </a:p>
        </p:txBody>
      </p:sp>
      <p:sp>
        <p:nvSpPr>
          <p:cNvPr id="223" name="Google Shape;223;p6"/>
          <p:cNvSpPr txBox="1"/>
          <p:nvPr/>
        </p:nvSpPr>
        <p:spPr>
          <a:xfrm>
            <a:off x="2529375" y="5135875"/>
            <a:ext cx="2755500" cy="1262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A Spring 2023 coffee hour at Fairfield Way (feat. Jonathan the Husky!)</a:t>
            </a:r>
            <a:endParaRPr sz="1800">
              <a:solidFill>
                <a:schemeClr val="lt1"/>
              </a:solidFill>
              <a:latin typeface="Montserrat"/>
              <a:ea typeface="Montserrat"/>
              <a:cs typeface="Montserrat"/>
              <a:sym typeface="Montserrat"/>
            </a:endParaRPr>
          </a:p>
        </p:txBody>
      </p:sp>
      <p:sp>
        <p:nvSpPr>
          <p:cNvPr id="224" name="Google Shape;224;p6"/>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91</a:t>
            </a:fld>
            <a:endParaRPr sz="3600" b="1"/>
          </a:p>
        </p:txBody>
      </p:sp>
    </p:spTree>
    <p:extLst>
      <p:ext uri="{BB962C8B-B14F-4D97-AF65-F5344CB8AC3E}">
        <p14:creationId xmlns:p14="http://schemas.microsoft.com/office/powerpoint/2010/main" val="265559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g2ec7a28b1eb_2_101"/>
          <p:cNvGrpSpPr/>
          <p:nvPr/>
        </p:nvGrpSpPr>
        <p:grpSpPr>
          <a:xfrm>
            <a:off x="1933574" y="-4763"/>
            <a:ext cx="3761184" cy="6862763"/>
            <a:chOff x="2928938" y="-4763"/>
            <a:chExt cx="5014913" cy="6862763"/>
          </a:xfrm>
        </p:grpSpPr>
        <p:sp>
          <p:nvSpPr>
            <p:cNvPr id="231" name="Google Shape;231;g2ec7a28b1eb_2_101"/>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32" name="Google Shape;232;g2ec7a28b1eb_2_101"/>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FEFEFE"/>
            </a:solidFill>
            <a:ln>
              <a:noFill/>
            </a:ln>
          </p:spPr>
        </p:sp>
        <p:sp>
          <p:nvSpPr>
            <p:cNvPr id="233" name="Google Shape;233;g2ec7a28b1eb_2_101"/>
            <p:cNvSpPr/>
            <p:nvPr/>
          </p:nvSpPr>
          <p:spPr>
            <a:xfrm>
              <a:off x="2928938" y="2582862"/>
              <a:ext cx="2693988" cy="4275138"/>
            </a:xfrm>
            <a:custGeom>
              <a:avLst/>
              <a:gdLst/>
              <a:ahLst/>
              <a:cxnLst/>
              <a:rect l="l" t="t" r="r" b="b"/>
              <a:pathLst>
                <a:path w="1697" h="2693" extrusionOk="0">
                  <a:moveTo>
                    <a:pt x="0" y="0"/>
                  </a:moveTo>
                  <a:lnTo>
                    <a:pt x="1622" y="2693"/>
                  </a:lnTo>
                  <a:lnTo>
                    <a:pt x="1697" y="2693"/>
                  </a:lnTo>
                  <a:lnTo>
                    <a:pt x="0" y="0"/>
                  </a:lnTo>
                  <a:close/>
                </a:path>
              </a:pathLst>
            </a:custGeom>
            <a:solidFill>
              <a:srgbClr val="FEFEFE"/>
            </a:solidFill>
            <a:ln>
              <a:noFill/>
            </a:ln>
          </p:spPr>
        </p:sp>
        <p:sp>
          <p:nvSpPr>
            <p:cNvPr id="234" name="Google Shape;234;g2ec7a28b1eb_2_101"/>
            <p:cNvSpPr/>
            <p:nvPr/>
          </p:nvSpPr>
          <p:spPr>
            <a:xfrm>
              <a:off x="3371850" y="2692400"/>
              <a:ext cx="3332163"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235" name="Google Shape;235;g2ec7a28b1eb_2_101"/>
            <p:cNvSpPr/>
            <p:nvPr/>
          </p:nvSpPr>
          <p:spPr>
            <a:xfrm>
              <a:off x="3367088" y="2687637"/>
              <a:ext cx="4576763"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36" name="Google Shape;236;g2ec7a28b1eb_2_101"/>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FEFEFE"/>
            </a:solidFill>
            <a:ln>
              <a:noFill/>
            </a:ln>
          </p:spPr>
        </p:sp>
      </p:grpSp>
      <p:sp>
        <p:nvSpPr>
          <p:cNvPr id="237" name="Google Shape;237;g2ec7a28b1eb_2_101"/>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38" name="Google Shape;238;g2ec7a28b1eb_2_101"/>
          <p:cNvSpPr txBox="1">
            <a:spLocks noGrp="1"/>
          </p:cNvSpPr>
          <p:nvPr>
            <p:ph type="title"/>
          </p:nvPr>
        </p:nvSpPr>
        <p:spPr>
          <a:xfrm>
            <a:off x="1933575" y="132500"/>
            <a:ext cx="6315600" cy="788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Georgia"/>
              <a:buNone/>
            </a:pPr>
            <a:r>
              <a:rPr lang="en-US" sz="3000">
                <a:latin typeface="Montserrat Medium"/>
                <a:ea typeface="Montserrat Medium"/>
                <a:cs typeface="Montserrat Medium"/>
                <a:sym typeface="Montserrat Medium"/>
              </a:rPr>
              <a:t>Why we started the GEU</a:t>
            </a:r>
            <a:endParaRPr sz="3000">
              <a:solidFill>
                <a:schemeClr val="dk1"/>
              </a:solidFill>
              <a:latin typeface="Montserrat Medium"/>
              <a:ea typeface="Montserrat Medium"/>
              <a:cs typeface="Montserrat Medium"/>
              <a:sym typeface="Montserrat Medium"/>
            </a:endParaRPr>
          </a:p>
        </p:txBody>
      </p:sp>
      <p:sp>
        <p:nvSpPr>
          <p:cNvPr id="239" name="Google Shape;239;g2ec7a28b1eb_2_101"/>
          <p:cNvSpPr txBox="1">
            <a:spLocks noGrp="1"/>
          </p:cNvSpPr>
          <p:nvPr>
            <p:ph type="sldNum" idx="12"/>
          </p:nvPr>
        </p:nvSpPr>
        <p:spPr>
          <a:xfrm>
            <a:off x="9797317" y="6116070"/>
            <a:ext cx="41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92</a:t>
            </a:fld>
            <a:endParaRPr sz="3600">
              <a:solidFill>
                <a:srgbClr val="262626"/>
              </a:solidFill>
              <a:latin typeface="Montserrat Medium"/>
              <a:ea typeface="Montserrat Medium"/>
              <a:cs typeface="Montserrat Medium"/>
              <a:sym typeface="Montserrat Medium"/>
            </a:endParaRPr>
          </a:p>
        </p:txBody>
      </p:sp>
      <p:pic>
        <p:nvPicPr>
          <p:cNvPr id="240" name="Google Shape;240;g2ec7a28b1eb_2_101"/>
          <p:cNvPicPr preferRelativeResize="0"/>
          <p:nvPr/>
        </p:nvPicPr>
        <p:blipFill>
          <a:blip r:embed="rId3">
            <a:alphaModFix/>
          </a:blip>
          <a:stretch>
            <a:fillRect/>
          </a:stretch>
        </p:blipFill>
        <p:spPr>
          <a:xfrm>
            <a:off x="1247051" y="1162350"/>
            <a:ext cx="9584901" cy="4198074"/>
          </a:xfrm>
          <a:prstGeom prst="rect">
            <a:avLst/>
          </a:prstGeom>
          <a:noFill/>
          <a:ln>
            <a:noFill/>
          </a:ln>
        </p:spPr>
      </p:pic>
      <p:sp>
        <p:nvSpPr>
          <p:cNvPr id="241" name="Google Shape;241;g2ec7a28b1eb_2_101"/>
          <p:cNvSpPr txBox="1"/>
          <p:nvPr/>
        </p:nvSpPr>
        <p:spPr>
          <a:xfrm>
            <a:off x="1783175" y="6116152"/>
            <a:ext cx="5592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2"/>
                </a:solidFill>
                <a:latin typeface="Montserrat"/>
                <a:ea typeface="Montserrat"/>
                <a:cs typeface="Montserrat"/>
                <a:sym typeface="Montserrat"/>
              </a:rPr>
              <a:t>See </a:t>
            </a:r>
            <a:r>
              <a:rPr lang="en-US" sz="1100" u="sng">
                <a:solidFill>
                  <a:schemeClr val="hlink"/>
                </a:solidFill>
                <a:latin typeface="Montserrat"/>
                <a:ea typeface="Montserrat"/>
                <a:cs typeface="Montserrat"/>
                <a:sym typeface="Montserrat"/>
                <a:hlinkClick r:id="rId4"/>
              </a:rPr>
              <a:t>https://www.uconngradunion.org/about-us.html</a:t>
            </a:r>
            <a:r>
              <a:rPr lang="en-US" sz="1100">
                <a:solidFill>
                  <a:schemeClr val="dk2"/>
                </a:solidFill>
                <a:latin typeface="Montserrat"/>
                <a:ea typeface="Montserrat"/>
                <a:cs typeface="Montserrat"/>
                <a:sym typeface="Montserrat"/>
              </a:rPr>
              <a:t> for detailed history</a:t>
            </a:r>
            <a:endParaRPr sz="1100">
              <a:solidFill>
                <a:schemeClr val="dk2"/>
              </a:solidFill>
              <a:latin typeface="Montserrat"/>
              <a:ea typeface="Montserrat"/>
              <a:cs typeface="Montserrat"/>
              <a:sym typeface="Montserrat"/>
            </a:endParaRPr>
          </a:p>
        </p:txBody>
      </p:sp>
      <p:sp>
        <p:nvSpPr>
          <p:cNvPr id="242" name="Google Shape;242;g2ec7a28b1eb_2_101"/>
          <p:cNvSpPr/>
          <p:nvPr/>
        </p:nvSpPr>
        <p:spPr>
          <a:xfrm>
            <a:off x="4562650" y="1198525"/>
            <a:ext cx="756000" cy="9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43" name="Google Shape;243;g2ec7a28b1eb_2_101"/>
          <p:cNvSpPr/>
          <p:nvPr/>
        </p:nvSpPr>
        <p:spPr>
          <a:xfrm>
            <a:off x="3806650" y="4154600"/>
            <a:ext cx="756000" cy="9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Tree>
    <p:extLst>
      <p:ext uri="{BB962C8B-B14F-4D97-AF65-F5344CB8AC3E}">
        <p14:creationId xmlns:p14="http://schemas.microsoft.com/office/powerpoint/2010/main" val="36871396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f2ddf7cf93_0_7"/>
          <p:cNvSpPr/>
          <p:nvPr/>
        </p:nvSpPr>
        <p:spPr>
          <a:xfrm>
            <a:off x="1524000" y="0"/>
            <a:ext cx="9144000" cy="6858000"/>
          </a:xfrm>
          <a:prstGeom prst="rect">
            <a:avLst/>
          </a:prstGeom>
          <a:solidFill>
            <a:srgbClr val="FFF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50" name="Google Shape;250;g2f2ddf7cf93_0_7"/>
          <p:cNvSpPr txBox="1">
            <a:spLocks noGrp="1"/>
          </p:cNvSpPr>
          <p:nvPr>
            <p:ph type="title"/>
          </p:nvPr>
        </p:nvSpPr>
        <p:spPr>
          <a:xfrm>
            <a:off x="1725525" y="208175"/>
            <a:ext cx="8485200" cy="1396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000"/>
              <a:buFont typeface="Georgia"/>
              <a:buNone/>
            </a:pPr>
            <a:r>
              <a:rPr lang="en-US" sz="3000" b="1">
                <a:latin typeface="Montserrat"/>
                <a:ea typeface="Montserrat"/>
                <a:cs typeface="Montserrat"/>
                <a:sym typeface="Montserrat"/>
              </a:rPr>
              <a:t>Part of a Movement </a:t>
            </a:r>
            <a:endParaRPr sz="3000"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3000"/>
              <a:buFont typeface="Georgia"/>
              <a:buNone/>
            </a:pPr>
            <a:r>
              <a:rPr lang="en-US" sz="2444">
                <a:latin typeface="Montserrat Medium"/>
                <a:ea typeface="Montserrat Medium"/>
                <a:cs typeface="Montserrat Medium"/>
                <a:sym typeface="Montserrat Medium"/>
              </a:rPr>
              <a:t>Graduate Worker Unionization is Booming Across the Country</a:t>
            </a:r>
            <a:endParaRPr sz="3444">
              <a:latin typeface="Montserrat Medium"/>
              <a:ea typeface="Montserrat Medium"/>
              <a:cs typeface="Montserrat Medium"/>
              <a:sym typeface="Montserrat Medium"/>
            </a:endParaRPr>
          </a:p>
        </p:txBody>
      </p:sp>
      <p:sp>
        <p:nvSpPr>
          <p:cNvPr id="251" name="Google Shape;251;g2f2ddf7cf93_0_7"/>
          <p:cNvSpPr txBox="1">
            <a:spLocks noGrp="1"/>
          </p:cNvSpPr>
          <p:nvPr>
            <p:ph type="sldNum" idx="12"/>
          </p:nvPr>
        </p:nvSpPr>
        <p:spPr>
          <a:xfrm>
            <a:off x="9653547" y="6356475"/>
            <a:ext cx="1014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b="1"/>
              <a:pPr marL="0" lvl="0" indent="0" algn="r" rtl="0">
                <a:lnSpc>
                  <a:spcPct val="100000"/>
                </a:lnSpc>
                <a:spcBef>
                  <a:spcPts val="0"/>
                </a:spcBef>
                <a:spcAft>
                  <a:spcPts val="0"/>
                </a:spcAft>
                <a:buClr>
                  <a:srgbClr val="000000"/>
                </a:buClr>
                <a:buSzPts val="1000"/>
                <a:buFont typeface="Arial"/>
                <a:buNone/>
              </a:pPr>
              <a:t>93</a:t>
            </a:fld>
            <a:endParaRPr sz="3600" b="1"/>
          </a:p>
        </p:txBody>
      </p:sp>
      <p:pic>
        <p:nvPicPr>
          <p:cNvPr id="252" name="Google Shape;252;g2f2ddf7cf93_0_7"/>
          <p:cNvPicPr preferRelativeResize="0"/>
          <p:nvPr/>
        </p:nvPicPr>
        <p:blipFill>
          <a:blip r:embed="rId3">
            <a:alphaModFix/>
          </a:blip>
          <a:stretch>
            <a:fillRect/>
          </a:stretch>
        </p:blipFill>
        <p:spPr>
          <a:xfrm>
            <a:off x="6279825" y="1512875"/>
            <a:ext cx="4317474" cy="2302650"/>
          </a:xfrm>
          <a:prstGeom prst="rect">
            <a:avLst/>
          </a:prstGeom>
          <a:noFill/>
          <a:ln>
            <a:noFill/>
          </a:ln>
        </p:spPr>
      </p:pic>
      <p:sp>
        <p:nvSpPr>
          <p:cNvPr id="253" name="Google Shape;253;g2f2ddf7cf93_0_7"/>
          <p:cNvSpPr txBox="1"/>
          <p:nvPr/>
        </p:nvSpPr>
        <p:spPr>
          <a:xfrm>
            <a:off x="6186875" y="1261450"/>
            <a:ext cx="2755500" cy="9963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UAW grad workers at the University of California </a:t>
            </a:r>
            <a:endParaRPr sz="1800">
              <a:solidFill>
                <a:schemeClr val="lt1"/>
              </a:solidFill>
              <a:latin typeface="Montserrat"/>
              <a:ea typeface="Montserrat"/>
              <a:cs typeface="Montserrat"/>
              <a:sym typeface="Montserrat"/>
            </a:endParaRPr>
          </a:p>
        </p:txBody>
      </p:sp>
      <p:pic>
        <p:nvPicPr>
          <p:cNvPr id="254" name="Google Shape;254;g2f2ddf7cf93_0_7"/>
          <p:cNvPicPr preferRelativeResize="0"/>
          <p:nvPr/>
        </p:nvPicPr>
        <p:blipFill>
          <a:blip r:embed="rId4">
            <a:alphaModFix/>
          </a:blip>
          <a:stretch>
            <a:fillRect/>
          </a:stretch>
        </p:blipFill>
        <p:spPr>
          <a:xfrm>
            <a:off x="6532689" y="3999351"/>
            <a:ext cx="3678025" cy="2116725"/>
          </a:xfrm>
          <a:prstGeom prst="rect">
            <a:avLst/>
          </a:prstGeom>
          <a:noFill/>
          <a:ln>
            <a:noFill/>
          </a:ln>
        </p:spPr>
      </p:pic>
      <p:sp>
        <p:nvSpPr>
          <p:cNvPr id="255" name="Google Shape;255;g2f2ddf7cf93_0_7"/>
          <p:cNvSpPr txBox="1"/>
          <p:nvPr/>
        </p:nvSpPr>
        <p:spPr>
          <a:xfrm>
            <a:off x="5959775" y="5700275"/>
            <a:ext cx="3524100" cy="7809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University of Maine grad workers recently unionized</a:t>
            </a:r>
            <a:endParaRPr sz="1800">
              <a:solidFill>
                <a:schemeClr val="lt1"/>
              </a:solidFill>
              <a:latin typeface="Montserrat"/>
              <a:ea typeface="Montserrat"/>
              <a:cs typeface="Montserrat"/>
              <a:sym typeface="Montserrat"/>
            </a:endParaRPr>
          </a:p>
        </p:txBody>
      </p:sp>
      <p:pic>
        <p:nvPicPr>
          <p:cNvPr id="256" name="Google Shape;256;g2f2ddf7cf93_0_7"/>
          <p:cNvPicPr preferRelativeResize="0"/>
          <p:nvPr/>
        </p:nvPicPr>
        <p:blipFill>
          <a:blip r:embed="rId5">
            <a:alphaModFix/>
          </a:blip>
          <a:stretch>
            <a:fillRect/>
          </a:stretch>
        </p:blipFill>
        <p:spPr>
          <a:xfrm>
            <a:off x="1725526" y="1798757"/>
            <a:ext cx="4317475" cy="2876219"/>
          </a:xfrm>
          <a:prstGeom prst="rect">
            <a:avLst/>
          </a:prstGeom>
          <a:noFill/>
          <a:ln>
            <a:noFill/>
          </a:ln>
        </p:spPr>
      </p:pic>
      <p:sp>
        <p:nvSpPr>
          <p:cNvPr id="257" name="Google Shape;257;g2f2ddf7cf93_0_7"/>
          <p:cNvSpPr txBox="1"/>
          <p:nvPr/>
        </p:nvSpPr>
        <p:spPr>
          <a:xfrm>
            <a:off x="2122213" y="4459000"/>
            <a:ext cx="3524100" cy="1820100"/>
          </a:xfrm>
          <a:prstGeom prst="rect">
            <a:avLst/>
          </a:prstGeom>
          <a:solidFill>
            <a:srgbClr val="000000">
              <a:alpha val="645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latin typeface="Montserrat"/>
                <a:ea typeface="Montserrat"/>
                <a:cs typeface="Montserrat"/>
                <a:sym typeface="Montserrat"/>
              </a:rPr>
              <a:t>The number of unionized grad workers has risen 44% over the past two decades, winning higher stipends, better benefits, and more protections</a:t>
            </a:r>
            <a:endParaRPr sz="18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2922300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0"/>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64" name="Google Shape;264;p10"/>
          <p:cNvSpPr txBox="1">
            <a:spLocks noGrp="1"/>
          </p:cNvSpPr>
          <p:nvPr>
            <p:ph type="title"/>
          </p:nvPr>
        </p:nvSpPr>
        <p:spPr>
          <a:xfrm>
            <a:off x="1738650" y="-158175"/>
            <a:ext cx="8611500" cy="1231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Georgia"/>
              <a:buNone/>
            </a:pPr>
            <a:r>
              <a:rPr lang="en-US" sz="2600">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Improvements</a:t>
            </a:r>
            <a:r>
              <a:rPr lang="en-US" sz="2600">
                <a:latin typeface="Montserrat Medium"/>
                <a:ea typeface="Montserrat Medium"/>
                <a:cs typeface="Montserrat Medium"/>
                <a:sym typeface="Montserrat Medium"/>
              </a:rPr>
              <a:t>: Enhancing Our Standard of</a:t>
            </a:r>
            <a:r>
              <a:rPr lang="en-US" sz="2600">
                <a:latin typeface="Montserrat Medium"/>
                <a:ea typeface="Montserrat Medium"/>
                <a:cs typeface="Montserrat Medium"/>
                <a:sym typeface="Montserrat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 Living</a:t>
            </a:r>
            <a:endParaRPr lang="en-US" sz="2600">
              <a:latin typeface="Montserrat Medium"/>
              <a:ea typeface="Montserrat Medium"/>
              <a:cs typeface="Montserrat Medium"/>
              <a:sym typeface="Montserrat Medium"/>
            </a:endParaRPr>
          </a:p>
        </p:txBody>
      </p:sp>
      <p:graphicFrame>
        <p:nvGraphicFramePr>
          <p:cNvPr id="265" name="Google Shape;265;p10"/>
          <p:cNvGraphicFramePr/>
          <p:nvPr/>
        </p:nvGraphicFramePr>
        <p:xfrm>
          <a:off x="1524003" y="827907"/>
          <a:ext cx="9144000" cy="5908515"/>
        </p:xfrm>
        <a:graphic>
          <a:graphicData uri="http://schemas.openxmlformats.org/drawingml/2006/table">
            <a:tbl>
              <a:tblPr firstRow="1" bandRow="1">
                <a:noFill/>
              </a:tblPr>
              <a:tblGrid>
                <a:gridCol w="2913300">
                  <a:extLst>
                    <a:ext uri="{9D8B030D-6E8A-4147-A177-3AD203B41FA5}">
                      <a16:colId xmlns:a16="http://schemas.microsoft.com/office/drawing/2014/main" val="20000"/>
                    </a:ext>
                  </a:extLst>
                </a:gridCol>
                <a:gridCol w="2943550">
                  <a:extLst>
                    <a:ext uri="{9D8B030D-6E8A-4147-A177-3AD203B41FA5}">
                      <a16:colId xmlns:a16="http://schemas.microsoft.com/office/drawing/2014/main" val="20001"/>
                    </a:ext>
                  </a:extLst>
                </a:gridCol>
                <a:gridCol w="3287150">
                  <a:extLst>
                    <a:ext uri="{9D8B030D-6E8A-4147-A177-3AD203B41FA5}">
                      <a16:colId xmlns:a16="http://schemas.microsoft.com/office/drawing/2014/main" val="20002"/>
                    </a:ext>
                  </a:extLst>
                </a:gridCol>
              </a:tblGrid>
              <a:tr h="5045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Without Union</a:t>
                      </a:r>
                      <a:endParaRPr sz="1400" u="none" strike="noStrike" cap="none">
                        <a:solidFill>
                          <a:schemeClr val="dk1"/>
                        </a:solidFill>
                        <a:latin typeface="Montserrat"/>
                        <a:ea typeface="Montserrat"/>
                        <a:cs typeface="Montserrat"/>
                        <a:sym typeface="Montserrat"/>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FFD966"/>
                          </a:solidFill>
                          <a:latin typeface="Montserrat"/>
                          <a:ea typeface="Montserrat"/>
                          <a:cs typeface="Montserrat"/>
                          <a:sym typeface="Montserrat"/>
                        </a:rPr>
                        <a:t>With Union</a:t>
                      </a:r>
                      <a:endParaRPr sz="1400" u="none" strike="noStrike" cap="none">
                        <a:solidFill>
                          <a:srgbClr val="FFD966"/>
                        </a:solidFill>
                        <a:latin typeface="Montserrat"/>
                        <a:ea typeface="Montserrat"/>
                        <a:cs typeface="Montserrat"/>
                        <a:sym typeface="Montserrat"/>
                      </a:endParaRPr>
                    </a:p>
                  </a:txBody>
                  <a:tcPr marL="91450" marR="91450" marT="45725" marB="45725" anchor="ctr">
                    <a:solidFill>
                      <a:schemeClr val="accent3"/>
                    </a:solidFill>
                  </a:tcPr>
                </a:tc>
                <a:extLst>
                  <a:ext uri="{0D108BD9-81ED-4DB2-BD59-A6C34878D82A}">
                    <a16:rowId xmlns:a16="http://schemas.microsoft.com/office/drawing/2014/main" val="10000"/>
                  </a:ext>
                </a:extLst>
              </a:tr>
              <a:tr h="4947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Stipends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1.4% Avg increase</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2%-4% increase per year</a:t>
                      </a:r>
                      <a:endParaRPr sz="1400" u="none" strike="noStrike" cap="none">
                        <a:latin typeface="Montserrat"/>
                        <a:ea typeface="Montserrat"/>
                        <a:cs typeface="Montserrat"/>
                        <a:sym typeface="Montserrat"/>
                      </a:endParaRPr>
                    </a:p>
                  </a:txBody>
                  <a:tcPr marL="68575" marR="68575" marT="0" marB="0" anchor="ctr"/>
                </a:tc>
                <a:extLst>
                  <a:ext uri="{0D108BD9-81ED-4DB2-BD59-A6C34878D82A}">
                    <a16:rowId xmlns:a16="http://schemas.microsoft.com/office/drawing/2014/main" val="10001"/>
                  </a:ext>
                </a:extLst>
              </a:tr>
              <a:tr h="6009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Fee Waivers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waiver</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a:t>
                      </a:r>
                      <a:r>
                        <a:rPr lang="en-US" sz="180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1,702</a:t>
                      </a:r>
                      <a:r>
                        <a:rPr lang="en-US" sz="1800">
                          <a:latin typeface="Montserrat"/>
                          <a:ea typeface="Montserrat"/>
                          <a:cs typeface="Montserrat"/>
                          <a:sym typeface="Montserrat"/>
                        </a:rPr>
                        <a:t> (domestic)</a:t>
                      </a:r>
                    </a:p>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$2,402</a:t>
                      </a:r>
                      <a:r>
                        <a:rPr lang="en-US" sz="1800">
                          <a:latin typeface="Montserrat"/>
                          <a:ea typeface="Montserrat"/>
                          <a:cs typeface="Montserrat"/>
                          <a:sym typeface="Montserrat"/>
                        </a:rPr>
                        <a:t> (international)</a:t>
                      </a:r>
                      <a:endParaRPr lang="en-US"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2"/>
                  </a:ext>
                </a:extLst>
              </a:tr>
              <a:tr h="5547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International Visa Fee</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$700</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Fully waived</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3"/>
                  </a:ext>
                </a:extLst>
              </a:tr>
              <a:tr h="1146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Health Insurance Coverage/ Premiums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Removed from state employee insurance, escalating out-of-pocket costs,</a:t>
                      </a: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d</a:t>
                      </a:r>
                      <a:r>
                        <a:rPr lang="en-US" sz="1800" u="none" strike="noStrike" cap="none">
                          <a:latin typeface="Montserrat"/>
                          <a:ea typeface="Montserrat"/>
                          <a:cs typeface="Montserrat"/>
                          <a:sym typeface="Montserrat"/>
                        </a:rPr>
                        <a:t>eteriorating coverage</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000000"/>
                          </a:solidFill>
                          <a:latin typeface="Montserrat"/>
                          <a:ea typeface="Montserrat"/>
                          <a:cs typeface="Montserrat"/>
                          <a:sym typeface="Montserrat"/>
                        </a:rPr>
                        <a:t>Access to state employee insurance with MUCH better coverage, and lower copay/prescription costs</a:t>
                      </a:r>
                      <a:endParaRPr sz="1800" u="none" strike="noStrike" cap="none">
                        <a:solidFill>
                          <a:srgbClr val="000000"/>
                        </a:solidFill>
                        <a:latin typeface="Montserrat"/>
                        <a:ea typeface="Montserrat"/>
                        <a:cs typeface="Montserrat"/>
                        <a:sym typeface="Montserrat"/>
                      </a:endParaRPr>
                    </a:p>
                  </a:txBody>
                  <a:tcPr marL="68575" marR="68575" marT="0" marB="0" anchor="ctr"/>
                </a:tc>
                <a:extLst>
                  <a:ext uri="{0D108BD9-81ED-4DB2-BD59-A6C34878D82A}">
                    <a16:rowId xmlns:a16="http://schemas.microsoft.com/office/drawing/2014/main" val="10004"/>
                  </a:ext>
                </a:extLst>
              </a:tr>
              <a:tr h="10101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Childcare Subsidies</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childcare subsidy</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$225,000 per year</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5"/>
                  </a:ext>
                </a:extLst>
              </a:tr>
              <a:tr h="12412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Parking and Transit</a:t>
                      </a:r>
                      <a:endParaRPr sz="18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Nightmarish parking situation</a:t>
                      </a:r>
                      <a:endParaRPr sz="1400" u="none" strike="noStrike" cap="none">
                        <a:latin typeface="Montserrat"/>
                        <a:ea typeface="Montserrat"/>
                        <a:cs typeface="Montserrat"/>
                        <a:sym typeface="Montserrat"/>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Access to Area 2 Employee parking at reduced price</a:t>
                      </a:r>
                      <a:endParaRPr sz="18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266" name="Google Shape;266;p10"/>
          <p:cNvSpPr txBox="1">
            <a:spLocks noGrp="1"/>
          </p:cNvSpPr>
          <p:nvPr>
            <p:ph type="sldNum" idx="12"/>
          </p:nvPr>
        </p:nvSpPr>
        <p:spPr>
          <a:xfrm>
            <a:off x="9300959" y="6108175"/>
            <a:ext cx="909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94</a:t>
            </a:fld>
            <a:endParaRPr>
              <a:solidFill>
                <a:schemeClr val="lt1"/>
              </a:solidFill>
            </a:endParaRPr>
          </a:p>
        </p:txBody>
      </p:sp>
    </p:spTree>
    <p:extLst>
      <p:ext uri="{BB962C8B-B14F-4D97-AF65-F5344CB8AC3E}">
        <p14:creationId xmlns:p14="http://schemas.microsoft.com/office/powerpoint/2010/main" val="15623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f2ddf7cf93_0_25"/>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chemeClr val="lt1"/>
              </a:solidFill>
              <a:latin typeface="Montserrat"/>
              <a:ea typeface="Montserrat"/>
              <a:cs typeface="Montserrat"/>
              <a:sym typeface="Montserrat"/>
            </a:endParaRPr>
          </a:p>
        </p:txBody>
      </p:sp>
      <p:sp>
        <p:nvSpPr>
          <p:cNvPr id="273" name="Google Shape;273;g2f2ddf7cf93_0_25"/>
          <p:cNvSpPr txBox="1">
            <a:spLocks noGrp="1"/>
          </p:cNvSpPr>
          <p:nvPr>
            <p:ph type="title"/>
          </p:nvPr>
        </p:nvSpPr>
        <p:spPr>
          <a:xfrm>
            <a:off x="1585175" y="-63250"/>
            <a:ext cx="8625600" cy="1752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Georgia"/>
              <a:buNone/>
            </a:pPr>
            <a:r>
              <a:rPr lang="en-US" sz="2800" b="1">
                <a:latin typeface="Montserrat"/>
                <a:ea typeface="Montserrat"/>
                <a:cs typeface="Montserrat"/>
                <a:sym typeface="Montserrat"/>
              </a:rPr>
              <a:t>Improvements: Expanding Our Rights as GAs</a:t>
            </a:r>
            <a:endParaRPr sz="2800">
              <a:latin typeface="Montserrat"/>
              <a:ea typeface="Montserrat"/>
              <a:cs typeface="Montserrat"/>
              <a:sym typeface="Montserrat"/>
            </a:endParaRPr>
          </a:p>
        </p:txBody>
      </p:sp>
      <p:graphicFrame>
        <p:nvGraphicFramePr>
          <p:cNvPr id="274" name="Google Shape;274;g2f2ddf7cf93_0_25"/>
          <p:cNvGraphicFramePr/>
          <p:nvPr/>
        </p:nvGraphicFramePr>
        <p:xfrm>
          <a:off x="1524026" y="1689346"/>
          <a:ext cx="9143975" cy="5148900"/>
        </p:xfrm>
        <a:graphic>
          <a:graphicData uri="http://schemas.openxmlformats.org/drawingml/2006/table">
            <a:tbl>
              <a:tblPr firstRow="1" bandRow="1">
                <a:noFill/>
              </a:tblPr>
              <a:tblGrid>
                <a:gridCol w="2747675">
                  <a:extLst>
                    <a:ext uri="{9D8B030D-6E8A-4147-A177-3AD203B41FA5}">
                      <a16:colId xmlns:a16="http://schemas.microsoft.com/office/drawing/2014/main" val="20000"/>
                    </a:ext>
                  </a:extLst>
                </a:gridCol>
                <a:gridCol w="2943875">
                  <a:extLst>
                    <a:ext uri="{9D8B030D-6E8A-4147-A177-3AD203B41FA5}">
                      <a16:colId xmlns:a16="http://schemas.microsoft.com/office/drawing/2014/main" val="20001"/>
                    </a:ext>
                  </a:extLst>
                </a:gridCol>
                <a:gridCol w="3452425">
                  <a:extLst>
                    <a:ext uri="{9D8B030D-6E8A-4147-A177-3AD203B41FA5}">
                      <a16:colId xmlns:a16="http://schemas.microsoft.com/office/drawing/2014/main" val="20002"/>
                    </a:ext>
                  </a:extLst>
                </a:gridCol>
              </a:tblGrid>
              <a:tr h="415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Before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After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extLst>
                  <a:ext uri="{0D108BD9-81ED-4DB2-BD59-A6C34878D82A}">
                    <a16:rowId xmlns:a16="http://schemas.microsoft.com/office/drawing/2014/main" val="10000"/>
                  </a:ext>
                </a:extLst>
              </a:tr>
              <a:tr h="16152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Dispute Resolution and Non-Discrimination  </a:t>
                      </a:r>
                      <a:endParaRPr sz="18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neutral, fair dispute resolution</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process to address grievances</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Fair grievance procedure up to neutral party arbitration</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1"/>
                  </a:ext>
                </a:extLst>
              </a:tr>
              <a:tr h="9353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Discipline and Dismissal</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The university could fire a GA at will</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The university must prove just cause</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2"/>
                  </a:ext>
                </a:extLst>
              </a:tr>
              <a:tr h="12471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Appointment Security</a:t>
                      </a:r>
                      <a:endParaRPr sz="18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GA appointments could be withdrawn after being offered</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Contractually-</a:t>
                      </a:r>
                      <a:endParaRPr sz="18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guaranteed appointment security</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3"/>
                  </a:ext>
                </a:extLst>
              </a:tr>
              <a:tr h="9353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Description of Duties</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GAs could be asked to do tasks outside their GA work</a:t>
                      </a:r>
                      <a:endParaRPr sz="1400" u="none" strike="noStrike" cap="none">
                        <a:latin typeface="Montserrat"/>
                        <a:ea typeface="Montserrat"/>
                        <a:cs typeface="Montserrat"/>
                        <a:sym typeface="Montserrat"/>
                      </a:endParaRPr>
                    </a:p>
                  </a:txBody>
                  <a:tcPr marL="68575" marR="68575" marT="0" marB="0"/>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Description of duties doc tells you exactly what to expect</a:t>
                      </a:r>
                      <a:endParaRPr sz="1400" u="none" strike="noStrike" cap="none">
                        <a:latin typeface="Montserrat"/>
                        <a:ea typeface="Montserrat"/>
                        <a:cs typeface="Montserrat"/>
                        <a:sym typeface="Montserrat"/>
                      </a:endParaRPr>
                    </a:p>
                  </a:txBody>
                  <a:tcPr marL="68575" marR="68575" marT="0" marB="0"/>
                </a:tc>
                <a:extLst>
                  <a:ext uri="{0D108BD9-81ED-4DB2-BD59-A6C34878D82A}">
                    <a16:rowId xmlns:a16="http://schemas.microsoft.com/office/drawing/2014/main" val="10004"/>
                  </a:ext>
                </a:extLst>
              </a:tr>
            </a:tbl>
          </a:graphicData>
        </a:graphic>
      </p:graphicFrame>
      <p:sp>
        <p:nvSpPr>
          <p:cNvPr id="275" name="Google Shape;275;g2f2ddf7cf93_0_25"/>
          <p:cNvSpPr txBox="1">
            <a:spLocks noGrp="1"/>
          </p:cNvSpPr>
          <p:nvPr>
            <p:ph type="sldNum" idx="12"/>
          </p:nvPr>
        </p:nvSpPr>
        <p:spPr>
          <a:xfrm>
            <a:off x="9782981" y="6108175"/>
            <a:ext cx="76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latin typeface="Montserrat"/>
                <a:ea typeface="Montserrat"/>
                <a:cs typeface="Montserrat"/>
                <a:sym typeface="Montserrat"/>
              </a:rPr>
              <a:pPr marL="0" lvl="0" indent="0" algn="r" rtl="0">
                <a:spcBef>
                  <a:spcPts val="0"/>
                </a:spcBef>
                <a:spcAft>
                  <a:spcPts val="0"/>
                </a:spcAft>
                <a:buClr>
                  <a:srgbClr val="000000"/>
                </a:buClr>
                <a:buSzPts val="1000"/>
                <a:buFont typeface="Arial"/>
                <a:buNone/>
              </a:pPr>
              <a:t>95</a:t>
            </a:fld>
            <a:endParaRPr>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0019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chemeClr val="lt1"/>
              </a:solidFill>
              <a:latin typeface="Montserrat"/>
              <a:ea typeface="Montserrat"/>
              <a:cs typeface="Montserrat"/>
              <a:sym typeface="Montserrat"/>
            </a:endParaRPr>
          </a:p>
        </p:txBody>
      </p:sp>
      <p:sp>
        <p:nvSpPr>
          <p:cNvPr id="282" name="Google Shape;282;p12"/>
          <p:cNvSpPr txBox="1">
            <a:spLocks noGrp="1"/>
          </p:cNvSpPr>
          <p:nvPr>
            <p:ph type="title"/>
          </p:nvPr>
        </p:nvSpPr>
        <p:spPr>
          <a:xfrm>
            <a:off x="1862275" y="120725"/>
            <a:ext cx="8805600" cy="806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520"/>
              <a:buFont typeface="Georgia"/>
              <a:buNone/>
            </a:pPr>
            <a:r>
              <a:rPr lang="en-US" sz="2420" b="1">
                <a:latin typeface="Montserrat"/>
                <a:ea typeface="Montserrat"/>
                <a:cs typeface="Montserrat"/>
                <a:sym typeface="Montserrat"/>
              </a:rPr>
              <a:t>Improvements: Expanding Our Rights as GAs (cont.)</a:t>
            </a:r>
            <a:endParaRPr sz="2420">
              <a:latin typeface="Montserrat"/>
              <a:ea typeface="Montserrat"/>
              <a:cs typeface="Montserrat"/>
              <a:sym typeface="Montserrat"/>
            </a:endParaRPr>
          </a:p>
        </p:txBody>
      </p:sp>
      <p:graphicFrame>
        <p:nvGraphicFramePr>
          <p:cNvPr id="283" name="Google Shape;283;p12"/>
          <p:cNvGraphicFramePr/>
          <p:nvPr/>
        </p:nvGraphicFramePr>
        <p:xfrm>
          <a:off x="1523989" y="1042365"/>
          <a:ext cx="9144025" cy="5815650"/>
        </p:xfrm>
        <a:graphic>
          <a:graphicData uri="http://schemas.openxmlformats.org/drawingml/2006/table">
            <a:tbl>
              <a:tblPr firstRow="1" bandRow="1">
                <a:noFill/>
              </a:tblPr>
              <a:tblGrid>
                <a:gridCol w="2695600">
                  <a:extLst>
                    <a:ext uri="{9D8B030D-6E8A-4147-A177-3AD203B41FA5}">
                      <a16:colId xmlns:a16="http://schemas.microsoft.com/office/drawing/2014/main" val="20000"/>
                    </a:ext>
                  </a:extLst>
                </a:gridCol>
                <a:gridCol w="2813575">
                  <a:extLst>
                    <a:ext uri="{9D8B030D-6E8A-4147-A177-3AD203B41FA5}">
                      <a16:colId xmlns:a16="http://schemas.microsoft.com/office/drawing/2014/main" val="20001"/>
                    </a:ext>
                  </a:extLst>
                </a:gridCol>
                <a:gridCol w="3634850">
                  <a:extLst>
                    <a:ext uri="{9D8B030D-6E8A-4147-A177-3AD203B41FA5}">
                      <a16:colId xmlns:a16="http://schemas.microsoft.com/office/drawing/2014/main" val="20002"/>
                    </a:ext>
                  </a:extLst>
                </a:gridCol>
              </a:tblGrid>
              <a:tr h="385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Issue</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Before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Montserrat"/>
                          <a:ea typeface="Montserrat"/>
                          <a:cs typeface="Montserrat"/>
                          <a:sym typeface="Montserrat"/>
                        </a:rPr>
                        <a:t>After Union</a:t>
                      </a:r>
                      <a:endParaRPr sz="1400" u="none" strike="noStrike" cap="none">
                        <a:solidFill>
                          <a:schemeClr val="dk1"/>
                        </a:solidFill>
                        <a:latin typeface="Montserrat"/>
                        <a:ea typeface="Montserrat"/>
                        <a:cs typeface="Montserrat"/>
                        <a:sym typeface="Montserrat"/>
                      </a:endParaRPr>
                    </a:p>
                  </a:txBody>
                  <a:tcPr marL="91450" marR="91450" marT="45725" marB="45725">
                    <a:solidFill>
                      <a:schemeClr val="accent3"/>
                    </a:solidFill>
                  </a:tcPr>
                </a:tc>
                <a:extLst>
                  <a:ext uri="{0D108BD9-81ED-4DB2-BD59-A6C34878D82A}">
                    <a16:rowId xmlns:a16="http://schemas.microsoft.com/office/drawing/2014/main" val="10000"/>
                  </a:ext>
                </a:extLst>
              </a:tr>
              <a:tr h="17207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latin typeface="Montserrat"/>
                          <a:ea typeface="Montserrat"/>
                          <a:cs typeface="Montserrat"/>
                          <a:sym typeface="Montserrat"/>
                        </a:rPr>
                        <a:t>International Student Workers Rights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unified collective voice to advocate on behalf of international students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Collective voice at state and federal level</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More OPT time</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Waived Visa Fee</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1"/>
                  </a:ext>
                </a:extLst>
              </a:tr>
              <a:tr h="13546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Family and Parental Leave</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enforceable family and parental leave policy</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6-8 weeks for birth parent</a:t>
                      </a:r>
                      <a:endParaRPr sz="14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3 weeks for non birth parent or adoption</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2"/>
                  </a:ext>
                </a:extLst>
              </a:tr>
              <a:tr h="14490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Gender Discrimination and Harassment </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advocate on behalf of victims</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Advocate and fair procedure up to 3</a:t>
                      </a:r>
                      <a:r>
                        <a:rPr lang="en-US" sz="1800" u="none" strike="noStrike" cap="none" baseline="30000">
                          <a:latin typeface="Montserrat"/>
                          <a:ea typeface="Montserrat"/>
                          <a:cs typeface="Montserrat"/>
                          <a:sym typeface="Montserrat"/>
                        </a:rPr>
                        <a:t>rd</a:t>
                      </a:r>
                      <a:r>
                        <a:rPr lang="en-US" sz="1800" u="none" strike="noStrike" cap="none">
                          <a:latin typeface="Montserrat"/>
                          <a:ea typeface="Montserrat"/>
                          <a:cs typeface="Montserrat"/>
                          <a:sym typeface="Montserrat"/>
                        </a:rPr>
                        <a:t> party arbitration + state and federal channels</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3"/>
                  </a:ext>
                </a:extLst>
              </a:tr>
              <a:tr h="9056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Montserrat"/>
                          <a:ea typeface="Montserrat"/>
                          <a:cs typeface="Montserrat"/>
                          <a:sym typeface="Montserrat"/>
                        </a:rPr>
                        <a:t>Time Off</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No guaranteed time off</a:t>
                      </a:r>
                      <a:endParaRPr sz="1400" u="none" strike="noStrike" cap="none">
                        <a:latin typeface="Montserrat"/>
                        <a:ea typeface="Montserrat"/>
                        <a:cs typeface="Montserrat"/>
                        <a:sym typeface="Montserrat"/>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20 days of guaranteed time off per academic year</a:t>
                      </a:r>
                      <a:endParaRPr sz="1400" u="none" strike="noStrike" cap="none">
                        <a:latin typeface="Montserrat"/>
                        <a:ea typeface="Montserrat"/>
                        <a:cs typeface="Montserrat"/>
                        <a:sym typeface="Montserrat"/>
                      </a:endParaRPr>
                    </a:p>
                  </a:txBody>
                  <a:tcPr marL="91450" marR="91450" marT="45725" marB="45725"/>
                </a:tc>
                <a:extLst>
                  <a:ext uri="{0D108BD9-81ED-4DB2-BD59-A6C34878D82A}">
                    <a16:rowId xmlns:a16="http://schemas.microsoft.com/office/drawing/2014/main" val="10004"/>
                  </a:ext>
                </a:extLst>
              </a:tr>
            </a:tbl>
          </a:graphicData>
        </a:graphic>
      </p:graphicFrame>
      <p:sp>
        <p:nvSpPr>
          <p:cNvPr id="284" name="Google Shape;284;p12"/>
          <p:cNvSpPr txBox="1">
            <a:spLocks noGrp="1"/>
          </p:cNvSpPr>
          <p:nvPr>
            <p:ph type="sldNum" idx="12"/>
          </p:nvPr>
        </p:nvSpPr>
        <p:spPr>
          <a:xfrm>
            <a:off x="9249910" y="6346425"/>
            <a:ext cx="978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latin typeface="Montserrat"/>
                <a:ea typeface="Montserrat"/>
                <a:cs typeface="Montserrat"/>
                <a:sym typeface="Montserrat"/>
              </a:rPr>
              <a:pPr marL="0" lvl="0" indent="0" algn="r" rtl="0">
                <a:spcBef>
                  <a:spcPts val="0"/>
                </a:spcBef>
                <a:spcAft>
                  <a:spcPts val="0"/>
                </a:spcAft>
                <a:buClr>
                  <a:srgbClr val="000000"/>
                </a:buClr>
                <a:buSzPts val="1000"/>
                <a:buFont typeface="Arial"/>
                <a:buNone/>
              </a:pPr>
              <a:t>96</a:t>
            </a:fld>
            <a:endParaRPr>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576632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g2e7dbfc8806_0_0"/>
          <p:cNvSpPr/>
          <p:nvPr/>
        </p:nvSpPr>
        <p:spPr>
          <a:xfrm>
            <a:off x="1467075" y="-61972"/>
            <a:ext cx="9215100" cy="692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a:ea typeface="Georgia"/>
              <a:cs typeface="Georgia"/>
              <a:sym typeface="Georgia"/>
            </a:endParaRPr>
          </a:p>
        </p:txBody>
      </p:sp>
      <p:sp>
        <p:nvSpPr>
          <p:cNvPr id="291" name="Google Shape;291;g2e7dbfc8806_0_0"/>
          <p:cNvSpPr txBox="1">
            <a:spLocks noGrp="1"/>
          </p:cNvSpPr>
          <p:nvPr>
            <p:ph type="title"/>
          </p:nvPr>
        </p:nvSpPr>
        <p:spPr>
          <a:xfrm>
            <a:off x="2506125" y="0"/>
            <a:ext cx="7704600" cy="976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3000">
                <a:latin typeface="Montserrat Medium"/>
                <a:ea typeface="Montserrat Medium"/>
                <a:cs typeface="Montserrat Medium"/>
                <a:sym typeface="Montserrat Medium"/>
              </a:rPr>
              <a:t>The Value of a Union</a:t>
            </a:r>
            <a:endParaRPr sz="3000">
              <a:latin typeface="Montserrat Medium"/>
              <a:ea typeface="Montserrat Medium"/>
              <a:cs typeface="Montserrat Medium"/>
              <a:sym typeface="Montserrat Medium"/>
            </a:endParaRPr>
          </a:p>
        </p:txBody>
      </p:sp>
      <p:sp>
        <p:nvSpPr>
          <p:cNvPr id="292" name="Google Shape;292;g2e7dbfc8806_0_0"/>
          <p:cNvSpPr txBox="1">
            <a:spLocks noGrp="1"/>
          </p:cNvSpPr>
          <p:nvPr>
            <p:ph type="sldNum" idx="12"/>
          </p:nvPr>
        </p:nvSpPr>
        <p:spPr>
          <a:xfrm>
            <a:off x="9488131" y="6108175"/>
            <a:ext cx="72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97</a:t>
            </a:fld>
            <a:endParaRPr>
              <a:solidFill>
                <a:schemeClr val="lt1"/>
              </a:solidFill>
            </a:endParaRPr>
          </a:p>
        </p:txBody>
      </p:sp>
      <p:sp>
        <p:nvSpPr>
          <p:cNvPr id="293" name="Google Shape;293;g2e7dbfc8806_0_0"/>
          <p:cNvSpPr txBox="1"/>
          <p:nvPr/>
        </p:nvSpPr>
        <p:spPr>
          <a:xfrm>
            <a:off x="3072450" y="1046950"/>
            <a:ext cx="18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Montserrat"/>
                <a:ea typeface="Montserrat"/>
                <a:cs typeface="Montserrat"/>
                <a:sym typeface="Montserrat"/>
              </a:rPr>
              <a:t>Stipends</a:t>
            </a:r>
            <a:endParaRPr sz="2400">
              <a:solidFill>
                <a:schemeClr val="dk1"/>
              </a:solidFill>
              <a:latin typeface="Montserrat"/>
              <a:ea typeface="Montserrat"/>
              <a:cs typeface="Montserrat"/>
              <a:sym typeface="Montserrat"/>
            </a:endParaRPr>
          </a:p>
        </p:txBody>
      </p:sp>
      <p:sp>
        <p:nvSpPr>
          <p:cNvPr id="294" name="Google Shape;294;g2e7dbfc8806_0_0"/>
          <p:cNvSpPr txBox="1"/>
          <p:nvPr/>
        </p:nvSpPr>
        <p:spPr>
          <a:xfrm>
            <a:off x="7647613" y="1046938"/>
            <a:ext cx="18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Montserrat"/>
                <a:ea typeface="Montserrat"/>
                <a:cs typeface="Montserrat"/>
                <a:sym typeface="Montserrat"/>
              </a:rPr>
              <a:t>Fees</a:t>
            </a:r>
            <a:endParaRPr sz="2400">
              <a:solidFill>
                <a:schemeClr val="dk1"/>
              </a:solidFill>
              <a:latin typeface="Montserrat"/>
              <a:ea typeface="Montserrat"/>
              <a:cs typeface="Montserrat"/>
              <a:sym typeface="Montserrat"/>
            </a:endParaRPr>
          </a:p>
        </p:txBody>
      </p:sp>
      <p:sp>
        <p:nvSpPr>
          <p:cNvPr id="295" name="Google Shape;295;g2e7dbfc8806_0_0"/>
          <p:cNvSpPr txBox="1">
            <a:spLocks noGrp="1"/>
          </p:cNvSpPr>
          <p:nvPr>
            <p:ph type="sldNum" idx="12"/>
          </p:nvPr>
        </p:nvSpPr>
        <p:spPr>
          <a:xfrm>
            <a:off x="9488031" y="61160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97</a:t>
            </a:fld>
            <a:endParaRPr sz="3600">
              <a:solidFill>
                <a:srgbClr val="262626"/>
              </a:solidFill>
              <a:latin typeface="Montserrat Medium"/>
              <a:ea typeface="Montserrat Medium"/>
              <a:cs typeface="Montserrat Medium"/>
              <a:sym typeface="Montserrat Medium"/>
            </a:endParaRPr>
          </a:p>
        </p:txBody>
      </p:sp>
      <p:pic>
        <p:nvPicPr>
          <p:cNvPr id="296" name="Google Shape;296;g2e7dbfc8806_0_0"/>
          <p:cNvPicPr preferRelativeResize="0"/>
          <p:nvPr/>
        </p:nvPicPr>
        <p:blipFill>
          <a:blip r:embed="rId4">
            <a:alphaModFix/>
          </a:blip>
          <a:stretch>
            <a:fillRect/>
          </a:stretch>
        </p:blipFill>
        <p:spPr>
          <a:xfrm>
            <a:off x="1467350" y="1559734"/>
            <a:ext cx="4614206" cy="4614186"/>
          </a:xfrm>
          <a:prstGeom prst="rect">
            <a:avLst/>
          </a:prstGeom>
          <a:noFill/>
          <a:ln>
            <a:noFill/>
          </a:ln>
        </p:spPr>
      </p:pic>
      <p:pic>
        <p:nvPicPr>
          <p:cNvPr id="297" name="Google Shape;297;g2e7dbfc8806_0_0"/>
          <p:cNvPicPr preferRelativeResize="0"/>
          <p:nvPr/>
        </p:nvPicPr>
        <p:blipFill rotWithShape="1">
          <a:blip r:embed="rId3">
            <a:alphaModFix/>
          </a:blip>
          <a:srcRect t="7723" r="8567"/>
          <a:stretch/>
        </p:blipFill>
        <p:spPr>
          <a:xfrm>
            <a:off x="5979850" y="1601050"/>
            <a:ext cx="4665574" cy="4708400"/>
          </a:xfrm>
          <a:prstGeom prst="rect">
            <a:avLst/>
          </a:prstGeom>
          <a:noFill/>
          <a:ln>
            <a:noFill/>
          </a:ln>
        </p:spPr>
      </p:pic>
    </p:spTree>
    <p:extLst>
      <p:ext uri="{BB962C8B-B14F-4D97-AF65-F5344CB8AC3E}">
        <p14:creationId xmlns:p14="http://schemas.microsoft.com/office/powerpoint/2010/main" val="3170009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2e7e719c091_0_0"/>
          <p:cNvPicPr preferRelativeResize="0"/>
          <p:nvPr/>
        </p:nvPicPr>
        <p:blipFill rotWithShape="1">
          <a:blip r:embed="rId3">
            <a:alphaModFix/>
          </a:blip>
          <a:srcRect l="38045" r="35807" b="85302"/>
          <a:stretch/>
        </p:blipFill>
        <p:spPr>
          <a:xfrm>
            <a:off x="4256226" y="1325300"/>
            <a:ext cx="4212751" cy="675250"/>
          </a:xfrm>
          <a:prstGeom prst="rect">
            <a:avLst/>
          </a:prstGeom>
          <a:noFill/>
          <a:ln>
            <a:noFill/>
          </a:ln>
        </p:spPr>
      </p:pic>
      <p:sp>
        <p:nvSpPr>
          <p:cNvPr id="304" name="Google Shape;304;g2e7e719c091_0_0"/>
          <p:cNvSpPr txBox="1">
            <a:spLocks noGrp="1"/>
          </p:cNvSpPr>
          <p:nvPr>
            <p:ph type="sldNum" idx="12"/>
          </p:nvPr>
        </p:nvSpPr>
        <p:spPr>
          <a:xfrm>
            <a:off x="9079697" y="6426600"/>
            <a:ext cx="1131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98</a:t>
            </a:fld>
            <a:endParaRPr>
              <a:solidFill>
                <a:schemeClr val="lt1"/>
              </a:solidFill>
            </a:endParaRPr>
          </a:p>
        </p:txBody>
      </p:sp>
      <p:pic>
        <p:nvPicPr>
          <p:cNvPr id="305" name="Google Shape;305;g2e7e719c091_0_0"/>
          <p:cNvPicPr preferRelativeResize="0"/>
          <p:nvPr/>
        </p:nvPicPr>
        <p:blipFill rotWithShape="1">
          <a:blip r:embed="rId3">
            <a:alphaModFix/>
          </a:blip>
          <a:srcRect t="15696" r="61295" b="27102"/>
          <a:stretch/>
        </p:blipFill>
        <p:spPr>
          <a:xfrm>
            <a:off x="1870763" y="1802851"/>
            <a:ext cx="4914898" cy="2071225"/>
          </a:xfrm>
          <a:prstGeom prst="rect">
            <a:avLst/>
          </a:prstGeom>
          <a:noFill/>
          <a:ln>
            <a:noFill/>
          </a:ln>
        </p:spPr>
      </p:pic>
      <p:sp>
        <p:nvSpPr>
          <p:cNvPr id="306" name="Google Shape;306;g2e7e719c091_0_0"/>
          <p:cNvSpPr txBox="1">
            <a:spLocks noGrp="1"/>
          </p:cNvSpPr>
          <p:nvPr>
            <p:ph type="title"/>
          </p:nvPr>
        </p:nvSpPr>
        <p:spPr>
          <a:xfrm>
            <a:off x="1729350" y="208200"/>
            <a:ext cx="8711700" cy="88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Example Biweekly Pay Stub</a:t>
            </a:r>
            <a:endParaRPr sz="3000">
              <a:latin typeface="Montserrat Medium"/>
              <a:ea typeface="Montserrat Medium"/>
              <a:cs typeface="Montserrat Medium"/>
              <a:sym typeface="Montserrat Medium"/>
            </a:endParaRPr>
          </a:p>
        </p:txBody>
      </p:sp>
      <p:pic>
        <p:nvPicPr>
          <p:cNvPr id="307" name="Google Shape;307;g2e7e719c091_0_0"/>
          <p:cNvPicPr preferRelativeResize="0"/>
          <p:nvPr/>
        </p:nvPicPr>
        <p:blipFill rotWithShape="1">
          <a:blip r:embed="rId3">
            <a:alphaModFix/>
          </a:blip>
          <a:srcRect l="38811" t="15844" r="33494" b="27465"/>
          <a:stretch/>
        </p:blipFill>
        <p:spPr>
          <a:xfrm>
            <a:off x="1809526" y="3747414"/>
            <a:ext cx="3257549" cy="1901625"/>
          </a:xfrm>
          <a:prstGeom prst="rect">
            <a:avLst/>
          </a:prstGeom>
          <a:noFill/>
          <a:ln>
            <a:noFill/>
          </a:ln>
        </p:spPr>
      </p:pic>
      <p:pic>
        <p:nvPicPr>
          <p:cNvPr id="308" name="Google Shape;308;g2e7e719c091_0_0"/>
          <p:cNvPicPr preferRelativeResize="0"/>
          <p:nvPr/>
        </p:nvPicPr>
        <p:blipFill rotWithShape="1">
          <a:blip r:embed="rId3">
            <a:alphaModFix/>
          </a:blip>
          <a:srcRect l="67814" t="19418" r="2306" b="27465"/>
          <a:stretch/>
        </p:blipFill>
        <p:spPr>
          <a:xfrm>
            <a:off x="6724232" y="1902576"/>
            <a:ext cx="3768458" cy="1910375"/>
          </a:xfrm>
          <a:prstGeom prst="rect">
            <a:avLst/>
          </a:prstGeom>
          <a:noFill/>
          <a:ln>
            <a:noFill/>
          </a:ln>
        </p:spPr>
      </p:pic>
      <p:pic>
        <p:nvPicPr>
          <p:cNvPr id="309" name="Google Shape;309;g2e7e719c091_0_0"/>
          <p:cNvPicPr preferRelativeResize="0"/>
          <p:nvPr/>
        </p:nvPicPr>
        <p:blipFill rotWithShape="1">
          <a:blip r:embed="rId3">
            <a:alphaModFix/>
          </a:blip>
          <a:srcRect t="102125" r="-1491" b="19519"/>
          <a:stretch/>
        </p:blipFill>
        <p:spPr>
          <a:xfrm rot="10800000" flipH="1">
            <a:off x="1870775" y="5649051"/>
            <a:ext cx="8637174" cy="525301"/>
          </a:xfrm>
          <a:prstGeom prst="rect">
            <a:avLst/>
          </a:prstGeom>
          <a:noFill/>
          <a:ln>
            <a:noFill/>
          </a:ln>
        </p:spPr>
      </p:pic>
      <p:sp>
        <p:nvSpPr>
          <p:cNvPr id="310" name="Google Shape;310;g2e7e719c091_0_0"/>
          <p:cNvSpPr/>
          <p:nvPr/>
        </p:nvSpPr>
        <p:spPr>
          <a:xfrm>
            <a:off x="5005843" y="2673180"/>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1" name="Google Shape;311;g2e7e719c091_0_0"/>
          <p:cNvSpPr/>
          <p:nvPr/>
        </p:nvSpPr>
        <p:spPr>
          <a:xfrm>
            <a:off x="9003500" y="2455541"/>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2" name="Google Shape;312;g2e7e719c091_0_0"/>
          <p:cNvSpPr txBox="1"/>
          <p:nvPr/>
        </p:nvSpPr>
        <p:spPr>
          <a:xfrm>
            <a:off x="2169300" y="2825900"/>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*once a semester </a:t>
            </a:r>
            <a:endParaRPr sz="1800">
              <a:solidFill>
                <a:schemeClr val="accent1"/>
              </a:solidFill>
            </a:endParaRPr>
          </a:p>
        </p:txBody>
      </p:sp>
      <p:sp>
        <p:nvSpPr>
          <p:cNvPr id="313" name="Google Shape;313;g2e7e719c091_0_0"/>
          <p:cNvSpPr txBox="1"/>
          <p:nvPr/>
        </p:nvSpPr>
        <p:spPr>
          <a:xfrm>
            <a:off x="7039125" y="2757725"/>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*biweekly</a:t>
            </a:r>
            <a:endParaRPr sz="1800">
              <a:solidFill>
                <a:schemeClr val="accent1"/>
              </a:solidFill>
            </a:endParaRPr>
          </a:p>
        </p:txBody>
      </p:sp>
      <p:sp>
        <p:nvSpPr>
          <p:cNvPr id="314" name="Google Shape;314;g2e7e719c091_0_0"/>
          <p:cNvSpPr/>
          <p:nvPr/>
        </p:nvSpPr>
        <p:spPr>
          <a:xfrm>
            <a:off x="1794675" y="3798925"/>
            <a:ext cx="8711700" cy="2627700"/>
          </a:xfrm>
          <a:prstGeom prst="rect">
            <a:avLst/>
          </a:prstGeom>
          <a:solidFill>
            <a:srgbClr val="FEFEFE">
              <a:alpha val="7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5" name="Google Shape;315;g2e7e719c091_0_0"/>
          <p:cNvSpPr txBox="1"/>
          <p:nvPr/>
        </p:nvSpPr>
        <p:spPr>
          <a:xfrm>
            <a:off x="7348225" y="208200"/>
            <a:ext cx="3257700" cy="7389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0000"/>
                </a:solidFill>
              </a:rPr>
              <a:t>20-hr GA appointment (2023)</a:t>
            </a:r>
            <a:endParaRPr sz="1800">
              <a:solidFill>
                <a:srgbClr val="FF0000"/>
              </a:solidFill>
            </a:endParaRPr>
          </a:p>
          <a:p>
            <a:pPr marL="0" lvl="0" indent="0" algn="l" rtl="0">
              <a:spcBef>
                <a:spcPts val="0"/>
              </a:spcBef>
              <a:spcAft>
                <a:spcPts val="0"/>
              </a:spcAft>
              <a:buNone/>
            </a:pPr>
            <a:r>
              <a:rPr lang="en-US" sz="1800">
                <a:solidFill>
                  <a:srgbClr val="FF0000"/>
                </a:solidFill>
              </a:rPr>
              <a:t>*exact numbers may vary</a:t>
            </a:r>
            <a:endParaRPr sz="1800">
              <a:solidFill>
                <a:srgbClr val="FF0000"/>
              </a:solidFill>
            </a:endParaRPr>
          </a:p>
        </p:txBody>
      </p:sp>
      <p:sp>
        <p:nvSpPr>
          <p:cNvPr id="316" name="Google Shape;316;g2e7e719c091_0_0"/>
          <p:cNvSpPr txBox="1">
            <a:spLocks noGrp="1"/>
          </p:cNvSpPr>
          <p:nvPr>
            <p:ph type="sldNum" idx="12"/>
          </p:nvPr>
        </p:nvSpPr>
        <p:spPr>
          <a:xfrm>
            <a:off x="9718356" y="623262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98</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1456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21bec22d952_7_0"/>
          <p:cNvPicPr preferRelativeResize="0"/>
          <p:nvPr/>
        </p:nvPicPr>
        <p:blipFill rotWithShape="1">
          <a:blip r:embed="rId3">
            <a:alphaModFix/>
          </a:blip>
          <a:srcRect l="38045" r="35807" b="85302"/>
          <a:stretch/>
        </p:blipFill>
        <p:spPr>
          <a:xfrm>
            <a:off x="4256226" y="1325300"/>
            <a:ext cx="4212751" cy="675250"/>
          </a:xfrm>
          <a:prstGeom prst="rect">
            <a:avLst/>
          </a:prstGeom>
          <a:noFill/>
          <a:ln>
            <a:noFill/>
          </a:ln>
        </p:spPr>
      </p:pic>
      <p:sp>
        <p:nvSpPr>
          <p:cNvPr id="323" name="Google Shape;323;g21bec22d952_7_0"/>
          <p:cNvSpPr txBox="1">
            <a:spLocks noGrp="1"/>
          </p:cNvSpPr>
          <p:nvPr>
            <p:ph type="sldNum" idx="12"/>
          </p:nvPr>
        </p:nvSpPr>
        <p:spPr>
          <a:xfrm>
            <a:off x="9079697" y="6426600"/>
            <a:ext cx="1131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solidFill>
                  <a:schemeClr val="lt1"/>
                </a:solidFill>
              </a:rPr>
              <a:pPr marL="0" lvl="0" indent="0" algn="r" rtl="0">
                <a:spcBef>
                  <a:spcPts val="0"/>
                </a:spcBef>
                <a:spcAft>
                  <a:spcPts val="0"/>
                </a:spcAft>
                <a:buClr>
                  <a:srgbClr val="000000"/>
                </a:buClr>
                <a:buSzPts val="1000"/>
                <a:buFont typeface="Arial"/>
                <a:buNone/>
              </a:pPr>
              <a:t>99</a:t>
            </a:fld>
            <a:endParaRPr>
              <a:solidFill>
                <a:schemeClr val="lt1"/>
              </a:solidFill>
            </a:endParaRPr>
          </a:p>
        </p:txBody>
      </p:sp>
      <p:sp>
        <p:nvSpPr>
          <p:cNvPr id="324" name="Google Shape;324;g21bec22d952_7_0"/>
          <p:cNvSpPr txBox="1">
            <a:spLocks noGrp="1"/>
          </p:cNvSpPr>
          <p:nvPr>
            <p:ph type="title"/>
          </p:nvPr>
        </p:nvSpPr>
        <p:spPr>
          <a:xfrm>
            <a:off x="1729350" y="208200"/>
            <a:ext cx="8711700" cy="88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500"/>
              <a:buFont typeface="Georgia"/>
              <a:buNone/>
            </a:pPr>
            <a:r>
              <a:rPr lang="en-US" sz="3000">
                <a:latin typeface="Montserrat Medium"/>
                <a:ea typeface="Montserrat Medium"/>
                <a:cs typeface="Montserrat Medium"/>
                <a:sym typeface="Montserrat Medium"/>
              </a:rPr>
              <a:t>Example Biweekly Pay Stub</a:t>
            </a:r>
            <a:endParaRPr sz="3000">
              <a:latin typeface="Montserrat Medium"/>
              <a:ea typeface="Montserrat Medium"/>
              <a:cs typeface="Montserrat Medium"/>
              <a:sym typeface="Montserrat Medium"/>
            </a:endParaRPr>
          </a:p>
        </p:txBody>
      </p:sp>
      <p:pic>
        <p:nvPicPr>
          <p:cNvPr id="325" name="Google Shape;325;g21bec22d952_7_0"/>
          <p:cNvPicPr preferRelativeResize="0"/>
          <p:nvPr/>
        </p:nvPicPr>
        <p:blipFill rotWithShape="1">
          <a:blip r:embed="rId3">
            <a:alphaModFix/>
          </a:blip>
          <a:srcRect l="38811" t="15844" r="33494" b="27465"/>
          <a:stretch/>
        </p:blipFill>
        <p:spPr>
          <a:xfrm>
            <a:off x="1809526" y="3747414"/>
            <a:ext cx="3257549" cy="1901625"/>
          </a:xfrm>
          <a:prstGeom prst="rect">
            <a:avLst/>
          </a:prstGeom>
          <a:noFill/>
          <a:ln>
            <a:noFill/>
          </a:ln>
        </p:spPr>
      </p:pic>
      <p:pic>
        <p:nvPicPr>
          <p:cNvPr id="326" name="Google Shape;326;g21bec22d952_7_0"/>
          <p:cNvPicPr preferRelativeResize="0"/>
          <p:nvPr/>
        </p:nvPicPr>
        <p:blipFill rotWithShape="1">
          <a:blip r:embed="rId3">
            <a:alphaModFix/>
          </a:blip>
          <a:srcRect l="67814" t="19418" r="2306" b="27465"/>
          <a:stretch/>
        </p:blipFill>
        <p:spPr>
          <a:xfrm>
            <a:off x="6724232" y="1902576"/>
            <a:ext cx="3768458" cy="1910375"/>
          </a:xfrm>
          <a:prstGeom prst="rect">
            <a:avLst/>
          </a:prstGeom>
          <a:noFill/>
          <a:ln>
            <a:noFill/>
          </a:ln>
        </p:spPr>
      </p:pic>
      <p:pic>
        <p:nvPicPr>
          <p:cNvPr id="327" name="Google Shape;327;g21bec22d952_7_0"/>
          <p:cNvPicPr preferRelativeResize="0"/>
          <p:nvPr/>
        </p:nvPicPr>
        <p:blipFill rotWithShape="1">
          <a:blip r:embed="rId3">
            <a:alphaModFix/>
          </a:blip>
          <a:srcRect t="102125" r="-1491" b="19519"/>
          <a:stretch/>
        </p:blipFill>
        <p:spPr>
          <a:xfrm rot="10800000" flipH="1">
            <a:off x="1870775" y="5649051"/>
            <a:ext cx="8637174" cy="525301"/>
          </a:xfrm>
          <a:prstGeom prst="rect">
            <a:avLst/>
          </a:prstGeom>
          <a:noFill/>
          <a:ln>
            <a:noFill/>
          </a:ln>
        </p:spPr>
      </p:pic>
      <p:sp>
        <p:nvSpPr>
          <p:cNvPr id="328" name="Google Shape;328;g21bec22d952_7_0"/>
          <p:cNvSpPr/>
          <p:nvPr/>
        </p:nvSpPr>
        <p:spPr>
          <a:xfrm>
            <a:off x="5005843" y="2673180"/>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29" name="Google Shape;329;g21bec22d952_7_0"/>
          <p:cNvSpPr/>
          <p:nvPr/>
        </p:nvSpPr>
        <p:spPr>
          <a:xfrm>
            <a:off x="9003500" y="2455541"/>
            <a:ext cx="453000" cy="2571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30" name="Google Shape;330;g21bec22d952_7_0"/>
          <p:cNvSpPr txBox="1"/>
          <p:nvPr/>
        </p:nvSpPr>
        <p:spPr>
          <a:xfrm>
            <a:off x="2169300" y="2825900"/>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*once a semester </a:t>
            </a:r>
            <a:endParaRPr sz="1800">
              <a:solidFill>
                <a:schemeClr val="accent1"/>
              </a:solidFill>
            </a:endParaRPr>
          </a:p>
        </p:txBody>
      </p:sp>
      <p:sp>
        <p:nvSpPr>
          <p:cNvPr id="331" name="Google Shape;331;g21bec22d952_7_0"/>
          <p:cNvSpPr txBox="1"/>
          <p:nvPr/>
        </p:nvSpPr>
        <p:spPr>
          <a:xfrm>
            <a:off x="7039125" y="2757725"/>
            <a:ext cx="325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rPr>
              <a:t>*biweekly</a:t>
            </a:r>
            <a:endParaRPr sz="1800">
              <a:solidFill>
                <a:schemeClr val="accent1"/>
              </a:solidFill>
            </a:endParaRPr>
          </a:p>
        </p:txBody>
      </p:sp>
      <p:pic>
        <p:nvPicPr>
          <p:cNvPr id="332" name="Google Shape;332;g21bec22d952_7_0"/>
          <p:cNvPicPr preferRelativeResize="0"/>
          <p:nvPr/>
        </p:nvPicPr>
        <p:blipFill rotWithShape="1">
          <a:blip r:embed="rId3">
            <a:alphaModFix/>
          </a:blip>
          <a:srcRect t="15696" r="61295" b="27102"/>
          <a:stretch/>
        </p:blipFill>
        <p:spPr>
          <a:xfrm>
            <a:off x="1870763" y="1802851"/>
            <a:ext cx="4914898" cy="2071225"/>
          </a:xfrm>
          <a:prstGeom prst="rect">
            <a:avLst/>
          </a:prstGeom>
          <a:noFill/>
          <a:ln>
            <a:noFill/>
          </a:ln>
        </p:spPr>
      </p:pic>
      <p:sp>
        <p:nvSpPr>
          <p:cNvPr id="333" name="Google Shape;333;g21bec22d952_7_0"/>
          <p:cNvSpPr/>
          <p:nvPr/>
        </p:nvSpPr>
        <p:spPr>
          <a:xfrm>
            <a:off x="1794675" y="961775"/>
            <a:ext cx="8711700" cy="5464800"/>
          </a:xfrm>
          <a:prstGeom prst="rect">
            <a:avLst/>
          </a:prstGeom>
          <a:solidFill>
            <a:srgbClr val="FEFEFE">
              <a:alpha val="7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34" name="Google Shape;334;g21bec22d952_7_0"/>
          <p:cNvPicPr preferRelativeResize="0"/>
          <p:nvPr/>
        </p:nvPicPr>
        <p:blipFill>
          <a:blip r:embed="rId4">
            <a:alphaModFix/>
          </a:blip>
          <a:stretch>
            <a:fillRect/>
          </a:stretch>
        </p:blipFill>
        <p:spPr>
          <a:xfrm>
            <a:off x="1870786" y="1802851"/>
            <a:ext cx="4456814" cy="3811475"/>
          </a:xfrm>
          <a:prstGeom prst="rect">
            <a:avLst/>
          </a:prstGeom>
          <a:noFill/>
          <a:ln>
            <a:noFill/>
          </a:ln>
        </p:spPr>
      </p:pic>
      <p:sp>
        <p:nvSpPr>
          <p:cNvPr id="335" name="Google Shape;335;g21bec22d952_7_0"/>
          <p:cNvSpPr txBox="1"/>
          <p:nvPr/>
        </p:nvSpPr>
        <p:spPr>
          <a:xfrm>
            <a:off x="5740800" y="3976613"/>
            <a:ext cx="4927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rPr>
              <a:t>3% increase in stipend for 2025-26 </a:t>
            </a:r>
            <a:endParaRPr sz="1800">
              <a:solidFill>
                <a:schemeClr val="dk1"/>
              </a:solidFill>
            </a:endParaRPr>
          </a:p>
          <a:p>
            <a:pPr marL="0" lvl="0" indent="0" algn="l" rtl="0">
              <a:spcBef>
                <a:spcPts val="0"/>
              </a:spcBef>
              <a:spcAft>
                <a:spcPts val="0"/>
              </a:spcAft>
              <a:buNone/>
            </a:pPr>
            <a:r>
              <a:rPr lang="en-US" sz="1800">
                <a:solidFill>
                  <a:schemeClr val="dk1"/>
                </a:solidFill>
              </a:rPr>
              <a:t>($1,466.50 biweekly for 20-hour Level 1 GA)</a:t>
            </a:r>
            <a:endParaRPr sz="1800">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US" sz="1800" b="1">
                <a:solidFill>
                  <a:schemeClr val="dk1"/>
                </a:solidFill>
              </a:rPr>
              <a:t>Future stipend increases will depend on our next collective bargaining agreement! </a:t>
            </a:r>
            <a:endParaRPr sz="1800" b="1">
              <a:solidFill>
                <a:schemeClr val="dk1"/>
              </a:solidFill>
            </a:endParaRPr>
          </a:p>
        </p:txBody>
      </p:sp>
      <p:sp>
        <p:nvSpPr>
          <p:cNvPr id="336" name="Google Shape;336;g21bec22d952_7_0"/>
          <p:cNvSpPr txBox="1">
            <a:spLocks noGrp="1"/>
          </p:cNvSpPr>
          <p:nvPr>
            <p:ph type="sldNum" idx="12"/>
          </p:nvPr>
        </p:nvSpPr>
        <p:spPr>
          <a:xfrm>
            <a:off x="9785256" y="6276875"/>
            <a:ext cx="7227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3600">
                <a:solidFill>
                  <a:srgbClr val="262626"/>
                </a:solidFill>
                <a:latin typeface="Montserrat Medium"/>
                <a:ea typeface="Montserrat Medium"/>
                <a:cs typeface="Montserrat Medium"/>
                <a:sym typeface="Montserrat Medium"/>
              </a:rPr>
              <a:pPr marL="0" lvl="0" indent="0" algn="r" rtl="0">
                <a:lnSpc>
                  <a:spcPct val="100000"/>
                </a:lnSpc>
                <a:spcBef>
                  <a:spcPts val="0"/>
                </a:spcBef>
                <a:spcAft>
                  <a:spcPts val="0"/>
                </a:spcAft>
                <a:buClr>
                  <a:srgbClr val="000000"/>
                </a:buClr>
                <a:buSzPts val="1000"/>
                <a:buFont typeface="Arial"/>
                <a:buNone/>
              </a:pPr>
              <a:t>99</a:t>
            </a:fld>
            <a:endParaRPr sz="3600">
              <a:solidFill>
                <a:srgbClr val="26262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41506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Custom 3">
      <a:dk1>
        <a:srgbClr val="000000"/>
      </a:dk1>
      <a:lt1>
        <a:srgbClr val="FFFFFF"/>
      </a:lt1>
      <a:dk2>
        <a:srgbClr val="335B74"/>
      </a:dk2>
      <a:lt2>
        <a:srgbClr val="C0C0C0"/>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MW_JS_SL_v2" id="{50B954A5-DC84-41DE-87BB-B459A4E7EDA7}" vid="{75F44519-9FD6-49F7-AB9C-46D055682C33}"/>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6975D9C66F184E8D48630B1A7235EC" ma:contentTypeVersion="18" ma:contentTypeDescription="Create a new document." ma:contentTypeScope="" ma:versionID="8a7696db03a9025b64030e63d7570ac3">
  <xsd:schema xmlns:xsd="http://www.w3.org/2001/XMLSchema" xmlns:xs="http://www.w3.org/2001/XMLSchema" xmlns:p="http://schemas.microsoft.com/office/2006/metadata/properties" xmlns:ns2="930c2459-ec3a-4184-b6f9-9d0f1fe9162a" xmlns:ns3="ec2f9642-28c3-4daf-bc82-4b04b7c8e779" targetNamespace="http://schemas.microsoft.com/office/2006/metadata/properties" ma:root="true" ma:fieldsID="be70583c191b624e155b0ad01ef618ed" ns2:_="" ns3:_="">
    <xsd:import namespace="930c2459-ec3a-4184-b6f9-9d0f1fe9162a"/>
    <xsd:import namespace="ec2f9642-28c3-4daf-bc82-4b04b7c8e7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0c2459-ec3a-4184-b6f9-9d0f1fe91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2f9642-28c3-4daf-bc82-4b04b7c8e7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6ef9c48-be82-4659-af16-e43bd88b89ef}" ma:internalName="TaxCatchAll" ma:showField="CatchAllData" ma:web="ec2f9642-28c3-4daf-bc82-4b04b7c8e7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30c2459-ec3a-4184-b6f9-9d0f1fe9162a">
      <Terms xmlns="http://schemas.microsoft.com/office/infopath/2007/PartnerControls"/>
    </lcf76f155ced4ddcb4097134ff3c332f>
    <TaxCatchAll xmlns="ec2f9642-28c3-4daf-bc82-4b04b7c8e7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FF5EC7-48D8-4395-8D4F-C074BDAB60CE}">
  <ds:schemaRefs>
    <ds:schemaRef ds:uri="930c2459-ec3a-4184-b6f9-9d0f1fe9162a"/>
    <ds:schemaRef ds:uri="ec2f9642-28c3-4daf-bc82-4b04b7c8e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179D3C-8E87-48EA-AC57-52F8E2836418}">
  <ds:schemaRefs>
    <ds:schemaRef ds:uri="930c2459-ec3a-4184-b6f9-9d0f1fe9162a"/>
    <ds:schemaRef ds:uri="ec2f9642-28c3-4daf-bc82-4b04b7c8e77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4ECD1B-3F87-4A07-B378-F842336C41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114</Slides>
  <Notes>82</Notes>
  <HiddenSlides>0</HiddenSlides>
  <ScaleCrop>false</ScaleCrop>
  <HeadingPairs>
    <vt:vector size="4" baseType="variant">
      <vt:variant>
        <vt:lpstr>Theme</vt:lpstr>
      </vt:variant>
      <vt:variant>
        <vt:i4>4</vt:i4>
      </vt:variant>
      <vt:variant>
        <vt:lpstr>Slide Titles</vt:lpstr>
      </vt:variant>
      <vt:variant>
        <vt:i4>114</vt:i4>
      </vt:variant>
    </vt:vector>
  </HeadingPairs>
  <TitlesOfParts>
    <vt:vector size="118" baseType="lpstr">
      <vt:lpstr>Office Theme</vt:lpstr>
      <vt:lpstr>Simple Light</vt:lpstr>
      <vt:lpstr>1_Theme1</vt:lpstr>
      <vt:lpstr>Simple Light</vt:lpstr>
      <vt:lpstr>PowerPoint Presentation</vt:lpstr>
      <vt:lpstr>PowerPoint Presentation</vt:lpstr>
      <vt:lpstr>PowerPoint Presentation</vt:lpstr>
      <vt:lpstr>Graduate Directors</vt:lpstr>
      <vt:lpstr>PowerPoint Presentation</vt:lpstr>
      <vt:lpstr> </vt:lpstr>
      <vt:lpstr>FIND US IN THE CASTLEMAN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vt:lpstr>
      <vt:lpstr>Experiment or EHS support</vt:lpstr>
      <vt:lpstr>PowerPoint Presentation</vt:lpstr>
      <vt:lpstr>Engineering Career Services</vt:lpstr>
      <vt:lpstr>PowerPoint Presentation</vt:lpstr>
      <vt:lpstr>PowerPoint Presentation</vt:lpstr>
      <vt:lpstr>PowerPoint Presentation</vt:lpstr>
      <vt:lpstr>PowerPoint Presentation</vt:lpstr>
      <vt:lpstr>PowerPoint Presentation</vt:lpstr>
      <vt:lpstr>PowerPoint Presentation</vt:lpstr>
      <vt:lpstr>Student Health and Wellness’ Vision</vt:lpstr>
      <vt:lpstr>UConn Student Health and Wellness</vt:lpstr>
      <vt:lpstr>PowerPoint Presentation</vt:lpstr>
      <vt:lpstr>Graduate Student Well-being</vt:lpstr>
      <vt:lpstr>Impact and opportunities</vt:lpstr>
      <vt:lpstr>SHaW Mental Health</vt:lpstr>
      <vt:lpstr>PowerPoint Presentation</vt:lpstr>
      <vt:lpstr>PowerPoint Presentation</vt:lpstr>
      <vt:lpstr>SHaW Mental Health Contact Information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We Are Recruiting!</vt:lpstr>
      <vt:lpstr>PowerPoint Presentation</vt:lpstr>
      <vt:lpstr>ITE - UConn Student Chapter  </vt:lpstr>
      <vt:lpstr>Officer Introduction</vt:lpstr>
      <vt:lpstr>PowerPoint Presentation</vt:lpstr>
      <vt:lpstr>PowerPoint Presentation</vt:lpstr>
      <vt:lpstr>PowerPoint Presentation</vt:lpstr>
      <vt:lpstr>Multiple roles of graduate students</vt:lpstr>
      <vt:lpstr>PowerPoint Presentation</vt:lpstr>
      <vt:lpstr>PowerPoint Presentation</vt:lpstr>
      <vt:lpstr>PowerPoint Presentation</vt:lpstr>
      <vt:lpstr>What is a labor union and what does a labor union do?</vt:lpstr>
      <vt:lpstr>Addressing Systemic Challenges</vt:lpstr>
      <vt:lpstr>Organizing</vt:lpstr>
      <vt:lpstr>Organizing</vt:lpstr>
      <vt:lpstr>Creating Collective Power</vt:lpstr>
      <vt:lpstr>Organizing</vt:lpstr>
      <vt:lpstr>Why we started the GEU</vt:lpstr>
      <vt:lpstr>Part of a Movement  Graduate Worker Unionization is Booming Across the Country</vt:lpstr>
      <vt:lpstr>Improvements: Enhancing Our Standard of Living</vt:lpstr>
      <vt:lpstr>Improvements: Expanding Our Rights as GAs</vt:lpstr>
      <vt:lpstr>Improvements: Expanding Our Rights as GAs (cont.)</vt:lpstr>
      <vt:lpstr>The Value of a Union</vt:lpstr>
      <vt:lpstr>Example Biweekly Pay Stub</vt:lpstr>
      <vt:lpstr>Example Biweekly Pay Stub</vt:lpstr>
      <vt:lpstr>Enforcing Our Rights</vt:lpstr>
      <vt:lpstr>The Importance and Power of Union Membership</vt:lpstr>
      <vt:lpstr>PowerPoint Presentation</vt:lpstr>
      <vt:lpstr>UPCOMING EVENTS</vt:lpstr>
      <vt:lpstr>PowerPoint Presentation</vt:lpstr>
      <vt:lpstr>PowerPoint Presentation</vt:lpstr>
      <vt:lpstr>PowerPoint Presentation</vt:lpstr>
      <vt:lpstr>PowerPoint Presentation</vt:lpstr>
      <vt:lpstr>Our Rights as Workers are All Connected:  Join Us as a Member of the GEU!</vt:lpstr>
      <vt:lpstr>What is Collective Bargaining?</vt:lpstr>
      <vt:lpstr>PowerPoint Presentation</vt:lpstr>
      <vt:lpstr>PowerPoint Presentation</vt:lpstr>
      <vt:lpstr>PowerPoint Presentation</vt:lpstr>
      <vt:lpstr>What is a labor union and what does a labor union do?</vt:lpstr>
      <vt:lpstr>Addressing Systemic Challenges</vt:lpstr>
      <vt:lpstr>Organizing</vt:lpstr>
      <vt:lpstr>Organizing</vt:lpstr>
      <vt:lpstr>Creating Collective Power</vt:lpstr>
      <vt:lpstr>Organizing</vt:lpstr>
      <vt:lpstr>Why we started the GEU</vt:lpstr>
      <vt:lpstr>Part of a Movement  Graduate Worker Unionization is Booming Across the Country</vt:lpstr>
      <vt:lpstr>Improvements: Enhancing Our Standard of Living</vt:lpstr>
      <vt:lpstr>Improvements: Expanding Our Rights as GAs</vt:lpstr>
      <vt:lpstr>Improvements: Expanding Our Rights as GAs (cont.)</vt:lpstr>
      <vt:lpstr>The Value of a Union</vt:lpstr>
      <vt:lpstr>Example Biweekly Pay Stub</vt:lpstr>
      <vt:lpstr>Example Biweekly Pay Stub</vt:lpstr>
      <vt:lpstr>Enforcing Our Rights</vt:lpstr>
      <vt:lpstr>The Importance and Power of Union Membership</vt:lpstr>
      <vt:lpstr>PowerPoint Presentation</vt:lpstr>
      <vt:lpstr>UPCOMING EVENTS</vt:lpstr>
      <vt:lpstr>PowerPoint Presentation</vt:lpstr>
      <vt:lpstr>PowerPoint Presentation</vt:lpstr>
      <vt:lpstr>PowerPoint Presentation</vt:lpstr>
      <vt:lpstr>PowerPoint Presentation</vt:lpstr>
      <vt:lpstr>Our Rights as Workers are All Connected:  Join Us as a Member of the GEU!</vt:lpstr>
      <vt:lpstr>What is Collective Bargaining?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14</cp:revision>
  <dcterms:created xsi:type="dcterms:W3CDTF">2024-08-06T18:30:31Z</dcterms:created>
  <dcterms:modified xsi:type="dcterms:W3CDTF">2024-08-22T19:03:08Z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0x010100576975D9C66F184E8D48630B1A7235EC</vt:lpwstr>
  </property>
  <property fmtid="{D5CDD505-2E9C-101B-9397-08002B2CF9AE}" pid="3" name="MediaServiceImageTags">
    <vt:lpwstr/>
  </property>
</Properties>
</file>